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92" r:id="rId4"/>
    <p:sldId id="293" r:id="rId5"/>
    <p:sldId id="287" r:id="rId6"/>
    <p:sldId id="294" r:id="rId7"/>
    <p:sldId id="295" r:id="rId8"/>
    <p:sldId id="302" r:id="rId9"/>
    <p:sldId id="296" r:id="rId10"/>
    <p:sldId id="297" r:id="rId11"/>
    <p:sldId id="298" r:id="rId12"/>
    <p:sldId id="303" r:id="rId13"/>
    <p:sldId id="304" r:id="rId14"/>
    <p:sldId id="305" r:id="rId15"/>
    <p:sldId id="299" r:id="rId16"/>
    <p:sldId id="301" r:id="rId17"/>
    <p:sldId id="279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9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3 – Lenguajes y Gramáticas Formales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49226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800" dirty="0">
                <a:sym typeface="Cantarell"/>
              </a:rPr>
              <a:t>El estudio de los lenguajes se divide tradicionalmente en dos partes: El análisis de la estructura de las frases (gramática) y el estudio de su significado (semántica).</a:t>
            </a:r>
          </a:p>
          <a:p>
            <a:pPr marL="76200" indent="0">
              <a:buNone/>
            </a:pPr>
            <a:r>
              <a:rPr lang="es-GT" sz="1800" dirty="0">
                <a:sym typeface="Cantarell"/>
              </a:rPr>
              <a:t>El lingüista norteamericano Avram Noam Chomsky introdujo en su obra </a:t>
            </a:r>
            <a:r>
              <a:rPr lang="es-GT" sz="1800" i="1" dirty="0">
                <a:sym typeface="Cantarell"/>
              </a:rPr>
              <a:t>Teoría de las gramáticas transformacionales o teoría de lenguajes formales </a:t>
            </a:r>
            <a:r>
              <a:rPr lang="es-GT" sz="1800" dirty="0">
                <a:sym typeface="Cantarell"/>
              </a:rPr>
              <a:t>una clasificación jerárquica inclusiva de cuatro grades en el que cada uno de ellos contiene a los siguientes</a:t>
            </a:r>
          </a:p>
          <a:p>
            <a:pPr marL="76200" indent="0">
              <a:buNone/>
            </a:pPr>
            <a:endParaRPr lang="es-GT" sz="1800" dirty="0">
              <a:sym typeface="Cantarell"/>
            </a:endParaRPr>
          </a:p>
          <a:p>
            <a:pPr marL="76200" indent="0">
              <a:buNone/>
            </a:pPr>
            <a:endParaRPr lang="es-GT" sz="1800" dirty="0">
              <a:sym typeface="Cantarell"/>
            </a:endParaRPr>
          </a:p>
          <a:p>
            <a:pPr marL="76200" indent="0">
              <a:buNone/>
            </a:pPr>
            <a:endParaRPr lang="es-GT" sz="1800" dirty="0">
              <a:sym typeface="Cantarell"/>
            </a:endParaRPr>
          </a:p>
          <a:p>
            <a:pPr marL="76200" indent="0">
              <a:buNone/>
            </a:pPr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10</a:t>
            </a:fld>
            <a:endParaRPr lang="es-GT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9963763-D8D2-4414-8451-A23B6C5C6F5F}"/>
              </a:ext>
            </a:extLst>
          </p:cNvPr>
          <p:cNvSpPr/>
          <p:nvPr/>
        </p:nvSpPr>
        <p:spPr>
          <a:xfrm>
            <a:off x="2665879" y="3315230"/>
            <a:ext cx="3640795" cy="182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1F9996-6408-45D6-A2C5-9F17C15B95BF}"/>
              </a:ext>
            </a:extLst>
          </p:cNvPr>
          <p:cNvSpPr/>
          <p:nvPr/>
        </p:nvSpPr>
        <p:spPr>
          <a:xfrm>
            <a:off x="3025027" y="3528954"/>
            <a:ext cx="2922498" cy="1423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106BB9F-DDFD-4DBE-B839-428C46E4057E}"/>
              </a:ext>
            </a:extLst>
          </p:cNvPr>
          <p:cNvSpPr/>
          <p:nvPr/>
        </p:nvSpPr>
        <p:spPr>
          <a:xfrm>
            <a:off x="3468220" y="3823314"/>
            <a:ext cx="2012019" cy="801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C9581B5-AD7E-47EE-BFF6-EB94B792F60B}"/>
              </a:ext>
            </a:extLst>
          </p:cNvPr>
          <p:cNvSpPr/>
          <p:nvPr/>
        </p:nvSpPr>
        <p:spPr>
          <a:xfrm>
            <a:off x="3943909" y="4003298"/>
            <a:ext cx="1060639" cy="480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0936EF-CE99-449C-AE48-22F4B98A27B4}"/>
              </a:ext>
            </a:extLst>
          </p:cNvPr>
          <p:cNvCxnSpPr/>
          <p:nvPr/>
        </p:nvCxnSpPr>
        <p:spPr>
          <a:xfrm flipH="1">
            <a:off x="5947525" y="3583641"/>
            <a:ext cx="863410" cy="23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6524552-7FA2-4AE6-A0B1-0FF6C5EFB8BA}"/>
              </a:ext>
            </a:extLst>
          </p:cNvPr>
          <p:cNvCxnSpPr>
            <a:cxnSpLocks/>
          </p:cNvCxnSpPr>
          <p:nvPr/>
        </p:nvCxnSpPr>
        <p:spPr>
          <a:xfrm flipH="1" flipV="1">
            <a:off x="5627594" y="4323229"/>
            <a:ext cx="1290360" cy="131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7EC2FDF-65A6-4B0F-A9B0-854174F989A0}"/>
              </a:ext>
            </a:extLst>
          </p:cNvPr>
          <p:cNvCxnSpPr>
            <a:cxnSpLocks/>
          </p:cNvCxnSpPr>
          <p:nvPr/>
        </p:nvCxnSpPr>
        <p:spPr>
          <a:xfrm>
            <a:off x="2104465" y="3703477"/>
            <a:ext cx="1687606" cy="45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06FAAA-CE65-4E54-A7FE-BE1C52E6D5CD}"/>
              </a:ext>
            </a:extLst>
          </p:cNvPr>
          <p:cNvCxnSpPr>
            <a:cxnSpLocks/>
          </p:cNvCxnSpPr>
          <p:nvPr/>
        </p:nvCxnSpPr>
        <p:spPr>
          <a:xfrm flipV="1">
            <a:off x="2016638" y="4224035"/>
            <a:ext cx="2326762" cy="34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B905E69-D811-46A2-BCEB-429A94AF6FAB}"/>
              </a:ext>
            </a:extLst>
          </p:cNvPr>
          <p:cNvSpPr txBox="1"/>
          <p:nvPr/>
        </p:nvSpPr>
        <p:spPr>
          <a:xfrm>
            <a:off x="6810935" y="34024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Tipo 0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332EF4-EA55-4C44-8B28-CE0F5B19AF4B}"/>
              </a:ext>
            </a:extLst>
          </p:cNvPr>
          <p:cNvSpPr txBox="1"/>
          <p:nvPr/>
        </p:nvSpPr>
        <p:spPr>
          <a:xfrm>
            <a:off x="6918094" y="427063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Tipo 1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B406C0-4171-4F36-AD2A-DCE4A944539E}"/>
              </a:ext>
            </a:extLst>
          </p:cNvPr>
          <p:cNvSpPr txBox="1"/>
          <p:nvPr/>
        </p:nvSpPr>
        <p:spPr>
          <a:xfrm>
            <a:off x="1409841" y="342975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Tipo 2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2BD932-2E0B-473C-A888-AF59720E215D}"/>
              </a:ext>
            </a:extLst>
          </p:cNvPr>
          <p:cNvSpPr txBox="1"/>
          <p:nvPr/>
        </p:nvSpPr>
        <p:spPr>
          <a:xfrm>
            <a:off x="1259122" y="441107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Tipo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753834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s-ES" sz="1800" b="1" dirty="0">
                    <a:sym typeface="Cantarell"/>
                  </a:rPr>
                  <a:t>Gramática tipo 0 (Gramáticas sin restricciones)</a:t>
                </a:r>
              </a:p>
              <a:p>
                <a:pPr marL="76200" indent="0" algn="just">
                  <a:buNone/>
                </a:pPr>
                <a:r>
                  <a:rPr lang="es-ES" sz="1800" dirty="0">
                    <a:sym typeface="Cantarell"/>
                  </a:rPr>
                  <a:t>A estos lenguajes no se les impone restricción alguna, también suelen ser llamados lenguajes recursivamente </a:t>
                </a:r>
                <a:r>
                  <a:rPr lang="es-ES" sz="1800" dirty="0" err="1">
                    <a:sym typeface="Cantarell"/>
                  </a:rPr>
                  <a:t>enumerables</a:t>
                </a:r>
                <a:r>
                  <a:rPr lang="es-ES" sz="1800" dirty="0">
                    <a:sym typeface="Cantarell"/>
                  </a:rPr>
                  <a:t>, los lenguajes generados por este tipo de gramáticas pueden ser reconocidos por máquinas de Turing.</a:t>
                </a:r>
              </a:p>
              <a:p>
                <a:r>
                  <a:rPr lang="es-ES" sz="1800" dirty="0">
                    <a:sym typeface="Cantarell"/>
                  </a:rPr>
                  <a:t>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→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𝛿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r>
                  <a:rPr lang="es-ES" sz="1800" dirty="0">
                    <a:sym typeface="Cantarell"/>
                  </a:rPr>
                  <a:t>Herramienta de análisis: Máquina de Turing</a:t>
                </a:r>
              </a:p>
              <a:p>
                <a:pPr lvl="1"/>
                <a:endParaRPr lang="es-ES" sz="1800" dirty="0">
                  <a:sym typeface="Cantarell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753834"/>
              </a:xfrm>
              <a:blipFill>
                <a:blip r:embed="rId2"/>
                <a:stretch>
                  <a:fillRect l="-157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65AD1F-C5AF-4519-AB10-E7ABCD245FE3}"/>
                  </a:ext>
                </a:extLst>
              </p:cNvPr>
              <p:cNvSpPr txBox="1"/>
              <p:nvPr/>
            </p:nvSpPr>
            <p:spPr>
              <a:xfrm>
                <a:off x="5811270" y="3283323"/>
                <a:ext cx="309142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</m:oMath>
                  </m:oMathPara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𝛿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,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𝑁𝑜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 </m:t>
                      </m:r>
                    </m:oMath>
                  </m:oMathPara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𝑐𝑎𝑑𝑒𝑛𝑎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𝑣𝑎𝑐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65AD1F-C5AF-4519-AB10-E7ABCD24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0" y="3283323"/>
                <a:ext cx="3091424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s-ES" sz="1800" b="1" dirty="0">
                    <a:sym typeface="Cantarell"/>
                  </a:rPr>
                  <a:t>Gramática tipo 1 (Gramáticas sensibles al contexto)</a:t>
                </a:r>
              </a:p>
              <a:p>
                <a:pPr marL="76200" indent="0">
                  <a:buNone/>
                </a:pPr>
                <a:r>
                  <a:rPr lang="es-ES" sz="1800" dirty="0">
                    <a:sym typeface="Cantarell"/>
                  </a:rPr>
                  <a:t>Se introducen algunas limitaciones en la estructura gramatical, aunque se permite que el valor sintáctico de las palabras dependa de su posición en la frase, es decir, de su contexto.</a:t>
                </a:r>
              </a:p>
              <a:p>
                <a:r>
                  <a:rPr lang="es-ES" sz="1800" dirty="0">
                    <a:sym typeface="Cantarell"/>
                  </a:rPr>
                  <a:t>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𝛼𝛾𝛽</m:t>
                    </m:r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𝑆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r>
                  <a:rPr lang="es-ES" sz="1800" dirty="0">
                    <a:sym typeface="Cantarell"/>
                  </a:rPr>
                  <a:t>Herramienta de análisis: Autómatas lineales acotados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  <a:blipFill>
                <a:blip r:embed="rId2"/>
                <a:stretch>
                  <a:fillRect l="-157" t="-3044" b="-10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12</a:t>
            </a:fld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26A81B-5BE9-45D4-96E7-13F106A04B75}"/>
                  </a:ext>
                </a:extLst>
              </p:cNvPr>
              <p:cNvSpPr txBox="1"/>
              <p:nvPr/>
            </p:nvSpPr>
            <p:spPr>
              <a:xfrm>
                <a:off x="5988456" y="2848821"/>
                <a:ext cx="3155544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b="0" dirty="0">
                  <a:ea typeface="Cambria Math" panose="02040503050406030204" pitchFamily="18" charset="0"/>
                </a:endParaRPr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𝑐𝑎𝑑𝑒𝑛𝑎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𝑣𝑎𝑐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26A81B-5BE9-45D4-96E7-13F106A0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456" y="2848821"/>
                <a:ext cx="3155544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2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s-ES" sz="1800" b="1" dirty="0">
                    <a:sym typeface="Cantarell"/>
                  </a:rPr>
                  <a:t>Gramática tipo 2 (Gramáticas libres de contexto)</a:t>
                </a:r>
              </a:p>
              <a:p>
                <a:pPr marL="76200" indent="0">
                  <a:buNone/>
                </a:pPr>
                <a:r>
                  <a:rPr lang="es-ES" sz="1800" dirty="0">
                    <a:sym typeface="Cantarell"/>
                  </a:rPr>
                  <a:t>Se restringe aún más la libertad de la formación de reglas gramaticales: En los lenguajes de este tipo, el valor sintáctico de una palabra es totalmente independiente de su posición en la frase, Los lenguajes de programación están incluidos en esta categoría.</a:t>
                </a:r>
              </a:p>
              <a:p>
                <a:r>
                  <a:rPr lang="es-ES" sz="1800" dirty="0">
                    <a:sym typeface="Cantarell"/>
                  </a:rPr>
                  <a:t>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𝛾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r>
                  <a:rPr lang="es-ES" sz="1800" dirty="0">
                    <a:sym typeface="Cantarell"/>
                  </a:rPr>
                  <a:t>Herramienta de análisis: Autómatas de pila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  <a:blipFill>
                <a:blip r:embed="rId2"/>
                <a:stretch>
                  <a:fillRect l="-157" t="-468" r="-1018" b="-7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13</a:t>
            </a:fld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B068D5-3DFE-34A4-02F9-F0B1F9E3BB7E}"/>
                  </a:ext>
                </a:extLst>
              </p:cNvPr>
              <p:cNvSpPr txBox="1"/>
              <p:nvPr/>
            </p:nvSpPr>
            <p:spPr>
              <a:xfrm>
                <a:off x="5766783" y="2978867"/>
                <a:ext cx="213000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𝑐𝑎𝑑𝑒𝑛𝑎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𝑣𝑎𝑐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B068D5-3DFE-34A4-02F9-F0B1F9E3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83" y="2978867"/>
                <a:ext cx="2130007" cy="738664"/>
              </a:xfrm>
              <a:prstGeom prst="rect">
                <a:avLst/>
              </a:prstGeom>
              <a:blipFill>
                <a:blip r:embed="rId3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4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s-ES" sz="1200" b="1" dirty="0">
                    <a:sym typeface="Cantarell"/>
                  </a:rPr>
                  <a:t>Gramática tipo 3 (Gramáticas regulares)</a:t>
                </a:r>
              </a:p>
              <a:p>
                <a:pPr marL="76200" indent="0">
                  <a:buNone/>
                </a:pPr>
                <a:r>
                  <a:rPr lang="es-ES" sz="1200" dirty="0">
                    <a:sym typeface="Cantarell"/>
                  </a:rPr>
                  <a:t>Son el tipo de gramáticas más restrictivas, solamente el análisis morfológico de los lenguajes de programación pertenecen a este nivel.</a:t>
                </a:r>
              </a:p>
              <a:p>
                <a:r>
                  <a:rPr lang="es-ES" sz="1200" dirty="0">
                    <a:sym typeface="Cantarell"/>
                  </a:rPr>
                  <a:t>Lineales por la derecha, 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GT" sz="1200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𝛼𝛾</m:t>
                    </m:r>
                  </m:oMath>
                </a14:m>
                <a:endParaRPr lang="es-GT" sz="12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𝐵</m:t>
                    </m:r>
                  </m:oMath>
                </a14:m>
                <a:endParaRPr lang="es-ES" sz="1200" dirty="0">
                  <a:sym typeface="Cantarell"/>
                </a:endParaRPr>
              </a:p>
              <a:p>
                <a:r>
                  <a:rPr lang="es-ES" sz="1200" dirty="0">
                    <a:sym typeface="Cantarell"/>
                  </a:rPr>
                  <a:t>Lineales por la izquierda, 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GT" sz="120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𝛾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endParaRPr lang="es-GT" sz="1200" dirty="0"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𝐵</m:t>
                    </m:r>
                    <m:r>
                      <a:rPr lang="es-G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endParaRPr lang="es-ES" sz="1200" dirty="0">
                  <a:sym typeface="Cantarell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  <a:blipFill>
                <a:blip r:embed="rId2"/>
                <a:stretch>
                  <a:fillRect l="-157" t="-8197" b="-1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14</a:t>
            </a:fld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81F0EAB-AD8A-09A0-946F-22B0B106313F}"/>
                  </a:ext>
                </a:extLst>
              </p:cNvPr>
              <p:cNvSpPr txBox="1"/>
              <p:nvPr/>
            </p:nvSpPr>
            <p:spPr>
              <a:xfrm>
                <a:off x="5798803" y="2787861"/>
                <a:ext cx="3155544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b="0" dirty="0">
                  <a:ea typeface="Cambria Math" panose="02040503050406030204" pitchFamily="18" charset="0"/>
                </a:endParaRPr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𝑐𝑎𝑑𝑒𝑛𝑎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𝑣𝑎𝑐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81F0EAB-AD8A-09A0-946F-22B0B106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03" y="2787861"/>
                <a:ext cx="3155544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1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Notación Backus-Naur (BNF)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49226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800" dirty="0">
                <a:sym typeface="Cantarell"/>
              </a:rPr>
              <a:t>Es una técnica de notación que permite para describir la sintaxis de un lenguaje, es una de las notaciones más utilizadas.</a:t>
            </a:r>
          </a:p>
          <a:p>
            <a:pPr marL="76200" indent="0">
              <a:buNone/>
            </a:pPr>
            <a:r>
              <a:rPr lang="es-GT" sz="1800" dirty="0">
                <a:sym typeface="Cantarell"/>
              </a:rPr>
              <a:t>Las reglas de producción se pueden representar de la siguiente manera:</a:t>
            </a:r>
          </a:p>
          <a:p>
            <a:pPr marL="76200" indent="0">
              <a:buNone/>
            </a:pPr>
            <a:r>
              <a:rPr lang="es-GT" sz="1800" dirty="0">
                <a:sym typeface="Cantarell"/>
              </a:rPr>
              <a:t>u ::= v</a:t>
            </a:r>
          </a:p>
          <a:p>
            <a:pPr marL="76200" indent="0">
              <a:buNone/>
            </a:pPr>
            <a:r>
              <a:rPr lang="es-GT" sz="1800" dirty="0">
                <a:sym typeface="Cantarell"/>
              </a:rPr>
              <a:t>u :: = w</a:t>
            </a:r>
          </a:p>
          <a:p>
            <a:pPr marL="76200" indent="0">
              <a:buNone/>
            </a:pPr>
            <a:r>
              <a:rPr lang="es-GT" sz="1800" dirty="0">
                <a:sym typeface="Cantarell"/>
              </a:rPr>
              <a:t>u :: = u | w</a:t>
            </a:r>
          </a:p>
          <a:p>
            <a:pPr marL="76200" indent="0">
              <a:buNone/>
            </a:pPr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979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Bibliografía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49226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ES" sz="1800" b="1" dirty="0">
                <a:sym typeface="Cantarell"/>
              </a:rPr>
              <a:t>Obras consultadas</a:t>
            </a:r>
          </a:p>
          <a:p>
            <a:r>
              <a:rPr lang="es-ES" sz="1800" dirty="0">
                <a:sym typeface="Cantarell"/>
              </a:rPr>
              <a:t>Kelley, D. [1995]. </a:t>
            </a:r>
            <a:r>
              <a:rPr lang="es-ES" sz="1800" i="1" dirty="0">
                <a:sym typeface="Cantarell"/>
              </a:rPr>
              <a:t>Teoría  de Autómatas y Lenguajes Formales</a:t>
            </a:r>
            <a:r>
              <a:rPr lang="es-ES" sz="1800" dirty="0">
                <a:sym typeface="Cantarell"/>
              </a:rPr>
              <a:t>. Prentice Hall.</a:t>
            </a:r>
          </a:p>
          <a:p>
            <a:r>
              <a:rPr lang="es-ES" sz="1800" dirty="0">
                <a:sym typeface="Cantarell"/>
              </a:rPr>
              <a:t>[ALFONSECA]  ALFONSECA Cubero, Enrique. Teoría de autómatas y lenguajes formales. McGraw-Hill, 2007.</a:t>
            </a:r>
          </a:p>
          <a:p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398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Lenguajes Formales</a:t>
            </a:r>
          </a:p>
          <a:p>
            <a:pPr lvl="1"/>
            <a:r>
              <a:rPr lang="es-GT" dirty="0"/>
              <a:t>Definición</a:t>
            </a:r>
          </a:p>
          <a:p>
            <a:pPr lvl="1"/>
            <a:r>
              <a:rPr lang="es-GT" dirty="0"/>
              <a:t>Operaciones Sobre Lenguajes</a:t>
            </a:r>
          </a:p>
          <a:p>
            <a:r>
              <a:rPr lang="es-GT" dirty="0"/>
              <a:t>Gramáticas Formales</a:t>
            </a:r>
          </a:p>
          <a:p>
            <a:pPr lvl="1"/>
            <a:r>
              <a:rPr lang="es-GT" dirty="0"/>
              <a:t>Definición</a:t>
            </a:r>
          </a:p>
          <a:p>
            <a:pPr lvl="1"/>
            <a:r>
              <a:rPr lang="es-GT" dirty="0"/>
              <a:t>Jerarquía de Chomsky</a:t>
            </a:r>
          </a:p>
          <a:p>
            <a:pPr lvl="1"/>
            <a:r>
              <a:rPr lang="es-GT" dirty="0"/>
              <a:t>Notación Backus (BNF)</a:t>
            </a:r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Lenguajes Formales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Lenguajes Formales - Definición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</p:spPr>
            <p:txBody>
              <a:bodyPr/>
              <a:lstStyle/>
              <a:p>
                <a:r>
                  <a:rPr lang="es-GT" sz="1800" b="1" dirty="0">
                    <a:sym typeface="Cantarell"/>
                  </a:rPr>
                  <a:t>Lenguaje Formal [L] </a:t>
                </a:r>
                <a:r>
                  <a:rPr lang="es-GT" sz="1800" dirty="0">
                    <a:sym typeface="Cantarell"/>
                  </a:rPr>
                  <a:t>(Definición 2.1): </a:t>
                </a:r>
                <a:r>
                  <a:rPr lang="es-ES" sz="1800" dirty="0">
                    <a:sym typeface="Cantarell"/>
                  </a:rPr>
                  <a:t>Es un conjunto de palabras sobre un alfabeto [V].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⊆</m:t>
                    </m:r>
                    <m:sSup>
                      <m:sSup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𝑉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</m:sup>
                    </m:sSup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Dado el alfabeto V={</a:t>
                </a:r>
                <a:r>
                  <a:rPr lang="es-ES" sz="1800" dirty="0" err="1">
                    <a:sym typeface="Cantarell"/>
                  </a:rPr>
                  <a:t>a,b</a:t>
                </a:r>
                <a:r>
                  <a:rPr lang="es-ES" sz="1800" dirty="0">
                    <a:sym typeface="Cantarell"/>
                  </a:rPr>
                  <a:t>}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ym typeface="Cantarell"/>
                  </a:rPr>
                  <a:t>Lenguaje de las cadenas con exactamente una b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s-ES" sz="1800" dirty="0">
                    <a:sym typeface="Cantarell"/>
                  </a:rPr>
                  <a:t>{b, ab, </a:t>
                </a:r>
                <a:r>
                  <a:rPr lang="es-ES" sz="1800" dirty="0" err="1">
                    <a:sym typeface="Cantarell"/>
                  </a:rPr>
                  <a:t>aaaabaaaa</a:t>
                </a:r>
                <a:r>
                  <a:rPr lang="es-ES" sz="1800" dirty="0">
                    <a:sym typeface="Cantarell"/>
                  </a:rPr>
                  <a:t>, </a:t>
                </a:r>
                <a:r>
                  <a:rPr lang="es-ES" sz="1800" dirty="0" err="1">
                    <a:sym typeface="Cantarell"/>
                  </a:rPr>
                  <a:t>aaaaab</a:t>
                </a:r>
                <a:r>
                  <a:rPr lang="es-ES" sz="1800" dirty="0">
                    <a:sym typeface="Cantarell"/>
                  </a:rPr>
                  <a:t>, …}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ym typeface="Cantarell"/>
                  </a:rPr>
                  <a:t>Lenguajes de las cadenas de longitud menor o igual a uno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s-ES" sz="1800" dirty="0">
                    <a:sym typeface="Cantarell"/>
                  </a:rPr>
                  <a:t>{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, a, b}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ym typeface="Cantarell"/>
                  </a:rPr>
                  <a:t>Lenguaje vacío: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=∅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ym typeface="Cantarell"/>
                  </a:rPr>
                  <a:t>Lenguaje que solo tiene la cadena vacía: L={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}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  <a:blipFill>
                <a:blip r:embed="rId2"/>
                <a:stretch>
                  <a:fillRect l="-157" t="-7558" b="-1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03041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Lenguajes Formales - Operaciones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8114573" cy="3145500"/>
              </a:xfrm>
            </p:spPr>
            <p:txBody>
              <a:bodyPr/>
              <a:lstStyle/>
              <a:p>
                <a:r>
                  <a:rPr lang="es-GT" sz="1800" b="1" dirty="0">
                    <a:sym typeface="Cantarell"/>
                  </a:rPr>
                  <a:t>Unión </a:t>
                </a:r>
                <a:r>
                  <a:rPr lang="es-GT" sz="1800" dirty="0">
                    <a:sym typeface="Cantarell"/>
                  </a:rPr>
                  <a:t>Sean L1 y L2 dos lenguajes definidos sobre un alfabeto V. se define la unión de estos dos lenguajes como el lenguaje L, de la siguiente manera: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1∪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2=</m:t>
                    </m:r>
                    <m:d>
                      <m:dPr>
                        <m:begChr m:val="{"/>
                        <m:endChr m:val="|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 </m:t>
                        </m:r>
                        <m:sSup>
                          <m:sSup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𝑉</m:t>
                            </m:r>
                          </m:e>
                          <m:sup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∗</m:t>
                            </m:r>
                          </m:sup>
                        </m:sSup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1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∨(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𝑤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∈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2)}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marL="533400" lvl="1" indent="0">
                  <a:buNone/>
                </a:pPr>
                <a:r>
                  <a:rPr lang="es-ES" sz="1800" b="1" dirty="0">
                    <a:sym typeface="Cantarell"/>
                  </a:rPr>
                  <a:t>Intersección </a:t>
                </a:r>
                <a:r>
                  <a:rPr lang="es-GT" sz="1800" dirty="0">
                    <a:sym typeface="Cantarell"/>
                  </a:rPr>
                  <a:t>Sean L1 y L2 dos lenguajes definidos sobre un alfabeto V. se define la intersección de estos dos lenguajes como el lenguaje L, de la siguiente manera</a:t>
                </a:r>
              </a:p>
              <a:p>
                <a:pPr marL="533400" lvl="1" indent="0">
                  <a:buNone/>
                </a:pPr>
                <a:r>
                  <a:rPr lang="es-GT" sz="1800" dirty="0">
                    <a:sym typeface="Cantarell"/>
                  </a:rPr>
                  <a:t>	</a:t>
                </a:r>
                <a14:m>
                  <m:oMath xmlns:m="http://schemas.openxmlformats.org/officeDocument/2006/math"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1∩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2=</m:t>
                    </m:r>
                    <m:d>
                      <m:dPr>
                        <m:begChr m:val="{"/>
                        <m:endChr m:val="|"/>
                        <m:ctrlP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 </m:t>
                        </m:r>
                        <m:sSup>
                          <m:sSupPr>
                            <m:ctrlPr>
                              <a:rPr lang="es-G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𝑉</m:t>
                            </m:r>
                          </m:e>
                          <m:sup>
                            <m:r>
                              <a:rPr lang="es-G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∗</m:t>
                            </m:r>
                          </m:sup>
                        </m:sSup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d>
                      <m:dPr>
                        <m:ctrlP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1</m:t>
                        </m:r>
                      </m:e>
                    </m:d>
                    <m:r>
                      <a:rPr lang="es-G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∧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𝑤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∈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2)}</m:t>
                    </m:r>
                  </m:oMath>
                </a14:m>
                <a:endParaRPr lang="es-GT" sz="1800" dirty="0">
                  <a:ea typeface="Cambria Math" panose="02040503050406030204" pitchFamily="18" charset="0"/>
                  <a:sym typeface="Cantarell"/>
                </a:endParaRPr>
              </a:p>
              <a:p>
                <a:pPr marL="533400" lvl="1" indent="0">
                  <a:buNone/>
                </a:pPr>
                <a:r>
                  <a:rPr lang="es-ES" sz="1800" b="1" dirty="0">
                    <a:sym typeface="Cantarell"/>
                  </a:rPr>
                  <a:t>Diferencia </a:t>
                </a:r>
                <a:r>
                  <a:rPr lang="es-GT" sz="1800" dirty="0">
                    <a:sym typeface="Cantarell"/>
                  </a:rPr>
                  <a:t>Sean L1 y L2 dos lenguajes definidos sobre un alfabeto V. se define la diferencia de estos dos lenguajes como el lenguaje L, de la siguiente manera</a:t>
                </a:r>
              </a:p>
              <a:p>
                <a:pPr marL="533400" lvl="1" indent="0">
                  <a:buNone/>
                </a:pPr>
                <a:r>
                  <a:rPr lang="es-GT" sz="1800" dirty="0">
                    <a:sym typeface="Cantarell"/>
                  </a:rPr>
                  <a:t>	</a:t>
                </a:r>
                <a14:m>
                  <m:oMath xmlns:m="http://schemas.openxmlformats.org/officeDocument/2006/math"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1−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2=</m:t>
                    </m:r>
                    <m:d>
                      <m:dPr>
                        <m:begChr m:val="{"/>
                        <m:endChr m:val="|"/>
                        <m:ctrlP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 </m:t>
                        </m:r>
                        <m:sSup>
                          <m:sSupPr>
                            <m:ctrlPr>
                              <a:rPr lang="es-G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𝑉</m:t>
                            </m:r>
                          </m:e>
                          <m:sup>
                            <m:r>
                              <a:rPr lang="es-G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∗</m:t>
                            </m:r>
                          </m:sup>
                        </m:sSup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d>
                      <m:dPr>
                        <m:ctrlP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1</m:t>
                        </m:r>
                      </m:e>
                    </m:d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∧(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𝑤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∉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2)}</m:t>
                    </m:r>
                  </m:oMath>
                </a14:m>
                <a:endParaRPr lang="es-ES" sz="1800" b="1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8114573" cy="3145500"/>
              </a:xfrm>
              <a:blipFill>
                <a:blip r:embed="rId2"/>
                <a:stretch>
                  <a:fillRect l="-150" t="-3488" r="-751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26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Lenguajes Formales - Operaciones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GT" sz="1800" b="1" dirty="0">
                    <a:sym typeface="Cantarell"/>
                  </a:rPr>
                  <a:t>Concatenación </a:t>
                </a:r>
                <a:r>
                  <a:rPr lang="es-GT" sz="1800" dirty="0">
                    <a:sym typeface="Cantarell"/>
                  </a:rPr>
                  <a:t>Sean L1 y L2 dos lenguajes definidos sobre el alfabeto V, la concatenación de estos dos lenguajes es otro lenguaje L definido como: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1 ∙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2=</m:t>
                    </m:r>
                    <m:d>
                      <m:dPr>
                        <m:begChr m:val="{"/>
                        <m:endChr m:val="|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𝑥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∙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𝑦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 </m:t>
                        </m:r>
                        <m:sSup>
                          <m:sSup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𝑉</m:t>
                            </m:r>
                          </m:e>
                          <m:sup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∗</m:t>
                            </m:r>
                          </m:sup>
                        </m:sSup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𝑥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∈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1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∧(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𝑦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∈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2)}</m:t>
                    </m:r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  <a:p>
                <a:r>
                  <a:rPr lang="es-ES" sz="1800" dirty="0">
                    <a:sym typeface="Cantarell"/>
                  </a:rPr>
                  <a:t>La concatenación de lenguajes sobre un alfabeto es una operación cerrada y además cumple la propiedad asociativa y tiene un elemento neutro que es el lenguaje {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}</a:t>
                </a:r>
              </a:p>
              <a:p>
                <a:r>
                  <a:rPr lang="es-ES" sz="1800" dirty="0">
                    <a:sym typeface="Cantarell"/>
                  </a:rPr>
                  <a:t>Dados los lenguajes A, B, C sobre un alfabeto V, la concatenación de lenguajes es distributiva con respecto a la unión, entonces: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 ∙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𝐵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∪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𝐶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𝐴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∙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𝐵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∪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𝐴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∙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𝐶</m:t>
                        </m:r>
                      </m:e>
                    </m:d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𝐵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∪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𝐶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𝐵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∙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𝐴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∪(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𝐶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∙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 t="-6395" r="-548" b="-9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C9F1FEFB-3125-4E65-9EE6-33D0CB37503C}"/>
              </a:ext>
            </a:extLst>
          </p:cNvPr>
          <p:cNvSpPr/>
          <p:nvPr/>
        </p:nvSpPr>
        <p:spPr>
          <a:xfrm>
            <a:off x="528299" y="132735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02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Lenguajes Formales - Operaciones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ES" sz="1800" b="1" dirty="0">
                    <a:sym typeface="Cantarell"/>
                  </a:rPr>
                  <a:t>Potencia </a:t>
                </a:r>
                <a:r>
                  <a:rPr lang="es-ES" sz="1800" dirty="0">
                    <a:sym typeface="Cantarell"/>
                  </a:rPr>
                  <a:t>Consiste en concatenar el lenguaje consigo mismo n veces.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𝐿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0</m:t>
                        </m:r>
                      </m:sup>
                    </m:sSup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𝜀</m:t>
                        </m:r>
                      </m:e>
                    </m:d>
                  </m:oMath>
                </a14:m>
                <a:endParaRPr lang="es-GT" sz="1800" b="0" dirty="0"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𝐿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𝑛</m:t>
                        </m:r>
                      </m:sup>
                    </m:sSup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sSup>
                      <m:sSup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𝑛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−1</m:t>
                        </m:r>
                      </m:sup>
                    </m:sSup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 ∀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𝑛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&gt;0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r>
                  <a:rPr lang="es-ES" sz="1800" b="1" dirty="0">
                    <a:sym typeface="Cantarell"/>
                  </a:rPr>
                  <a:t>Cerradura positiva </a:t>
                </a:r>
                <a:r>
                  <a:rPr lang="es-ES" sz="1800" dirty="0">
                    <a:sym typeface="Cantarell"/>
                  </a:rPr>
                  <a:t>Consiste en la unión de todos los lenguajes, con excepción del que posee el lenguaje con la cadena vacía.</a:t>
                </a:r>
                <a:endParaRPr lang="es-ES" sz="1800" b="1" dirty="0"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𝐿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+</m:t>
                        </m:r>
                      </m:sup>
                    </m:sSup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𝑛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=1</m:t>
                        </m:r>
                      </m:sub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sym typeface="Cantarell"/>
                              </a:rPr>
                              <m:t>𝐿</m:t>
                            </m:r>
                          </m:e>
                          <m:sup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sym typeface="Cantarell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s-GT" sz="1800" b="0" dirty="0">
                  <a:sym typeface="Cantarell"/>
                </a:endParaRPr>
              </a:p>
              <a:p>
                <a:pPr marL="533400" lvl="1" indent="0">
                  <a:buNone/>
                </a:pPr>
                <a:r>
                  <a:rPr lang="es-ES" sz="1800" b="1" dirty="0">
                    <a:sym typeface="Cantarell"/>
                  </a:rPr>
                  <a:t>Cerradura estrella </a:t>
                </a:r>
                <a:r>
                  <a:rPr lang="es-ES" sz="1800" dirty="0">
                    <a:sym typeface="Cantarell"/>
                  </a:rPr>
                  <a:t>Se define como la unión de todos los lenguajes sobre un alfabeto</a:t>
                </a:r>
                <a:endParaRPr lang="es-ES" sz="1800" b="1" dirty="0"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i="1">
                            <a:latin typeface="Cambria Math" panose="02040503050406030204" pitchFamily="18" charset="0"/>
                            <a:sym typeface="Cantarell"/>
                          </a:rPr>
                          <m:t>𝐿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∗</m:t>
                        </m:r>
                      </m:sup>
                    </m:sSup>
                    <m:r>
                      <a:rPr lang="es-GT" sz="1800" i="1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GT" sz="1800" i="1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GT" sz="1800" i="1">
                            <a:latin typeface="Cambria Math" panose="02040503050406030204" pitchFamily="18" charset="0"/>
                            <a:sym typeface="Cantarell"/>
                          </a:rPr>
                          <m:t>𝑛</m:t>
                        </m:r>
                        <m:r>
                          <a:rPr lang="es-GT" sz="1800" i="1">
                            <a:latin typeface="Cambria Math" panose="02040503050406030204" pitchFamily="18" charset="0"/>
                            <a:sym typeface="Cantarell"/>
                          </a:rPr>
                          <m:t>=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0</m:t>
                        </m:r>
                      </m:sub>
                      <m:sup>
                        <m:r>
                          <a:rPr lang="es-G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s-GT" sz="1800" i="1">
                                <a:latin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sz="1800" i="1">
                                <a:latin typeface="Cambria Math" panose="02040503050406030204" pitchFamily="18" charset="0"/>
                                <a:sym typeface="Cantarell"/>
                              </a:rPr>
                              <m:t>𝐿</m:t>
                            </m:r>
                          </m:e>
                          <m:sup>
                            <m:r>
                              <a:rPr lang="es-GT" sz="1800" i="1">
                                <a:latin typeface="Cambria Math" panose="02040503050406030204" pitchFamily="18" charset="0"/>
                                <a:sym typeface="Cantarell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s-ES" sz="1800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 t="-4845" b="-20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B58C1EA8-D2E7-49E5-9AAF-336ECF89510B}"/>
              </a:ext>
            </a:extLst>
          </p:cNvPr>
          <p:cNvSpPr/>
          <p:nvPr/>
        </p:nvSpPr>
        <p:spPr>
          <a:xfrm>
            <a:off x="528299" y="132735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7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Gramáticas Formales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14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Gramáticas Formales - Definición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ES" sz="1800" b="1" dirty="0">
                    <a:sym typeface="Cantarell"/>
                  </a:rPr>
                  <a:t>Gramática Formal </a:t>
                </a:r>
                <a:r>
                  <a:rPr lang="es-ES" sz="1800" dirty="0">
                    <a:sym typeface="Cantarell"/>
                  </a:rPr>
                  <a:t>(Definición 3.1): Es un sistema finito de reglas el cual es capaz de generar y analizar cadenas / lenguajes, a todas las cadenas generadas por este mecanismo se le conoce como un Lenguaje Formal.</a:t>
                </a:r>
              </a:p>
              <a:p>
                <a:r>
                  <a:rPr lang="es-GT" sz="1800" dirty="0">
                    <a:sym typeface="Cantarell"/>
                  </a:rPr>
                  <a:t>Este mecanismo es una cuádrupla: </a:t>
                </a:r>
                <a14:m>
                  <m:oMath xmlns:m="http://schemas.openxmlformats.org/officeDocument/2006/math">
                    <m:r>
                      <a:rPr lang="es-GT" sz="1800" b="1" i="1" smtClean="0">
                        <a:latin typeface="Cambria Math" panose="02040503050406030204" pitchFamily="18" charset="0"/>
                        <a:sym typeface="Cantarell"/>
                      </a:rPr>
                      <m:t>𝑮</m:t>
                    </m:r>
                    <m:r>
                      <a:rPr lang="es-GT" sz="1800" b="1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  <m:t>𝑻</m:t>
                        </m:r>
                        <m: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  <m:t>, </m:t>
                        </m:r>
                        <m: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  <m:t>𝑵𝑻</m:t>
                        </m:r>
                        <m: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  <m:t>, </m:t>
                        </m:r>
                        <m: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  <m:t>𝑷</m:t>
                        </m:r>
                        <m:r>
                          <a:rPr lang="es-GT" sz="1800" b="1" i="1" smtClean="0">
                            <a:latin typeface="Cambria Math" panose="02040503050406030204" pitchFamily="18" charset="0"/>
                            <a:sym typeface="Cantarell"/>
                          </a:rPr>
                          <m:t>, $</m:t>
                        </m:r>
                      </m:e>
                    </m:d>
                  </m:oMath>
                </a14:m>
                <a:r>
                  <a:rPr lang="es-GT" sz="1800" b="1" dirty="0">
                    <a:sym typeface="Cantarell"/>
                  </a:rPr>
                  <a:t> </a:t>
                </a:r>
                <a:r>
                  <a:rPr lang="es-GT" sz="1800" dirty="0">
                    <a:sym typeface="Cantarell"/>
                  </a:rPr>
                  <a:t>donde:</a:t>
                </a:r>
              </a:p>
              <a:p>
                <a:r>
                  <a:rPr lang="es-GT" sz="1800" b="1" i="1" dirty="0">
                    <a:sym typeface="Cantarell"/>
                  </a:rPr>
                  <a:t>NT: </a:t>
                </a:r>
                <a:r>
                  <a:rPr lang="es-GT" sz="1800" dirty="0">
                    <a:sym typeface="Cantarell"/>
                  </a:rPr>
                  <a:t>Es un alfabeto de símbolos </a:t>
                </a:r>
                <a:r>
                  <a:rPr lang="es-GT" sz="1800" b="1" dirty="0">
                    <a:sym typeface="Cantarell"/>
                  </a:rPr>
                  <a:t>no terminales</a:t>
                </a:r>
              </a:p>
              <a:p>
                <a:r>
                  <a:rPr lang="es-GT" sz="1800" b="1" i="1" dirty="0">
                    <a:sym typeface="Cantarell"/>
                  </a:rPr>
                  <a:t>T: </a:t>
                </a:r>
                <a:r>
                  <a:rPr lang="es-GT" sz="1800" dirty="0">
                    <a:sym typeface="Cantarell"/>
                  </a:rPr>
                  <a:t>Es un alfabeto de símbolos </a:t>
                </a:r>
                <a:r>
                  <a:rPr lang="es-GT" sz="1800" b="1" dirty="0">
                    <a:sym typeface="Cantarell"/>
                  </a:rPr>
                  <a:t>terminales</a:t>
                </a:r>
              </a:p>
              <a:p>
                <a:r>
                  <a:rPr lang="es-GT" sz="1800" b="1" i="1" dirty="0">
                    <a:sym typeface="Cantarell"/>
                  </a:rPr>
                  <a:t>P: </a:t>
                </a:r>
                <a:r>
                  <a:rPr lang="es-GT" sz="1800" dirty="0">
                    <a:sym typeface="Cantarell"/>
                  </a:rPr>
                  <a:t>Es un sistema de producciones finitas.</a:t>
                </a:r>
              </a:p>
              <a:p>
                <a:r>
                  <a:rPr lang="es-GT" sz="1800" b="1" i="1" dirty="0">
                    <a:sym typeface="Cantarell"/>
                  </a:rPr>
                  <a:t>$: </a:t>
                </a:r>
                <a:r>
                  <a:rPr lang="es-GT" sz="1800" dirty="0">
                    <a:sym typeface="Cantarell"/>
                  </a:rPr>
                  <a:t>Es el símbolo inicial que pertenece al alfabeto no terminal</a:t>
                </a:r>
                <a:endParaRPr lang="es-ES" sz="1800" b="1" i="1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B58C1EA8-D2E7-49E5-9AAF-336ECF89510B}"/>
              </a:ext>
            </a:extLst>
          </p:cNvPr>
          <p:cNvSpPr/>
          <p:nvPr/>
        </p:nvSpPr>
        <p:spPr>
          <a:xfrm>
            <a:off x="544607" y="171147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1111</Words>
  <Application>Microsoft Office PowerPoint</Application>
  <PresentationFormat>Presentación en pantalla (16:9)</PresentationFormat>
  <Paragraphs>136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Roboto Condensed Light</vt:lpstr>
      <vt:lpstr>Roboto Condensed</vt:lpstr>
      <vt:lpstr>Arvo</vt:lpstr>
      <vt:lpstr>Salerio template</vt:lpstr>
      <vt:lpstr>Lenguajes Formales y Autómatas</vt:lpstr>
      <vt:lpstr>Agenda</vt:lpstr>
      <vt:lpstr>Lenguajes Formales</vt:lpstr>
      <vt:lpstr>Módulo: Lenguajes Formales - Definición</vt:lpstr>
      <vt:lpstr>Módulo: Lenguajes Formales - Operaciones</vt:lpstr>
      <vt:lpstr>Módulo: Lenguajes Formales - Operaciones</vt:lpstr>
      <vt:lpstr>Módulo: Lenguajes Formales - Operaciones</vt:lpstr>
      <vt:lpstr>Gramáticas Formales</vt:lpstr>
      <vt:lpstr>Módulo: Gramáticas Formales - Definición</vt:lpstr>
      <vt:lpstr>Módulo: Jerarquía de Chomsky</vt:lpstr>
      <vt:lpstr>Módulo: Jerarquía de Chomsky</vt:lpstr>
      <vt:lpstr>Módulo: Jerarquía de Chomsky</vt:lpstr>
      <vt:lpstr>Módulo: Jerarquía de Chomsky</vt:lpstr>
      <vt:lpstr>Módulo: Jerarquía de Chomsky</vt:lpstr>
      <vt:lpstr>Módulo: Notación Backus-Naur (BNF)</vt:lpstr>
      <vt:lpstr>Bibliografía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70</cp:revision>
  <dcterms:modified xsi:type="dcterms:W3CDTF">2023-01-22T06:58:53Z</dcterms:modified>
</cp:coreProperties>
</file>