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officeDocument/2006/relationships/extended-properties" Target="docProps/app.xml"/>
    <Relationship Id="rId2" Type="http://schemas.openxmlformats.org/package/2006/relationships/metadata/core-properties" Target="docProps/core.xml"/>
    <Relationship Id="rId1" Type="http://schemas.openxmlformats.org/officeDocument/2006/relationships/officeDocument" Target="ppt/presentation.xml"/>
  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92" r:id="rId4"/>
    <p:sldId id="293" r:id="rId5"/>
    <p:sldId id="307" r:id="rId6"/>
    <p:sldId id="308" r:id="rId7"/>
    <p:sldId id="310" r:id="rId8"/>
    <p:sldId id="311" r:id="rId9"/>
    <p:sldId id="312" r:id="rId10"/>
    <p:sldId id="302" r:id="rId11"/>
    <p:sldId id="296" r:id="rId12"/>
    <p:sldId id="279" r:id="rId13"/>
  </p:sldIdLst>
  <p:sldSz cx="9144000" cy="5143500" type="screen16x9"/>
  <p:notesSz cx="6858000" cy="9144000"/>
  <p:embeddedFontLs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Roboto Condensed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D27DB-1D92-4177-8D39-E60F13696A85}">
  <a:tblStyle styleId="{428D27DB-1D92-4177-8D39-E60F13696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5688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54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66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19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84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1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455100" y="4172450"/>
            <a:ext cx="268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1722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GT" dirty="0"/>
              <a:t>Lenguajes Formales y Autómatas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4685849" y="4296650"/>
            <a:ext cx="3469791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200" dirty="0"/>
              <a:t>Clase 6 – Operaciones ER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Ejemplos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214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Ejemplos de lenguajes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785119" cy="31455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GT" sz="1800" b="0" dirty="0">
                <a:ea typeface="Cambria Math" panose="02040503050406030204" pitchFamily="18" charset="0"/>
                <a:sym typeface="Cantarell"/>
              </a:rPr>
              <a:t>Cree una expresi</a:t>
            </a:r>
            <a:r>
              <a:rPr lang="es-GT" sz="1800" dirty="0">
                <a:ea typeface="Cambria Math" panose="02040503050406030204" pitchFamily="18" charset="0"/>
                <a:sym typeface="Cantarell"/>
              </a:rPr>
              <a:t>ón regular para reconocer una dirección de correo electrónico.</a:t>
            </a:r>
          </a:p>
          <a:p>
            <a:pPr>
              <a:buFont typeface="+mj-lt"/>
              <a:buAutoNum type="arabicPeriod"/>
            </a:pPr>
            <a:r>
              <a:rPr lang="es-GT" sz="1800" dirty="0">
                <a:ea typeface="Cambria Math" panose="02040503050406030204" pitchFamily="18" charset="0"/>
                <a:sym typeface="Cantarell"/>
              </a:rPr>
              <a:t>Cree una expresión regular que reconozca expresiones aritméticas</a:t>
            </a:r>
          </a:p>
          <a:p>
            <a:pPr>
              <a:buFont typeface="+mj-lt"/>
              <a:buAutoNum type="arabicPeriod"/>
            </a:pPr>
            <a:r>
              <a:rPr lang="es-GT" sz="1800" b="0" dirty="0">
                <a:ea typeface="Cambria Math" panose="02040503050406030204" pitchFamily="18" charset="0"/>
                <a:sym typeface="Cantarell"/>
              </a:rPr>
              <a:t>Cree una expresión regular que reconozca direcciones URL</a:t>
            </a:r>
          </a:p>
          <a:p>
            <a:pPr>
              <a:buFont typeface="+mj-lt"/>
              <a:buAutoNum type="arabicPeriod"/>
            </a:pPr>
            <a:r>
              <a:rPr lang="es-GT" sz="1800" dirty="0">
                <a:ea typeface="Cambria Math" panose="02040503050406030204" pitchFamily="18" charset="0"/>
                <a:sym typeface="Cantarell"/>
              </a:rPr>
              <a:t>Cree una expresión regular que reconozca direcciones IP versión 4</a:t>
            </a:r>
            <a:endParaRPr lang="es-GT" sz="1800" b="0" dirty="0">
              <a:ea typeface="Cambria Math" panose="02040503050406030204" pitchFamily="18" charset="0"/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968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¡Gracias por su atención!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¿Dudas?</a:t>
            </a:r>
            <a:endParaRPr sz="2000" b="1"/>
          </a:p>
        </p:txBody>
      </p:sp>
      <p:grpSp>
        <p:nvGrpSpPr>
          <p:cNvPr id="507" name="Shape 50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Agenda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7" name="Shape 19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9F756BAD-A049-48B3-A6B9-8C1CE2B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106831"/>
            <a:ext cx="7851261" cy="2724300"/>
          </a:xfrm>
        </p:spPr>
        <p:txBody>
          <a:bodyPr/>
          <a:lstStyle/>
          <a:p>
            <a:r>
              <a:rPr lang="es-GT" dirty="0"/>
              <a:t>Construcción de expresiones regulares</a:t>
            </a:r>
          </a:p>
          <a:p>
            <a:r>
              <a:rPr lang="es-GT" dirty="0"/>
              <a:t>Operadores</a:t>
            </a:r>
          </a:p>
          <a:p>
            <a:pPr lvl="1"/>
            <a:r>
              <a:rPr lang="es-GT" dirty="0"/>
              <a:t>Alternación</a:t>
            </a:r>
          </a:p>
          <a:p>
            <a:pPr lvl="1"/>
            <a:r>
              <a:rPr lang="es-GT" dirty="0"/>
              <a:t> Cuantificación</a:t>
            </a:r>
          </a:p>
          <a:p>
            <a:pPr lvl="1"/>
            <a:r>
              <a:rPr lang="es-GT" dirty="0"/>
              <a:t>Agrupación</a:t>
            </a:r>
          </a:p>
          <a:p>
            <a:r>
              <a:rPr lang="es-GT" dirty="0"/>
              <a:t>Meta-caracteres en la programación</a:t>
            </a:r>
          </a:p>
          <a:p>
            <a:r>
              <a:rPr lang="es-GT" dirty="0"/>
              <a:t>Ejemplos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158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Operaciones de una expresión regular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Construcción de una ER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401309"/>
            <a:ext cx="7785119" cy="3145500"/>
          </a:xfrm>
        </p:spPr>
        <p:txBody>
          <a:bodyPr/>
          <a:lstStyle/>
          <a:p>
            <a:r>
              <a:rPr lang="es-GT" sz="1800" b="1" dirty="0">
                <a:sym typeface="Cantarell"/>
              </a:rPr>
              <a:t>Expresión Regular: </a:t>
            </a:r>
            <a:r>
              <a:rPr lang="es-GT" sz="1800" dirty="0">
                <a:sym typeface="Cantarell"/>
              </a:rPr>
              <a:t>Una expresión regular representa a una Lenguaje Regular, extra representación se lleva acabo mediante símbolos denominados “</a:t>
            </a:r>
            <a:r>
              <a:rPr lang="es-GT" sz="1800" dirty="0" err="1">
                <a:sym typeface="Cantarell"/>
              </a:rPr>
              <a:t>Metacaracteres</a:t>
            </a:r>
            <a:r>
              <a:rPr lang="es-GT" sz="1800" dirty="0">
                <a:sym typeface="Cantarell"/>
              </a:rPr>
              <a:t>” los cuales no se representan a sí mismos debido a que son interpretados de una manera especial.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4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xmlns="" id="{7927A31A-6C7B-4FD3-B367-7F327C439070}"/>
              </a:ext>
            </a:extLst>
          </p:cNvPr>
          <p:cNvSpPr/>
          <p:nvPr/>
        </p:nvSpPr>
        <p:spPr>
          <a:xfrm>
            <a:off x="474511" y="2435220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8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Lenguaje descrito por una ER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401309"/>
            <a:ext cx="7785119" cy="3145500"/>
          </a:xfrm>
        </p:spPr>
        <p:txBody>
          <a:bodyPr/>
          <a:lstStyle/>
          <a:p>
            <a:r>
              <a:rPr lang="es-ES" sz="1800" b="1" dirty="0">
                <a:sym typeface="Cantarell"/>
              </a:rPr>
              <a:t>Alternación: </a:t>
            </a:r>
            <a:r>
              <a:rPr lang="es-ES" sz="1800" dirty="0">
                <a:sym typeface="Cantarell"/>
              </a:rPr>
              <a:t>Se representa como una barra vertical llamada “pipeline” que separa las alternativas que se pueden elegir, su función es similar a la del “o exclusivo” ya que podemos tomar una opción o la otra pero no se podrían tomar ambas:</a:t>
            </a:r>
          </a:p>
          <a:p>
            <a:pPr lvl="1"/>
            <a:r>
              <a:rPr lang="es-ES" sz="1800" b="1" dirty="0">
                <a:sym typeface="Cantarell"/>
              </a:rPr>
              <a:t>Ejemplo: </a:t>
            </a:r>
            <a:r>
              <a:rPr lang="es-ES" sz="1800" dirty="0">
                <a:sym typeface="Cantarell"/>
              </a:rPr>
              <a:t>0 | 1</a:t>
            </a:r>
          </a:p>
          <a:p>
            <a:pPr lvl="2"/>
            <a:r>
              <a:rPr lang="es-ES" sz="1800" dirty="0">
                <a:sym typeface="Cantarell"/>
              </a:rPr>
              <a:t>En este caso nuestra palabra podría ser: 0 </a:t>
            </a:r>
            <a:r>
              <a:rPr lang="es-ES" sz="1800" dirty="0" err="1">
                <a:sym typeface="Cantarell"/>
              </a:rPr>
              <a:t>ó</a:t>
            </a:r>
            <a:r>
              <a:rPr lang="es-ES" sz="1800" dirty="0">
                <a:sym typeface="Cantarell"/>
              </a:rPr>
              <a:t> 1, pero nunca ambas.</a:t>
            </a:r>
          </a:p>
          <a:p>
            <a:pPr lvl="2"/>
            <a:endParaRPr lang="es-ES" sz="1800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5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xmlns="" id="{7927A31A-6C7B-4FD3-B367-7F327C439070}"/>
              </a:ext>
            </a:extLst>
          </p:cNvPr>
          <p:cNvSpPr/>
          <p:nvPr/>
        </p:nvSpPr>
        <p:spPr>
          <a:xfrm>
            <a:off x="544607" y="180559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Operaciones de las expresiones regulares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56829"/>
            <a:ext cx="7785119" cy="3145500"/>
          </a:xfrm>
        </p:spPr>
        <p:txBody>
          <a:bodyPr/>
          <a:lstStyle/>
          <a:p>
            <a:r>
              <a:rPr lang="es-ES" sz="1800" b="1" dirty="0">
                <a:sym typeface="Cantarell"/>
              </a:rPr>
              <a:t>Cuantificación: </a:t>
            </a:r>
            <a:r>
              <a:rPr lang="es-ES" sz="1800" dirty="0">
                <a:sym typeface="Cantarell"/>
              </a:rPr>
              <a:t>Un cuantificador tras un carácter especifica la frecuencia con la que este puede ocurrir.</a:t>
            </a:r>
          </a:p>
          <a:p>
            <a:pPr lvl="1"/>
            <a:r>
              <a:rPr lang="es-ES" sz="1800" b="1" dirty="0">
                <a:sym typeface="Cantarell"/>
              </a:rPr>
              <a:t>Interrogación ( ? ): </a:t>
            </a:r>
            <a:r>
              <a:rPr lang="es-ES" sz="1800" dirty="0">
                <a:sym typeface="Cantarell"/>
              </a:rPr>
              <a:t>Indica que el carácter anterior puede aparecer </a:t>
            </a:r>
            <a:r>
              <a:rPr lang="es-ES" sz="1800" dirty="0" smtClean="0">
                <a:sym typeface="Cantarell"/>
              </a:rPr>
              <a:t>solamente una vez </a:t>
            </a:r>
            <a:r>
              <a:rPr lang="es-ES" sz="1800" smtClean="0">
                <a:sym typeface="Cantarell"/>
              </a:rPr>
              <a:t>o ninguna.</a:t>
            </a:r>
            <a:endParaRPr lang="es-ES" sz="1800" dirty="0">
              <a:sym typeface="Cantarell"/>
            </a:endParaRPr>
          </a:p>
          <a:p>
            <a:pPr lvl="2"/>
            <a:r>
              <a:rPr lang="es-ES" sz="1800" b="1" dirty="0" err="1">
                <a:sym typeface="Cantarell"/>
              </a:rPr>
              <a:t>Ob?scuro</a:t>
            </a:r>
            <a:r>
              <a:rPr lang="es-ES" sz="1800" dirty="0">
                <a:sym typeface="Cantarell"/>
              </a:rPr>
              <a:t> podría ser obscuro ú oscuro</a:t>
            </a:r>
          </a:p>
          <a:p>
            <a:pPr lvl="1"/>
            <a:r>
              <a:rPr lang="es-ES" sz="1800" b="1" dirty="0">
                <a:sym typeface="Cantarell"/>
              </a:rPr>
              <a:t>El Signo más ( + ): </a:t>
            </a:r>
            <a:r>
              <a:rPr lang="es-ES" sz="1800" dirty="0">
                <a:sym typeface="Cantarell"/>
              </a:rPr>
              <a:t>Indica que el carácter debe aparecer por lo menos una vez.</a:t>
            </a:r>
          </a:p>
          <a:p>
            <a:pPr lvl="2"/>
            <a:r>
              <a:rPr lang="es-ES" sz="1800" b="1" dirty="0" err="1">
                <a:sym typeface="Cantarell"/>
              </a:rPr>
              <a:t>Ho+la</a:t>
            </a:r>
            <a:r>
              <a:rPr lang="es-ES" sz="1800" b="1" dirty="0">
                <a:sym typeface="Cantarell"/>
              </a:rPr>
              <a:t> </a:t>
            </a:r>
            <a:r>
              <a:rPr lang="es-ES" sz="1800" dirty="0">
                <a:sym typeface="Cantarell"/>
              </a:rPr>
              <a:t>Podría ser: Hola, </a:t>
            </a:r>
            <a:r>
              <a:rPr lang="es-ES" sz="1800" dirty="0" err="1">
                <a:sym typeface="Cantarell"/>
              </a:rPr>
              <a:t>Hoola</a:t>
            </a:r>
            <a:r>
              <a:rPr lang="es-ES" sz="1800" dirty="0">
                <a:sym typeface="Cantarell"/>
              </a:rPr>
              <a:t>, </a:t>
            </a:r>
            <a:r>
              <a:rPr lang="es-ES" sz="1800" dirty="0" err="1">
                <a:sym typeface="Cantarell"/>
              </a:rPr>
              <a:t>Hooooooola</a:t>
            </a:r>
            <a:endParaRPr lang="es-ES" sz="1800" dirty="0">
              <a:sym typeface="Cantarell"/>
            </a:endParaRPr>
          </a:p>
          <a:p>
            <a:pPr lvl="1"/>
            <a:r>
              <a:rPr lang="es-ES" sz="1800" b="1" dirty="0">
                <a:sym typeface="Cantarell"/>
              </a:rPr>
              <a:t>El Signo </a:t>
            </a:r>
            <a:r>
              <a:rPr lang="es-ES" sz="1800" b="1" dirty="0" err="1">
                <a:sym typeface="Cantarell"/>
              </a:rPr>
              <a:t>asterísco</a:t>
            </a:r>
            <a:r>
              <a:rPr lang="es-ES" sz="1800" b="1" dirty="0">
                <a:sym typeface="Cantarell"/>
              </a:rPr>
              <a:t> ( * ): </a:t>
            </a:r>
            <a:r>
              <a:rPr lang="es-ES" sz="1800" dirty="0">
                <a:sym typeface="Cantarell"/>
              </a:rPr>
              <a:t>El carácter podría aparecer 0 o muchas veces</a:t>
            </a:r>
          </a:p>
          <a:p>
            <a:pPr lvl="2"/>
            <a:r>
              <a:rPr lang="es-ES" sz="1800" b="1" dirty="0">
                <a:sym typeface="Cantarell"/>
              </a:rPr>
              <a:t>Ho*la </a:t>
            </a:r>
            <a:r>
              <a:rPr lang="es-ES" sz="1800" dirty="0">
                <a:sym typeface="Cantarell"/>
              </a:rPr>
              <a:t>Podría ser: </a:t>
            </a:r>
            <a:r>
              <a:rPr lang="es-ES" sz="1800" dirty="0" err="1">
                <a:sym typeface="Cantarell"/>
              </a:rPr>
              <a:t>Hla</a:t>
            </a:r>
            <a:r>
              <a:rPr lang="es-ES" sz="1800" dirty="0">
                <a:sym typeface="Cantarell"/>
              </a:rPr>
              <a:t>, </a:t>
            </a:r>
            <a:r>
              <a:rPr lang="es-ES" sz="1800" dirty="0" err="1">
                <a:sym typeface="Cantarell"/>
              </a:rPr>
              <a:t>Hoooooola</a:t>
            </a:r>
            <a:r>
              <a:rPr lang="es-ES" sz="1800" dirty="0">
                <a:sym typeface="Cantarell"/>
              </a:rPr>
              <a:t>, Hola</a:t>
            </a:r>
            <a:endParaRPr lang="es-ES" sz="1800" b="1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6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xmlns="" id="{7927A31A-6C7B-4FD3-B367-7F327C439070}"/>
              </a:ext>
            </a:extLst>
          </p:cNvPr>
          <p:cNvSpPr/>
          <p:nvPr/>
        </p:nvSpPr>
        <p:spPr>
          <a:xfrm>
            <a:off x="544607" y="142029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9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Operaciones de las expresiones regulares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56829"/>
            <a:ext cx="7785119" cy="3145500"/>
          </a:xfrm>
        </p:spPr>
        <p:txBody>
          <a:bodyPr/>
          <a:lstStyle/>
          <a:p>
            <a:r>
              <a:rPr lang="es-ES" sz="1800" b="1" dirty="0">
                <a:sym typeface="Cantarell"/>
              </a:rPr>
              <a:t>Agrupación: </a:t>
            </a:r>
            <a:r>
              <a:rPr lang="es-ES" sz="1800" dirty="0">
                <a:sym typeface="Cantarell"/>
              </a:rPr>
              <a:t>Los paréntesis se utilizan para modificar la </a:t>
            </a:r>
            <a:r>
              <a:rPr lang="es-ES" sz="1800" dirty="0" err="1">
                <a:sym typeface="Cantarell"/>
              </a:rPr>
              <a:t>presedencia</a:t>
            </a:r>
            <a:r>
              <a:rPr lang="es-ES" sz="1800" dirty="0">
                <a:sym typeface="Cantarell"/>
              </a:rPr>
              <a:t> de operadores y para agrupar símbolos que tienen la misma operación:</a:t>
            </a:r>
          </a:p>
          <a:p>
            <a:pPr lvl="1"/>
            <a:r>
              <a:rPr lang="es-ES" sz="1800" b="1" dirty="0">
                <a:sym typeface="Cantarell"/>
              </a:rPr>
              <a:t>( p | m )adre </a:t>
            </a:r>
            <a:r>
              <a:rPr lang="es-ES" sz="1800" dirty="0">
                <a:sym typeface="Cantarell"/>
              </a:rPr>
              <a:t>podría resultar en madre o padre</a:t>
            </a:r>
          </a:p>
          <a:p>
            <a:pPr lvl="1"/>
            <a:r>
              <a:rPr lang="es-ES" sz="1800" b="1" dirty="0">
                <a:sym typeface="Cantarell"/>
              </a:rPr>
              <a:t>(ab)* </a:t>
            </a:r>
            <a:r>
              <a:rPr lang="es-ES" sz="1800" dirty="0">
                <a:sym typeface="Cantarell"/>
              </a:rPr>
              <a:t>Indicaría que el cuantificador * actúa tanto en a como en b</a:t>
            </a:r>
            <a:endParaRPr lang="es-ES" sz="1800" b="1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7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xmlns="" id="{7927A31A-6C7B-4FD3-B367-7F327C439070}"/>
              </a:ext>
            </a:extLst>
          </p:cNvPr>
          <p:cNvSpPr/>
          <p:nvPr/>
        </p:nvSpPr>
        <p:spPr>
          <a:xfrm>
            <a:off x="450478" y="2435220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Meta-caracteres en la programación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56829"/>
            <a:ext cx="7785119" cy="3145500"/>
          </a:xfrm>
        </p:spPr>
        <p:txBody>
          <a:bodyPr/>
          <a:lstStyle/>
          <a:p>
            <a:r>
              <a:rPr lang="es-ES" sz="1800" dirty="0">
                <a:sym typeface="Cantarell"/>
              </a:rPr>
              <a:t>Cada lenguaje de programación posee una manera de utilizar las expresiones regulares, pero dentro de los meta caracteres más comunes podemos encontrar:</a:t>
            </a:r>
          </a:p>
          <a:p>
            <a:pPr lvl="1"/>
            <a:r>
              <a:rPr lang="es-ES" sz="1800" b="1" dirty="0">
                <a:sym typeface="Cantarell"/>
              </a:rPr>
              <a:t>^ </a:t>
            </a:r>
            <a:r>
              <a:rPr lang="es-ES" sz="1800" dirty="0">
                <a:sym typeface="Cantarell"/>
              </a:rPr>
              <a:t>(inicio) y </a:t>
            </a:r>
            <a:r>
              <a:rPr lang="es-ES" sz="1800" b="1" dirty="0">
                <a:sym typeface="Cantarell"/>
              </a:rPr>
              <a:t>$ </a:t>
            </a:r>
            <a:r>
              <a:rPr lang="es-ES" sz="1800" dirty="0">
                <a:sym typeface="Cantarell"/>
              </a:rPr>
              <a:t>(final) de una cadena</a:t>
            </a:r>
          </a:p>
          <a:p>
            <a:pPr lvl="1"/>
            <a:r>
              <a:rPr lang="es-ES" sz="1800" b="1" dirty="0">
                <a:sym typeface="Cantarell"/>
              </a:rPr>
              <a:t>. </a:t>
            </a:r>
            <a:r>
              <a:rPr lang="es-ES" sz="1800" dirty="0">
                <a:sym typeface="Cantarell"/>
              </a:rPr>
              <a:t>El punto puede representar a cualquier carácter excepto a una nueva línea</a:t>
            </a:r>
          </a:p>
          <a:p>
            <a:pPr lvl="1"/>
            <a:r>
              <a:rPr lang="es-GT" sz="1800" b="1" dirty="0">
                <a:sym typeface="Cantarell"/>
              </a:rPr>
              <a:t>\ </a:t>
            </a:r>
            <a:r>
              <a:rPr lang="es-GT" sz="1800" dirty="0">
                <a:sym typeface="Cantarell"/>
              </a:rPr>
              <a:t>La barra invertida es el carácter de escape, necesario para quitar el significado a un meta carácter</a:t>
            </a:r>
          </a:p>
          <a:p>
            <a:pPr lvl="1"/>
            <a:endParaRPr lang="es-ES" sz="1800" b="1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8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xmlns="" id="{7927A31A-6C7B-4FD3-B367-7F327C439070}"/>
              </a:ext>
            </a:extLst>
          </p:cNvPr>
          <p:cNvSpPr/>
          <p:nvPr/>
        </p:nvSpPr>
        <p:spPr>
          <a:xfrm>
            <a:off x="401619" y="155682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4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Árboles de expresión</a:t>
            </a:r>
            <a:endParaRPr lang="es-G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Oval 4"/>
          <p:cNvSpPr/>
          <p:nvPr/>
        </p:nvSpPr>
        <p:spPr>
          <a:xfrm>
            <a:off x="1631447" y="1914319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.</a:t>
            </a:r>
            <a:endParaRPr lang="es-GT" dirty="0"/>
          </a:p>
        </p:txBody>
      </p:sp>
      <p:sp>
        <p:nvSpPr>
          <p:cNvPr id="6" name="Oval 5"/>
          <p:cNvSpPr/>
          <p:nvPr/>
        </p:nvSpPr>
        <p:spPr>
          <a:xfrm>
            <a:off x="1027329" y="3185050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t</a:t>
            </a:r>
            <a:endParaRPr lang="es-GT" dirty="0"/>
          </a:p>
        </p:txBody>
      </p:sp>
      <p:sp>
        <p:nvSpPr>
          <p:cNvPr id="7" name="Oval 6"/>
          <p:cNvSpPr/>
          <p:nvPr/>
        </p:nvSpPr>
        <p:spPr>
          <a:xfrm>
            <a:off x="2377001" y="3185050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t</a:t>
            </a:r>
            <a:endParaRPr lang="es-GT" dirty="0"/>
          </a:p>
        </p:txBody>
      </p:sp>
      <p:cxnSp>
        <p:nvCxnSpPr>
          <p:cNvPr id="9" name="Straight Connector 8"/>
          <p:cNvCxnSpPr>
            <a:stCxn id="5" idx="4"/>
            <a:endCxn id="6" idx="0"/>
          </p:cNvCxnSpPr>
          <p:nvPr/>
        </p:nvCxnSpPr>
        <p:spPr>
          <a:xfrm flipH="1">
            <a:off x="1290466" y="2381387"/>
            <a:ext cx="604118" cy="80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7" idx="0"/>
          </p:cNvCxnSpPr>
          <p:nvPr/>
        </p:nvCxnSpPr>
        <p:spPr>
          <a:xfrm>
            <a:off x="1894584" y="2381387"/>
            <a:ext cx="745554" cy="80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427548" y="1777268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|</a:t>
            </a:r>
            <a:endParaRPr lang="es-GT" dirty="0"/>
          </a:p>
        </p:txBody>
      </p:sp>
      <p:sp>
        <p:nvSpPr>
          <p:cNvPr id="18" name="Oval 17"/>
          <p:cNvSpPr/>
          <p:nvPr/>
        </p:nvSpPr>
        <p:spPr>
          <a:xfrm>
            <a:off x="3823430" y="3047999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t</a:t>
            </a:r>
            <a:endParaRPr lang="es-GT" dirty="0"/>
          </a:p>
        </p:txBody>
      </p:sp>
      <p:sp>
        <p:nvSpPr>
          <p:cNvPr id="19" name="Oval 18"/>
          <p:cNvSpPr/>
          <p:nvPr/>
        </p:nvSpPr>
        <p:spPr>
          <a:xfrm>
            <a:off x="5173102" y="3047999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t</a:t>
            </a:r>
            <a:endParaRPr lang="es-GT" dirty="0"/>
          </a:p>
        </p:txBody>
      </p:sp>
      <p:cxnSp>
        <p:nvCxnSpPr>
          <p:cNvPr id="20" name="Straight Connector 19"/>
          <p:cNvCxnSpPr>
            <a:stCxn id="17" idx="4"/>
            <a:endCxn id="18" idx="0"/>
          </p:cNvCxnSpPr>
          <p:nvPr/>
        </p:nvCxnSpPr>
        <p:spPr>
          <a:xfrm flipH="1">
            <a:off x="4086567" y="2244336"/>
            <a:ext cx="604118" cy="80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4"/>
            <a:endCxn id="19" idx="0"/>
          </p:cNvCxnSpPr>
          <p:nvPr/>
        </p:nvCxnSpPr>
        <p:spPr>
          <a:xfrm>
            <a:off x="4690685" y="2244336"/>
            <a:ext cx="745554" cy="80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882668" y="1777268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*</a:t>
            </a:r>
          </a:p>
        </p:txBody>
      </p:sp>
      <p:sp>
        <p:nvSpPr>
          <p:cNvPr id="23" name="Oval 22"/>
          <p:cNvSpPr/>
          <p:nvPr/>
        </p:nvSpPr>
        <p:spPr>
          <a:xfrm>
            <a:off x="6882668" y="3047999"/>
            <a:ext cx="526274" cy="46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t</a:t>
            </a:r>
            <a:endParaRPr lang="es-GT" dirty="0"/>
          </a:p>
        </p:txBody>
      </p:sp>
      <p:cxnSp>
        <p:nvCxnSpPr>
          <p:cNvPr id="25" name="Straight Connector 24"/>
          <p:cNvCxnSpPr>
            <a:stCxn id="22" idx="4"/>
            <a:endCxn id="23" idx="0"/>
          </p:cNvCxnSpPr>
          <p:nvPr/>
        </p:nvCxnSpPr>
        <p:spPr>
          <a:xfrm>
            <a:off x="7145805" y="2244336"/>
            <a:ext cx="0" cy="80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444</Words>
  <Application>Microsoft Office PowerPoint</Application>
  <PresentationFormat>On-screen Show (16:9)</PresentationFormat>
  <Paragraphs>64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 Condensed</vt:lpstr>
      <vt:lpstr>Arvo</vt:lpstr>
      <vt:lpstr>Arial</vt:lpstr>
      <vt:lpstr>Cambria Math</vt:lpstr>
      <vt:lpstr>Cantarell</vt:lpstr>
      <vt:lpstr>Roboto Condensed Light</vt:lpstr>
      <vt:lpstr>Salerio template</vt:lpstr>
      <vt:lpstr>Lenguajes Formales y Autómatas</vt:lpstr>
      <vt:lpstr>Agenda</vt:lpstr>
      <vt:lpstr>Operaciones de una expresión regular</vt:lpstr>
      <vt:lpstr>Construcción de una ER</vt:lpstr>
      <vt:lpstr>Lenguaje descrito por una ER</vt:lpstr>
      <vt:lpstr>Operaciones de las expresiones regulares</vt:lpstr>
      <vt:lpstr>Operaciones de las expresiones regulares</vt:lpstr>
      <vt:lpstr>Meta-caracteres en la programación</vt:lpstr>
      <vt:lpstr>Árboles de expresión</vt:lpstr>
      <vt:lpstr>Ejemplos</vt:lpstr>
      <vt:lpstr>Ejemplos de lenguajes</vt:lpstr>
      <vt:lpstr>¡Gracias por su atención!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algoritmos</dc:title>
  <dc:creator>Moises Antonio Alonso Gonzalez</dc:creator>
  <cp:lastModifiedBy>Moises Antonio Alonso Gonzalez (A)</cp:lastModifiedBy>
  <cp:revision>102</cp:revision>
  <dcterms:modified xsi:type="dcterms:W3CDTF">2020-02-05T19:31:53Z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(2)IoUoW3WbrkQ4NNGz+r/eUHrxiN/uCkRe0MYuHTdh5ZZmNM8YgIsZhGl7bLhtGjbO32U7qcAe
ITy73nfk5lg+scVv3yaXrzDNEBvRE0RT0c8NRXN8XPfvUwB8gmpNope57wcOVGgfOU7cA0Fk
WdquK0i8Be85jpCcUeJUjOeXuysOn8w6hsbY0iMNbXNLfXDcMi3oHvFkFD8dI4AKNGyZmpYS
mrIFT6nAHo5cnrnfEU</vt:lpwstr>
  </property>
  <property fmtid="{D5CDD505-2E9C-101B-9397-08002B2CF9AE}" pid="3" name="_2015_ms_pID_7253431">
    <vt:lpwstr>zBUlD4FIGd9QZ7scgur8T5P9CjKoS3BtLdzoKzXQiaS6t2OuCuv6fP
+nQCKsMd2pg3tTx2XnCMllnI205DHuHttFTkYIAIM14gaZzQy4DxskHE5eySHuSHZmrNZK01
u7ZMHsKQLgSY8hvoYeh01hfIW2/8aGqYx3+LEgWRaRJ0GTt+uxtfrTG66eE3jtZ2Tco=</vt:lpwstr>
  </property>
</Properties>
</file>