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292" r:id="rId4"/>
    <p:sldId id="313" r:id="rId5"/>
    <p:sldId id="314" r:id="rId6"/>
    <p:sldId id="315" r:id="rId7"/>
    <p:sldId id="296" r:id="rId8"/>
    <p:sldId id="307" r:id="rId9"/>
    <p:sldId id="300" r:id="rId10"/>
    <p:sldId id="299" r:id="rId11"/>
    <p:sldId id="308" r:id="rId12"/>
    <p:sldId id="309" r:id="rId13"/>
    <p:sldId id="304" r:id="rId14"/>
    <p:sldId id="312" r:id="rId15"/>
    <p:sldId id="316" r:id="rId16"/>
    <p:sldId id="317" r:id="rId17"/>
    <p:sldId id="318" r:id="rId18"/>
    <p:sldId id="319" r:id="rId19"/>
    <p:sldId id="321" r:id="rId20"/>
    <p:sldId id="310" r:id="rId21"/>
    <p:sldId id="301" r:id="rId22"/>
    <p:sldId id="279"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Cambria Math" panose="02040503050406030204" pitchFamily="18" charset="0"/>
      <p:regular r:id="rId29"/>
    </p:embeddedFont>
    <p:embeddedFont>
      <p:font typeface="Roboto Condensed" panose="02000000000000000000" pitchFamily="2" charset="0"/>
      <p:regular r:id="rId30"/>
      <p:bold r:id="rId31"/>
      <p:italic r:id="rId32"/>
      <p:boldItalic r:id="rId33"/>
    </p:embeddedFont>
    <p:embeddedFont>
      <p:font typeface="Roboto Condensed Light"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55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425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49" y="4296650"/>
            <a:ext cx="3469791"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dirty="0"/>
              <a:t>Clase 12 – Gramáticas Libres de Contexto</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EF54-FF1A-45E5-AA04-6B04EB7E376E}"/>
              </a:ext>
            </a:extLst>
          </p:cNvPr>
          <p:cNvSpPr>
            <a:spLocks noGrp="1"/>
          </p:cNvSpPr>
          <p:nvPr>
            <p:ph type="title"/>
          </p:nvPr>
        </p:nvSpPr>
        <p:spPr/>
        <p:txBody>
          <a:bodyPr/>
          <a:lstStyle/>
          <a:p>
            <a:r>
              <a:rPr lang="es-GT" dirty="0"/>
              <a:t>Árboles de derivación</a:t>
            </a:r>
            <a:endParaRPr lang="en-US" dirty="0"/>
          </a:p>
        </p:txBody>
      </p:sp>
      <p:sp>
        <p:nvSpPr>
          <p:cNvPr id="3" name="Marcador de texto 2">
            <a:extLst>
              <a:ext uri="{FF2B5EF4-FFF2-40B4-BE49-F238E27FC236}">
                <a16:creationId xmlns:a16="http://schemas.microsoft.com/office/drawing/2014/main" id="{A8F7ED83-57FD-46D3-88E1-C471F6378F6D}"/>
              </a:ext>
            </a:extLst>
          </p:cNvPr>
          <p:cNvSpPr>
            <a:spLocks noGrp="1"/>
          </p:cNvSpPr>
          <p:nvPr>
            <p:ph type="body" idx="1"/>
          </p:nvPr>
        </p:nvSpPr>
        <p:spPr>
          <a:xfrm>
            <a:off x="814274" y="1327350"/>
            <a:ext cx="6500925" cy="2756970"/>
          </a:xfrm>
        </p:spPr>
        <p:txBody>
          <a:bodyPr/>
          <a:lstStyle/>
          <a:p>
            <a:pPr algn="just"/>
            <a:r>
              <a:rPr lang="es-GT" sz="1400" dirty="0"/>
              <a:t>Cuando una cadena se deriva mediante una gramática independiente del contexto, el símbolo inicial es sustituido por alguna cadena. Los no terminales de esta cadena son sustituidos uno tras otro por otra cadena, y así sucesivamente, hasta que se llega a una cadena formada sólo por símbolos terminales. No se puede realizar ninguna sustitución más, puesto que no hay terminales que puedan ser sustituidos. A veces, es útil realizar un gráfico de la derivación que indique de qué manera ha contribuido cada no ´terminal a formar la cadena final de símbolos terminales. Tal gráfico tiene una forma de árbol y se llama árbol de derivación o árbol de análisis.</a:t>
            </a:r>
            <a:endParaRPr lang="en-US" sz="1400" dirty="0"/>
          </a:p>
          <a:p>
            <a:endParaRPr lang="en-US" sz="1400" dirty="0"/>
          </a:p>
        </p:txBody>
      </p:sp>
      <p:sp>
        <p:nvSpPr>
          <p:cNvPr id="4" name="Marcador de número de diapositiva 3">
            <a:extLst>
              <a:ext uri="{FF2B5EF4-FFF2-40B4-BE49-F238E27FC236}">
                <a16:creationId xmlns:a16="http://schemas.microsoft.com/office/drawing/2014/main" id="{49FE51BD-B470-47B1-8F2A-A438A82EA2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3613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88CB0-B033-4BDB-8A51-43783DF51C25}"/>
              </a:ext>
            </a:extLst>
          </p:cNvPr>
          <p:cNvSpPr>
            <a:spLocks noGrp="1"/>
          </p:cNvSpPr>
          <p:nvPr>
            <p:ph type="title"/>
          </p:nvPr>
        </p:nvSpPr>
        <p:spPr/>
        <p:txBody>
          <a:bodyPr/>
          <a:lstStyle/>
          <a:p>
            <a:r>
              <a:rPr lang="es-GT" dirty="0"/>
              <a:t>Derivaciones</a:t>
            </a:r>
            <a:endParaRPr lang="en-US" dirty="0"/>
          </a:p>
        </p:txBody>
      </p:sp>
      <p:sp>
        <p:nvSpPr>
          <p:cNvPr id="3" name="Marcador de texto 2">
            <a:extLst>
              <a:ext uri="{FF2B5EF4-FFF2-40B4-BE49-F238E27FC236}">
                <a16:creationId xmlns:a16="http://schemas.microsoft.com/office/drawing/2014/main" id="{5F45FAAD-EFD0-41F4-9E08-FDFF49521AA6}"/>
              </a:ext>
            </a:extLst>
          </p:cNvPr>
          <p:cNvSpPr>
            <a:spLocks noGrp="1"/>
          </p:cNvSpPr>
          <p:nvPr>
            <p:ph type="body" idx="1"/>
          </p:nvPr>
        </p:nvSpPr>
        <p:spPr/>
        <p:txBody>
          <a:bodyPr/>
          <a:lstStyle/>
          <a:p>
            <a:r>
              <a:rPr lang="es-GT" dirty="0"/>
              <a:t>Derivación izquierda: Es una derivación que, comenzando con el símbolo inicial, acaba en esa forma sentencia, y en cada derivación directa, siempre se aplica una regla de producción correspondiente a la variable más a la izquierda de la cadena que se está derivando.</a:t>
            </a:r>
            <a:endParaRPr lang="en-US" dirty="0"/>
          </a:p>
        </p:txBody>
      </p:sp>
      <p:sp>
        <p:nvSpPr>
          <p:cNvPr id="4" name="Marcador de número de diapositiva 3">
            <a:extLst>
              <a:ext uri="{FF2B5EF4-FFF2-40B4-BE49-F238E27FC236}">
                <a16:creationId xmlns:a16="http://schemas.microsoft.com/office/drawing/2014/main" id="{095143D6-C748-48A0-9BA1-838CB9E424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65048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88CB0-B033-4BDB-8A51-43783DF51C25}"/>
              </a:ext>
            </a:extLst>
          </p:cNvPr>
          <p:cNvSpPr>
            <a:spLocks noGrp="1"/>
          </p:cNvSpPr>
          <p:nvPr>
            <p:ph type="title"/>
          </p:nvPr>
        </p:nvSpPr>
        <p:spPr/>
        <p:txBody>
          <a:bodyPr/>
          <a:lstStyle/>
          <a:p>
            <a:r>
              <a:rPr lang="es-GT" dirty="0"/>
              <a:t>Derivaciones</a:t>
            </a:r>
            <a:endParaRPr lang="en-US" dirty="0"/>
          </a:p>
        </p:txBody>
      </p:sp>
      <p:sp>
        <p:nvSpPr>
          <p:cNvPr id="3" name="Marcador de texto 2">
            <a:extLst>
              <a:ext uri="{FF2B5EF4-FFF2-40B4-BE49-F238E27FC236}">
                <a16:creationId xmlns:a16="http://schemas.microsoft.com/office/drawing/2014/main" id="{5F45FAAD-EFD0-41F4-9E08-FDFF49521AA6}"/>
              </a:ext>
            </a:extLst>
          </p:cNvPr>
          <p:cNvSpPr>
            <a:spLocks noGrp="1"/>
          </p:cNvSpPr>
          <p:nvPr>
            <p:ph type="body" idx="1"/>
          </p:nvPr>
        </p:nvSpPr>
        <p:spPr/>
        <p:txBody>
          <a:bodyPr/>
          <a:lstStyle/>
          <a:p>
            <a:r>
              <a:rPr lang="es-GT" dirty="0"/>
              <a:t>Derivación derecha: Es una derivación que, comenzando con el símbolo inicial, y en cada derivación directa, siempre se aplica una regla de producción correspondiente a la variable más a la derecha</a:t>
            </a:r>
            <a:endParaRPr lang="en-US" dirty="0"/>
          </a:p>
        </p:txBody>
      </p:sp>
      <p:sp>
        <p:nvSpPr>
          <p:cNvPr id="4" name="Marcador de número de diapositiva 3">
            <a:extLst>
              <a:ext uri="{FF2B5EF4-FFF2-40B4-BE49-F238E27FC236}">
                <a16:creationId xmlns:a16="http://schemas.microsoft.com/office/drawing/2014/main" id="{095143D6-C748-48A0-9BA1-838CB9E424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24683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Ejemplo</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0134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GR vs GIC</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p:txBody>
              <a:bodyPr/>
              <a:lstStyle/>
              <a:p>
                <a:r>
                  <a:rPr lang="es-GT" dirty="0"/>
                  <a:t>Ejemplo 1: Consideremos la gramática independiente del contexto:</a:t>
                </a:r>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𝐴𝐵</m:t>
                    </m:r>
                  </m:oMath>
                </a14:m>
                <a:endParaRPr lang="es-GT" b="0" dirty="0">
                  <a:ea typeface="Cambria Math" panose="02040503050406030204" pitchFamily="18" charset="0"/>
                </a:endParaRPr>
              </a:p>
              <a:p>
                <a14:m>
                  <m:oMath xmlns:m="http://schemas.openxmlformats.org/officeDocument/2006/math">
                    <m:r>
                      <a:rPr lang="es-GT" b="0" i="1" smtClean="0">
                        <a:latin typeface="Cambria Math" panose="02040503050406030204" pitchFamily="18" charset="0"/>
                      </a:rPr>
                      <m:t>𝐴</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m:t>
                    </m:r>
                    <m:r>
                      <a:rPr lang="es-GT" b="0" i="1" smtClean="0">
                        <a:latin typeface="Cambria Math" panose="02040503050406030204" pitchFamily="18" charset="0"/>
                        <a:ea typeface="Cambria Math" panose="02040503050406030204" pitchFamily="18" charset="0"/>
                      </a:rPr>
                      <m:t> | </m:t>
                    </m:r>
                    <m:r>
                      <a:rPr lang="es-GT" b="0" i="1" smtClean="0">
                        <a:latin typeface="Cambria Math" panose="02040503050406030204" pitchFamily="18" charset="0"/>
                        <a:ea typeface="Cambria Math" panose="02040503050406030204" pitchFamily="18" charset="0"/>
                      </a:rPr>
                      <m:t>𝑎</m:t>
                    </m:r>
                  </m:oMath>
                </a14:m>
                <a:endParaRPr lang="en-US" dirty="0"/>
              </a:p>
              <a:p>
                <a14:m>
                  <m:oMath xmlns:m="http://schemas.openxmlformats.org/officeDocument/2006/math">
                    <m:r>
                      <a:rPr lang="es-GT" b="0" i="1" smtClean="0">
                        <a:latin typeface="Cambria Math" panose="02040503050406030204" pitchFamily="18" charset="0"/>
                      </a:rPr>
                      <m:t>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𝑏𝐵</m:t>
                    </m:r>
                    <m:r>
                      <a:rPr lang="es-GT" b="0" i="1" smtClean="0">
                        <a:latin typeface="Cambria Math" panose="02040503050406030204" pitchFamily="18" charset="0"/>
                        <a:ea typeface="Cambria Math" panose="02040503050406030204" pitchFamily="18" charset="0"/>
                      </a:rPr>
                      <m:t> | </m:t>
                    </m:r>
                    <m:r>
                      <a:rPr lang="es-GT" b="0" i="1" smtClean="0">
                        <a:latin typeface="Cambria Math" panose="02040503050406030204" pitchFamily="18" charset="0"/>
                        <a:ea typeface="Cambria Math" panose="02040503050406030204" pitchFamily="18" charset="0"/>
                      </a:rPr>
                      <m:t>𝑏</m:t>
                    </m:r>
                  </m:oMath>
                </a14:m>
                <a:endParaRPr lang="en-US" dirty="0"/>
              </a:p>
              <a:p>
                <a:r>
                  <a:rPr lang="en-US" dirty="0" err="1"/>
                  <a:t>Encontrar</a:t>
                </a:r>
                <a:r>
                  <a:rPr lang="en-US" dirty="0"/>
                  <a:t> el árbol de </a:t>
                </a:r>
                <a:r>
                  <a:rPr lang="en-US" dirty="0" err="1"/>
                  <a:t>derivación</a:t>
                </a:r>
                <a:r>
                  <a:rPr lang="en-US" dirty="0"/>
                  <a:t> para la </a:t>
                </a:r>
                <a:r>
                  <a:rPr lang="en-US" dirty="0" err="1"/>
                  <a:t>cadena</a:t>
                </a:r>
                <a:r>
                  <a:rPr lang="en-US" dirty="0"/>
                  <a:t> </a:t>
                </a:r>
                <a:r>
                  <a:rPr lang="en-US" b="1" i="1" dirty="0" err="1"/>
                  <a:t>aabbb</a:t>
                </a:r>
                <a:endParaRPr lang="en-US" b="1" i="1" dirty="0"/>
              </a:p>
            </p:txBody>
          </p:sp>
        </mc:Choice>
        <mc:Fallback xmlns="">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blipFill>
                <a:blip r:embed="rId2"/>
                <a:stretch>
                  <a:fillRect l="-199" b="-2713"/>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67034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1</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112978" cy="3145500"/>
              </a:xfrm>
            </p:spPr>
            <p:txBody>
              <a:bodyPr/>
              <a:lstStyle/>
              <a:p>
                <a:r>
                  <a:rPr lang="es-GT" dirty="0"/>
                  <a:t>La cadena </a:t>
                </a:r>
                <a:r>
                  <a:rPr lang="es-GT" dirty="0" err="1"/>
                  <a:t>aabbb</a:t>
                </a:r>
                <a:r>
                  <a:rPr lang="es-GT" dirty="0"/>
                  <a:t> puede ser derivada mediante </a:t>
                </a:r>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𝐴𝑏𝐵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𝐴𝑏𝑏𝐵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𝐴𝑏𝑏𝑏</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𝑎𝐴𝑏𝑏𝑏</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𝑎𝑎𝑏𝑏𝑏</m:t>
                    </m:r>
                  </m:oMath>
                </a14:m>
                <a:endParaRPr lang="en-US" i="1" dirty="0"/>
              </a:p>
              <a:p>
                <a:endParaRPr lang="en-US" i="1" dirty="0"/>
              </a:p>
              <a:p>
                <a:endParaRPr lang="en-US" i="1" dirty="0"/>
              </a:p>
              <a:p>
                <a:endParaRPr lang="en-US" i="1" dirty="0"/>
              </a:p>
              <a:p>
                <a:endParaRPr lang="en-US" i="1" dirty="0"/>
              </a:p>
              <a:p>
                <a:endParaRPr lang="en-US" i="1" dirty="0"/>
              </a:p>
            </p:txBody>
          </p:sp>
        </mc:Choice>
        <mc:Fallback xmlns="">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xfrm>
                <a:off x="814275" y="1327350"/>
                <a:ext cx="8112978" cy="3145500"/>
              </a:xfrm>
              <a:blipFill>
                <a:blip r:embed="rId2"/>
                <a:stretch>
                  <a:fillRect l="-150"/>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15</a:t>
            </a:fld>
            <a:endParaRPr lang="en-US"/>
          </a:p>
        </p:txBody>
      </p:sp>
      <p:pic>
        <p:nvPicPr>
          <p:cNvPr id="6" name="Imagen 5">
            <a:extLst>
              <a:ext uri="{FF2B5EF4-FFF2-40B4-BE49-F238E27FC236}">
                <a16:creationId xmlns:a16="http://schemas.microsoft.com/office/drawing/2014/main" id="{96B5D130-D5E3-56E5-A91E-3F385B1FA01E}"/>
              </a:ext>
            </a:extLst>
          </p:cNvPr>
          <p:cNvPicPr>
            <a:picLocks noChangeAspect="1"/>
          </p:cNvPicPr>
          <p:nvPr/>
        </p:nvPicPr>
        <p:blipFill>
          <a:blip r:embed="rId3"/>
          <a:stretch>
            <a:fillRect/>
          </a:stretch>
        </p:blipFill>
        <p:spPr>
          <a:xfrm>
            <a:off x="2980108" y="2382810"/>
            <a:ext cx="3183784" cy="2253690"/>
          </a:xfrm>
          <a:prstGeom prst="rect">
            <a:avLst/>
          </a:prstGeom>
        </p:spPr>
      </p:pic>
    </p:spTree>
    <p:extLst>
      <p:ext uri="{BB962C8B-B14F-4D97-AF65-F5344CB8AC3E}">
        <p14:creationId xmlns:p14="http://schemas.microsoft.com/office/powerpoint/2010/main" val="281454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1</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112978" cy="3145500"/>
              </a:xfrm>
            </p:spPr>
            <p:txBody>
              <a:bodyPr/>
              <a:lstStyle/>
              <a:p>
                <a:r>
                  <a:rPr lang="es-GT" dirty="0"/>
                  <a:t>Sin embargo, obsérvese que hay muchas derivaciones posibles para la cadena </a:t>
                </a:r>
                <a:r>
                  <a:rPr lang="es-GT" dirty="0" err="1"/>
                  <a:t>aabbb</a:t>
                </a:r>
                <a:r>
                  <a:rPr lang="es-GT" dirty="0"/>
                  <a:t>, las cuales también tienen el árbol de derivación anterior</a:t>
                </a:r>
              </a:p>
              <a:p>
                <a:endParaRPr lang="es-GT" dirty="0"/>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𝑎𝑎𝐵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𝑎𝑎𝑏𝐵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𝑎𝑎𝑏𝑏𝐵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𝑎𝑎𝑏𝑏𝑏</m:t>
                    </m:r>
                  </m:oMath>
                </a14:m>
                <a:endParaRPr lang="en-US" i="1" dirty="0"/>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𝐴𝐵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𝑎𝐴𝑏𝐵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𝑎𝐴𝑏𝑏𝐵</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𝑎𝐴𝑏𝑏𝑏</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𝑎𝑎𝑏𝑏𝑏</m:t>
                    </m:r>
                  </m:oMath>
                </a14:m>
                <a:endParaRPr lang="en-US" i="1" dirty="0"/>
              </a:p>
              <a:p>
                <a:endParaRPr lang="en-US" i="1" dirty="0"/>
              </a:p>
            </p:txBody>
          </p:sp>
        </mc:Choice>
        <mc:Fallback xmlns="">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xfrm>
                <a:off x="814275" y="1327350"/>
                <a:ext cx="8112978" cy="3145500"/>
              </a:xfrm>
              <a:blipFill>
                <a:blip r:embed="rId2"/>
                <a:stretch>
                  <a:fillRect l="-150" t="-3101" r="-1654"/>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03768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GR vs GIC</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p:txBody>
              <a:bodyPr/>
              <a:lstStyle/>
              <a:p>
                <a:r>
                  <a:rPr lang="es-GT" dirty="0"/>
                  <a:t>Ejemplo 2: Consideremos la gramática independiente del contexto:</a:t>
                </a:r>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𝑆𝑏𝑆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𝑆𝑐𝑆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m:t>
                    </m:r>
                  </m:oMath>
                </a14:m>
                <a:endParaRPr lang="es-GT" b="0" dirty="0">
                  <a:ea typeface="Cambria Math" panose="02040503050406030204" pitchFamily="18" charset="0"/>
                </a:endParaRPr>
              </a:p>
              <a:p>
                <a:r>
                  <a:rPr lang="en-US" dirty="0" err="1"/>
                  <a:t>Encontrar</a:t>
                </a:r>
                <a:r>
                  <a:rPr lang="en-US" dirty="0"/>
                  <a:t> </a:t>
                </a:r>
                <a:r>
                  <a:rPr lang="en-US" dirty="0" err="1"/>
                  <a:t>el</a:t>
                </a:r>
                <a:r>
                  <a:rPr lang="en-US" dirty="0"/>
                  <a:t> árbol de </a:t>
                </a:r>
                <a:r>
                  <a:rPr lang="en-US" dirty="0" err="1"/>
                  <a:t>derivación</a:t>
                </a:r>
                <a:r>
                  <a:rPr lang="en-US" dirty="0"/>
                  <a:t> para la </a:t>
                </a:r>
                <a:r>
                  <a:rPr lang="en-US" dirty="0" err="1"/>
                  <a:t>cadena</a:t>
                </a:r>
                <a:r>
                  <a:rPr lang="en-US" dirty="0"/>
                  <a:t> </a:t>
                </a:r>
                <a:r>
                  <a:rPr lang="en-US" b="1" i="1" dirty="0"/>
                  <a:t>abaca</a:t>
                </a:r>
              </a:p>
            </p:txBody>
          </p:sp>
        </mc:Choice>
        <mc:Fallback xmlns="">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blipFill>
                <a:blip r:embed="rId2"/>
                <a:stretch>
                  <a:fillRect l="-199"/>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88468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2</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112978" cy="3145500"/>
              </a:xfrm>
            </p:spPr>
            <p:txBody>
              <a:bodyPr/>
              <a:lstStyle/>
              <a:p>
                <a:r>
                  <a:rPr lang="es-GT" dirty="0"/>
                  <a:t>La cadena </a:t>
                </a:r>
                <a:r>
                  <a:rPr lang="en-US" b="1" i="1" dirty="0"/>
                  <a:t>abaca</a:t>
                </a:r>
                <a:r>
                  <a:rPr lang="es-GT" dirty="0"/>
                  <a:t> puede ser derivada mediante </a:t>
                </a:r>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𝑆𝑏𝑆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𝑆𝑏𝑆𝑐𝑆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𝑆𝑏𝑆𝑐𝑎</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𝑆𝑏𝑎𝑐𝑎</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𝑎𝑏𝑎𝑐𝑎</m:t>
                    </m:r>
                  </m:oMath>
                </a14:m>
                <a:endParaRPr lang="en-US" i="1" dirty="0"/>
              </a:p>
              <a:p>
                <a:endParaRPr lang="en-US" i="1" dirty="0"/>
              </a:p>
              <a:p>
                <a:endParaRPr lang="en-US" i="1" dirty="0"/>
              </a:p>
              <a:p>
                <a:endParaRPr lang="en-US" i="1" dirty="0"/>
              </a:p>
              <a:p>
                <a:endParaRPr lang="en-US" i="1" dirty="0"/>
              </a:p>
              <a:p>
                <a:endParaRPr lang="en-US" i="1" dirty="0"/>
              </a:p>
            </p:txBody>
          </p:sp>
        </mc:Choice>
        <mc:Fallback xmlns="">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xfrm>
                <a:off x="814275" y="1327350"/>
                <a:ext cx="8112978" cy="3145500"/>
              </a:xfrm>
              <a:blipFill>
                <a:blip r:embed="rId2"/>
                <a:stretch>
                  <a:fillRect l="-150"/>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18</a:t>
            </a:fld>
            <a:endParaRPr lang="en-US"/>
          </a:p>
        </p:txBody>
      </p:sp>
      <p:pic>
        <p:nvPicPr>
          <p:cNvPr id="7" name="Imagen 6">
            <a:extLst>
              <a:ext uri="{FF2B5EF4-FFF2-40B4-BE49-F238E27FC236}">
                <a16:creationId xmlns:a16="http://schemas.microsoft.com/office/drawing/2014/main" id="{98CA777C-B0D5-AF9D-E5E4-844FD9CED18C}"/>
              </a:ext>
            </a:extLst>
          </p:cNvPr>
          <p:cNvPicPr>
            <a:picLocks noChangeAspect="1"/>
          </p:cNvPicPr>
          <p:nvPr/>
        </p:nvPicPr>
        <p:blipFill>
          <a:blip r:embed="rId3"/>
          <a:stretch>
            <a:fillRect/>
          </a:stretch>
        </p:blipFill>
        <p:spPr>
          <a:xfrm>
            <a:off x="2641599" y="2350992"/>
            <a:ext cx="3159972" cy="2121858"/>
          </a:xfrm>
          <a:prstGeom prst="rect">
            <a:avLst/>
          </a:prstGeom>
        </p:spPr>
      </p:pic>
    </p:spTree>
    <p:extLst>
      <p:ext uri="{BB962C8B-B14F-4D97-AF65-F5344CB8AC3E}">
        <p14:creationId xmlns:p14="http://schemas.microsoft.com/office/powerpoint/2010/main" val="62504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2</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112978" cy="3145500"/>
              </a:xfrm>
            </p:spPr>
            <p:txBody>
              <a:bodyPr/>
              <a:lstStyle/>
              <a:p>
                <a:r>
                  <a:rPr lang="es-GT" dirty="0"/>
                  <a:t>La cadena </a:t>
                </a:r>
                <a:r>
                  <a:rPr lang="en-US" b="1" i="1" dirty="0"/>
                  <a:t>abaca</a:t>
                </a:r>
                <a:r>
                  <a:rPr lang="es-GT" dirty="0"/>
                  <a:t> puede ser derivada mediante </a:t>
                </a:r>
              </a:p>
              <a:p>
                <a14:m>
                  <m:oMath xmlns:m="http://schemas.openxmlformats.org/officeDocument/2006/math">
                    <m:r>
                      <a:rPr lang="es-GT" b="0" i="1" smtClean="0">
                        <a:latin typeface="Cambria Math" panose="02040503050406030204" pitchFamily="18" charset="0"/>
                      </a:rPr>
                      <m:t>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𝑆𝑐𝑆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𝑆𝑏𝑆𝑐𝑆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𝑎𝑏𝑆𝑐𝑆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𝑎𝑏𝑎𝑐𝑆</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𝑎𝑏𝑎𝑐𝑎</m:t>
                    </m:r>
                  </m:oMath>
                </a14:m>
                <a:endParaRPr lang="en-US" i="1" dirty="0"/>
              </a:p>
              <a:p>
                <a:endParaRPr lang="en-US" i="1" dirty="0"/>
              </a:p>
              <a:p>
                <a:endParaRPr lang="en-US" i="1" dirty="0"/>
              </a:p>
              <a:p>
                <a:endParaRPr lang="en-US" i="1" dirty="0"/>
              </a:p>
              <a:p>
                <a:endParaRPr lang="en-US" i="1" dirty="0"/>
              </a:p>
              <a:p>
                <a:endParaRPr lang="en-US" i="1" dirty="0"/>
              </a:p>
            </p:txBody>
          </p:sp>
        </mc:Choice>
        <mc:Fallback xmlns="">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xfrm>
                <a:off x="814275" y="1327350"/>
                <a:ext cx="8112978" cy="3145500"/>
              </a:xfrm>
              <a:blipFill>
                <a:blip r:embed="rId2"/>
                <a:stretch>
                  <a:fillRect l="-150"/>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19</a:t>
            </a:fld>
            <a:endParaRPr lang="en-US"/>
          </a:p>
        </p:txBody>
      </p:sp>
      <p:pic>
        <p:nvPicPr>
          <p:cNvPr id="6" name="Imagen 5">
            <a:extLst>
              <a:ext uri="{FF2B5EF4-FFF2-40B4-BE49-F238E27FC236}">
                <a16:creationId xmlns:a16="http://schemas.microsoft.com/office/drawing/2014/main" id="{A3A8A64D-4BA5-25F9-F16F-83A33B0B21A9}"/>
              </a:ext>
            </a:extLst>
          </p:cNvPr>
          <p:cNvPicPr>
            <a:picLocks noChangeAspect="1"/>
          </p:cNvPicPr>
          <p:nvPr/>
        </p:nvPicPr>
        <p:blipFill>
          <a:blip r:embed="rId3"/>
          <a:stretch>
            <a:fillRect/>
          </a:stretch>
        </p:blipFill>
        <p:spPr>
          <a:xfrm>
            <a:off x="3048000" y="2497490"/>
            <a:ext cx="2521267" cy="1836333"/>
          </a:xfrm>
          <a:prstGeom prst="rect">
            <a:avLst/>
          </a:prstGeom>
        </p:spPr>
      </p:pic>
    </p:spTree>
    <p:extLst>
      <p:ext uri="{BB962C8B-B14F-4D97-AF65-F5344CB8AC3E}">
        <p14:creationId xmlns:p14="http://schemas.microsoft.com/office/powerpoint/2010/main" val="14462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id="{9F756BAD-A049-48B3-A6B9-8C1CE2B47D3A}"/>
              </a:ext>
            </a:extLst>
          </p:cNvPr>
          <p:cNvSpPr>
            <a:spLocks noGrp="1"/>
          </p:cNvSpPr>
          <p:nvPr>
            <p:ph type="body" idx="1"/>
          </p:nvPr>
        </p:nvSpPr>
        <p:spPr>
          <a:xfrm>
            <a:off x="814275" y="1281643"/>
            <a:ext cx="7851261" cy="2724300"/>
          </a:xfrm>
        </p:spPr>
        <p:txBody>
          <a:bodyPr/>
          <a:lstStyle/>
          <a:p>
            <a:r>
              <a:rPr lang="es-GT" dirty="0"/>
              <a:t>Definición de Gramática Independiente del Contexto</a:t>
            </a:r>
          </a:p>
          <a:p>
            <a:r>
              <a:rPr lang="es-GT" dirty="0"/>
              <a:t>Árbol de derivación y </a:t>
            </a:r>
            <a:r>
              <a:rPr lang="es-GT" dirty="0" err="1"/>
              <a:t>Ambiguedad</a:t>
            </a:r>
            <a:endParaRPr lang="es-GT" dirty="0"/>
          </a:p>
          <a:p>
            <a:r>
              <a:rPr lang="es-GT" dirty="0"/>
              <a:t>Ejemplo GR vs GIC</a:t>
            </a:r>
          </a:p>
        </p:txBody>
      </p:sp>
    </p:spTree>
    <p:extLst>
      <p:ext uri="{BB962C8B-B14F-4D97-AF65-F5344CB8AC3E}">
        <p14:creationId xmlns:p14="http://schemas.microsoft.com/office/powerpoint/2010/main" val="341583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p:txBody>
          <a:bodyPr/>
          <a:lstStyle/>
          <a:p>
            <a:r>
              <a:rPr lang="es-GT" dirty="0"/>
              <a:t>Una gramática se dice que es </a:t>
            </a:r>
            <a:r>
              <a:rPr lang="es-GT" b="1" i="1" dirty="0"/>
              <a:t>ambigua</a:t>
            </a:r>
            <a:r>
              <a:rPr lang="es-GT" i="1" dirty="0"/>
              <a:t> </a:t>
            </a:r>
            <a:r>
              <a:rPr lang="es-GT" dirty="0"/>
              <a:t>si hay dos o más árboles de derivación distintos para la misma cadena. Una gramática en la cual, para toda cadena w, todas las derivaciones de w tienen el mismo árbol de derivación es </a:t>
            </a:r>
            <a:r>
              <a:rPr lang="es-GT" b="1" i="1" dirty="0"/>
              <a:t>no ambigua</a:t>
            </a:r>
            <a:r>
              <a:rPr lang="es-GT" dirty="0"/>
              <a:t>. </a:t>
            </a:r>
            <a:r>
              <a:rPr lang="es-ES" dirty="0">
                <a:sym typeface="Cantarell"/>
              </a:rPr>
              <a:t>[KELLY] </a:t>
            </a:r>
            <a:endParaRPr lang="en-US" dirty="0"/>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20</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198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Bibliografía</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Obras consultadas</a:t>
            </a:r>
          </a:p>
          <a:p>
            <a:r>
              <a:rPr lang="es-ES" sz="1800" dirty="0">
                <a:sym typeface="Cantarell"/>
              </a:rPr>
              <a:t>[KELLY] KELL E Y,  Dean. Teoría  de Autómatas y Lenguajes Formales. Prentice Hall, 1995.</a:t>
            </a:r>
          </a:p>
          <a:p>
            <a:pPr marL="76200" indent="0">
              <a:buNone/>
            </a:pPr>
            <a:endParaRPr lang="es-GT" sz="1800" dirty="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21</a:t>
            </a:fld>
            <a:endParaRPr lang="es-GT"/>
          </a:p>
        </p:txBody>
      </p:sp>
    </p:spTree>
    <p:extLst>
      <p:ext uri="{BB962C8B-B14F-4D97-AF65-F5344CB8AC3E}">
        <p14:creationId xmlns:p14="http://schemas.microsoft.com/office/powerpoint/2010/main" val="2933981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a:t>Definición de GIC</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t>Recordando…</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4</a:t>
            </a:fld>
            <a:endParaRPr lang="es-GT"/>
          </a:p>
        </p:txBody>
      </p:sp>
      <p:sp>
        <p:nvSpPr>
          <p:cNvPr id="7" name="Marcador de texto 6">
            <a:extLst>
              <a:ext uri="{FF2B5EF4-FFF2-40B4-BE49-F238E27FC236}">
                <a16:creationId xmlns:a16="http://schemas.microsoft.com/office/drawing/2014/main" id="{95C56775-D153-9DE5-655D-6D98227CAF14}"/>
              </a:ext>
            </a:extLst>
          </p:cNvPr>
          <p:cNvSpPr>
            <a:spLocks noGrp="1"/>
          </p:cNvSpPr>
          <p:nvPr>
            <p:ph type="body" idx="1"/>
          </p:nvPr>
        </p:nvSpPr>
        <p:spPr/>
        <p:txBody>
          <a:bodyPr/>
          <a:lstStyle/>
          <a:p>
            <a:r>
              <a:rPr lang="es-GT" dirty="0"/>
              <a:t>Gramáticas Tipo 2: Gramáticas Independientes al Contexto</a:t>
            </a:r>
          </a:p>
          <a:p>
            <a:r>
              <a:rPr lang="es-GT" dirty="0"/>
              <a:t>Gramáticas Tipo 3: Gramáticas regulares.</a:t>
            </a:r>
            <a:endParaRPr lang="en-US" dirty="0"/>
          </a:p>
        </p:txBody>
      </p:sp>
    </p:spTree>
    <p:extLst>
      <p:ext uri="{BB962C8B-B14F-4D97-AF65-F5344CB8AC3E}">
        <p14:creationId xmlns:p14="http://schemas.microsoft.com/office/powerpoint/2010/main" val="258228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Jerarquía de Chomsky</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5"/>
                <a:ext cx="7785119" cy="2599193"/>
              </a:xfrm>
            </p:spPr>
            <p:txBody>
              <a:bodyPr/>
              <a:lstStyle/>
              <a:p>
                <a:pPr marL="76200" indent="0">
                  <a:buNone/>
                </a:pPr>
                <a:r>
                  <a:rPr lang="es-ES" sz="1800" b="1" dirty="0">
                    <a:sym typeface="Cantarell"/>
                  </a:rPr>
                  <a:t>Gramática tipo 2 (Gramáticas libres de contexto)</a:t>
                </a:r>
              </a:p>
              <a:p>
                <a:pPr marL="76200" indent="0">
                  <a:buNone/>
                </a:pPr>
                <a:r>
                  <a:rPr lang="es-ES" sz="1800" dirty="0">
                    <a:sym typeface="Cantarell"/>
                  </a:rPr>
                  <a:t>Se restringe aún más la libertad de la formación de reglas gramaticales: En los lenguajes de este tipo, el valor sintáctico de una palabra es totalmente independiente de su posición en la frase, Los lenguajes de programación están incluidos en esta categoría.</a:t>
                </a:r>
              </a:p>
              <a:p>
                <a:r>
                  <a:rPr lang="es-ES" sz="1800" dirty="0">
                    <a:sym typeface="Cantarell"/>
                  </a:rPr>
                  <a:t>Producciones del tipo:</a:t>
                </a:r>
              </a:p>
              <a:p>
                <a:pPr lvl="1"/>
                <a14:m>
                  <m:oMath xmlns:m="http://schemas.openxmlformats.org/officeDocument/2006/math">
                    <m:r>
                      <a:rPr lang="es-GT" sz="1800" b="0" i="1" smtClean="0">
                        <a:latin typeface="Cambria Math" panose="02040503050406030204" pitchFamily="18" charset="0"/>
                        <a:ea typeface="Cambria Math" panose="02040503050406030204" pitchFamily="18" charset="0"/>
                        <a:sym typeface="Cantarell"/>
                      </a:rPr>
                      <m:t>𝐴</m:t>
                    </m:r>
                    <m:r>
                      <a:rPr lang="es-GT" sz="1800" b="0" i="1" smtClean="0">
                        <a:latin typeface="Cambria Math" panose="02040503050406030204" pitchFamily="18" charset="0"/>
                        <a:ea typeface="Cambria Math" panose="02040503050406030204" pitchFamily="18" charset="0"/>
                        <a:sym typeface="Cantarell"/>
                      </a:rPr>
                      <m:t> → </m:t>
                    </m:r>
                    <m:r>
                      <a:rPr lang="es-GT" sz="1800" b="0" i="1" smtClean="0">
                        <a:latin typeface="Cambria Math" panose="02040503050406030204" pitchFamily="18" charset="0"/>
                        <a:ea typeface="Cambria Math" panose="02040503050406030204" pitchFamily="18" charset="0"/>
                        <a:sym typeface="Cantarell"/>
                      </a:rPr>
                      <m:t>𝛾</m:t>
                    </m:r>
                  </m:oMath>
                </a14:m>
                <a:endParaRPr lang="es-ES" sz="1800" dirty="0">
                  <a:sym typeface="Cantarell"/>
                </a:endParaRPr>
              </a:p>
              <a:p>
                <a:r>
                  <a:rPr lang="es-ES" sz="1800" dirty="0">
                    <a:sym typeface="Cantarell"/>
                  </a:rPr>
                  <a:t>Herramienta de análisis: Autómatas de pila</a:t>
                </a: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549225"/>
                <a:ext cx="7785119" cy="2599193"/>
              </a:xfrm>
              <a:blipFill>
                <a:blip r:embed="rId2"/>
                <a:stretch>
                  <a:fillRect l="-157" t="-468" r="-1018" b="-7728"/>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5</a:t>
            </a:fld>
            <a:endParaRPr lang="es-GT"/>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6B068D5-3DFE-34A4-02F9-F0B1F9E3BB7E}"/>
                  </a:ext>
                </a:extLst>
              </p:cNvPr>
              <p:cNvSpPr txBox="1"/>
              <p:nvPr/>
            </p:nvSpPr>
            <p:spPr>
              <a:xfrm>
                <a:off x="5766783" y="2978867"/>
                <a:ext cx="2130007"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GT" b="0" i="1" smtClean="0">
                          <a:latin typeface="Cambria Math" panose="02040503050406030204" pitchFamily="18" charset="0"/>
                          <a:ea typeface="Cambria Math" panose="02040503050406030204" pitchFamily="18" charset="0"/>
                        </a:rPr>
                        <m:t>𝐴</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𝑁𝑂</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𝑇𝑒𝑟𝑚𝑖𝑛𝑎𝑙𝑒𝑠</m:t>
                      </m:r>
                    </m:oMath>
                  </m:oMathPara>
                </a14:m>
                <a:endParaRPr lang="es-GT" dirty="0">
                  <a:ea typeface="Cambria Math" panose="02040503050406030204" pitchFamily="18" charset="0"/>
                </a:endParaRPr>
              </a:p>
              <a:p>
                <a:endParaRPr lang="es-GT"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GT" i="1" smtClean="0">
                          <a:latin typeface="Cambria Math" panose="02040503050406030204" pitchFamily="18" charset="0"/>
                          <a:ea typeface="Cambria Math" panose="02040503050406030204" pitchFamily="18" charset="0"/>
                        </a:rPr>
                        <m:t>𝛾</m:t>
                      </m:r>
                      <m:r>
                        <a:rPr lang="es-GT" i="1">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𝑐𝑎𝑑𝑒𝑛𝑎</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𝑛𝑜</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𝑣𝑎𝑐</m:t>
                      </m:r>
                      <m:r>
                        <a:rPr lang="es-GT" b="0" i="1" smtClean="0">
                          <a:latin typeface="Cambria Math" panose="02040503050406030204" pitchFamily="18" charset="0"/>
                          <a:ea typeface="Cambria Math" panose="02040503050406030204" pitchFamily="18" charset="0"/>
                        </a:rPr>
                        <m:t>í</m:t>
                      </m:r>
                      <m:r>
                        <a:rPr lang="es-GT" b="0" i="1" smtClean="0">
                          <a:latin typeface="Cambria Math" panose="02040503050406030204" pitchFamily="18" charset="0"/>
                          <a:ea typeface="Cambria Math" panose="02040503050406030204" pitchFamily="18" charset="0"/>
                        </a:rPr>
                        <m:t>𝑎</m:t>
                      </m:r>
                    </m:oMath>
                  </m:oMathPara>
                </a14:m>
                <a:endParaRPr lang="es-GT" dirty="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A6B068D5-3DFE-34A4-02F9-F0B1F9E3BB7E}"/>
                  </a:ext>
                </a:extLst>
              </p:cNvPr>
              <p:cNvSpPr txBox="1">
                <a:spLocks noRot="1" noChangeAspect="1" noMove="1" noResize="1" noEditPoints="1" noAdjustHandles="1" noChangeArrowheads="1" noChangeShapeType="1" noTextEdit="1"/>
              </p:cNvSpPr>
              <p:nvPr/>
            </p:nvSpPr>
            <p:spPr>
              <a:xfrm>
                <a:off x="5766783" y="2978867"/>
                <a:ext cx="2130007" cy="738664"/>
              </a:xfrm>
              <a:prstGeom prst="rect">
                <a:avLst/>
              </a:prstGeom>
              <a:blipFill>
                <a:blip r:embed="rId3"/>
                <a:stretch>
                  <a:fillRect b="-826"/>
                </a:stretch>
              </a:blipFill>
            </p:spPr>
            <p:txBody>
              <a:bodyPr/>
              <a:lstStyle/>
              <a:p>
                <a:r>
                  <a:rPr lang="en-US">
                    <a:noFill/>
                  </a:rPr>
                  <a:t> </a:t>
                </a:r>
              </a:p>
            </p:txBody>
          </p:sp>
        </mc:Fallback>
      </mc:AlternateContent>
    </p:spTree>
    <p:extLst>
      <p:ext uri="{BB962C8B-B14F-4D97-AF65-F5344CB8AC3E}">
        <p14:creationId xmlns:p14="http://schemas.microsoft.com/office/powerpoint/2010/main" val="25971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Jerarquía de Chomsky</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5"/>
                <a:ext cx="7785119" cy="2599193"/>
              </a:xfrm>
            </p:spPr>
            <p:txBody>
              <a:bodyPr/>
              <a:lstStyle/>
              <a:p>
                <a:pPr marL="76200" indent="0">
                  <a:buNone/>
                </a:pPr>
                <a:r>
                  <a:rPr lang="es-ES" sz="1200" b="1" dirty="0">
                    <a:sym typeface="Cantarell"/>
                  </a:rPr>
                  <a:t>Gramática tipo 3 (Gramáticas regulares)</a:t>
                </a:r>
              </a:p>
              <a:p>
                <a:pPr marL="76200" indent="0">
                  <a:buNone/>
                </a:pPr>
                <a:r>
                  <a:rPr lang="es-ES" sz="1200" dirty="0">
                    <a:sym typeface="Cantarell"/>
                  </a:rPr>
                  <a:t>Son el tipo de gramáticas más restrictivas, solamente el análisis morfológico de los lenguajes de programación pertenecen a este nivel.</a:t>
                </a:r>
              </a:p>
              <a:p>
                <a:r>
                  <a:rPr lang="es-ES" sz="1200" dirty="0">
                    <a:sym typeface="Cantarell"/>
                  </a:rPr>
                  <a:t>Lineales por la derecha, producciones del tipo:</a:t>
                </a:r>
              </a:p>
              <a:p>
                <a:pPr lvl="1"/>
                <a14:m>
                  <m:oMath xmlns:m="http://schemas.openxmlformats.org/officeDocument/2006/math">
                    <m:r>
                      <a:rPr lang="es-GT" sz="1200" i="1">
                        <a:latin typeface="Cambria Math" panose="02040503050406030204" pitchFamily="18" charset="0"/>
                        <a:ea typeface="Cambria Math" panose="02040503050406030204" pitchFamily="18" charset="0"/>
                        <a:sym typeface="Cantarell"/>
                      </a:rPr>
                      <m:t>𝐴</m:t>
                    </m:r>
                    <m:r>
                      <a:rPr lang="es-GT" sz="1200" i="1">
                        <a:latin typeface="Cambria Math" panose="02040503050406030204" pitchFamily="18" charset="0"/>
                        <a:ea typeface="Cambria Math" panose="02040503050406030204" pitchFamily="18" charset="0"/>
                        <a:sym typeface="Cantarell"/>
                      </a:rPr>
                      <m:t> → </m:t>
                    </m:r>
                    <m:r>
                      <a:rPr lang="es-GT" sz="1200" i="1" smtClean="0">
                        <a:latin typeface="Cambria Math" panose="02040503050406030204" pitchFamily="18" charset="0"/>
                        <a:ea typeface="Cambria Math" panose="02040503050406030204" pitchFamily="18" charset="0"/>
                        <a:sym typeface="Cantarell"/>
                      </a:rPr>
                      <m:t>𝜀</m:t>
                    </m:r>
                  </m:oMath>
                </a14:m>
                <a:endParaRPr lang="es-GT" sz="1200" b="0" i="1" dirty="0">
                  <a:latin typeface="Cambria Math" panose="02040503050406030204" pitchFamily="18" charset="0"/>
                  <a:ea typeface="Cambria Math" panose="02040503050406030204" pitchFamily="18" charset="0"/>
                  <a:sym typeface="Cantarell"/>
                </a:endParaRPr>
              </a:p>
              <a:p>
                <a:pPr lvl="1"/>
                <a14:m>
                  <m:oMath xmlns:m="http://schemas.openxmlformats.org/officeDocument/2006/math">
                    <m:r>
                      <a:rPr lang="es-GT" sz="1200" b="0" i="1" smtClean="0">
                        <a:latin typeface="Cambria Math" panose="02040503050406030204" pitchFamily="18" charset="0"/>
                        <a:ea typeface="Cambria Math" panose="02040503050406030204" pitchFamily="18" charset="0"/>
                        <a:sym typeface="Cantarell"/>
                      </a:rPr>
                      <m:t>𝐴</m:t>
                    </m:r>
                    <m:r>
                      <a:rPr lang="es-GT" sz="1200" b="0" i="1" smtClean="0">
                        <a:latin typeface="Cambria Math" panose="02040503050406030204" pitchFamily="18" charset="0"/>
                        <a:ea typeface="Cambria Math" panose="02040503050406030204" pitchFamily="18" charset="0"/>
                        <a:sym typeface="Cantarell"/>
                      </a:rPr>
                      <m:t> → </m:t>
                    </m:r>
                    <m:r>
                      <a:rPr lang="es-GT" sz="1200" b="0" i="1" smtClean="0">
                        <a:latin typeface="Cambria Math" panose="02040503050406030204" pitchFamily="18" charset="0"/>
                        <a:ea typeface="Cambria Math" panose="02040503050406030204" pitchFamily="18" charset="0"/>
                        <a:sym typeface="Cantarell"/>
                      </a:rPr>
                      <m:t>𝛼𝛾</m:t>
                    </m:r>
                  </m:oMath>
                </a14:m>
                <a:endParaRPr lang="es-GT" sz="1200" b="0" dirty="0">
                  <a:ea typeface="Cambria Math" panose="02040503050406030204" pitchFamily="18" charset="0"/>
                  <a:sym typeface="Cantarell"/>
                </a:endParaRPr>
              </a:p>
              <a:p>
                <a:pPr lvl="1"/>
                <a14:m>
                  <m:oMath xmlns:m="http://schemas.openxmlformats.org/officeDocument/2006/math">
                    <m:r>
                      <a:rPr lang="es-GT" sz="1200" i="1">
                        <a:latin typeface="Cambria Math" panose="02040503050406030204" pitchFamily="18" charset="0"/>
                        <a:ea typeface="Cambria Math" panose="02040503050406030204" pitchFamily="18" charset="0"/>
                        <a:sym typeface="Cantarell"/>
                      </a:rPr>
                      <m:t>𝐴</m:t>
                    </m:r>
                    <m:r>
                      <a:rPr lang="es-GT" sz="1200" i="1">
                        <a:latin typeface="Cambria Math" panose="02040503050406030204" pitchFamily="18" charset="0"/>
                        <a:ea typeface="Cambria Math" panose="02040503050406030204" pitchFamily="18" charset="0"/>
                        <a:sym typeface="Cantarell"/>
                      </a:rPr>
                      <m:t> → </m:t>
                    </m:r>
                    <m:r>
                      <a:rPr lang="es-GT" sz="1200" i="1">
                        <a:latin typeface="Cambria Math" panose="02040503050406030204" pitchFamily="18" charset="0"/>
                        <a:ea typeface="Cambria Math" panose="02040503050406030204" pitchFamily="18" charset="0"/>
                        <a:sym typeface="Cantarell"/>
                      </a:rPr>
                      <m:t>𝛼</m:t>
                    </m:r>
                    <m:r>
                      <a:rPr lang="es-GT" sz="1200" b="0" i="1" smtClean="0">
                        <a:latin typeface="Cambria Math" panose="02040503050406030204" pitchFamily="18" charset="0"/>
                        <a:ea typeface="Cambria Math" panose="02040503050406030204" pitchFamily="18" charset="0"/>
                        <a:sym typeface="Cantarell"/>
                      </a:rPr>
                      <m:t>𝐵</m:t>
                    </m:r>
                  </m:oMath>
                </a14:m>
                <a:endParaRPr lang="es-ES" sz="1200" dirty="0">
                  <a:sym typeface="Cantarell"/>
                </a:endParaRPr>
              </a:p>
              <a:p>
                <a:r>
                  <a:rPr lang="es-ES" sz="1200" dirty="0">
                    <a:sym typeface="Cantarell"/>
                  </a:rPr>
                  <a:t>Lineales por la izquierda, producciones del tipo:</a:t>
                </a:r>
              </a:p>
              <a:p>
                <a:pPr lvl="1"/>
                <a14:m>
                  <m:oMath xmlns:m="http://schemas.openxmlformats.org/officeDocument/2006/math">
                    <m:r>
                      <a:rPr lang="es-GT" sz="1200" i="1">
                        <a:latin typeface="Cambria Math" panose="02040503050406030204" pitchFamily="18" charset="0"/>
                        <a:ea typeface="Cambria Math" panose="02040503050406030204" pitchFamily="18" charset="0"/>
                        <a:sym typeface="Cantarell"/>
                      </a:rPr>
                      <m:t>𝐴</m:t>
                    </m:r>
                    <m:r>
                      <a:rPr lang="es-GT" sz="1200" i="1">
                        <a:latin typeface="Cambria Math" panose="02040503050406030204" pitchFamily="18" charset="0"/>
                        <a:ea typeface="Cambria Math" panose="02040503050406030204" pitchFamily="18" charset="0"/>
                        <a:sym typeface="Cantarell"/>
                      </a:rPr>
                      <m:t> → </m:t>
                    </m:r>
                    <m:r>
                      <a:rPr lang="es-GT" sz="1200" i="1">
                        <a:latin typeface="Cambria Math" panose="02040503050406030204" pitchFamily="18" charset="0"/>
                        <a:ea typeface="Cambria Math" panose="02040503050406030204" pitchFamily="18" charset="0"/>
                        <a:sym typeface="Cantarell"/>
                      </a:rPr>
                      <m:t>𝜀</m:t>
                    </m:r>
                  </m:oMath>
                </a14:m>
                <a:endParaRPr lang="es-GT" sz="1200" i="1" dirty="0">
                  <a:latin typeface="Cambria Math" panose="02040503050406030204" pitchFamily="18" charset="0"/>
                  <a:ea typeface="Cambria Math" panose="02040503050406030204" pitchFamily="18" charset="0"/>
                  <a:sym typeface="Cantarell"/>
                </a:endParaRPr>
              </a:p>
              <a:p>
                <a:pPr lvl="1"/>
                <a14:m>
                  <m:oMath xmlns:m="http://schemas.openxmlformats.org/officeDocument/2006/math">
                    <m:r>
                      <a:rPr lang="es-GT" sz="1200" i="1">
                        <a:latin typeface="Cambria Math" panose="02040503050406030204" pitchFamily="18" charset="0"/>
                        <a:ea typeface="Cambria Math" panose="02040503050406030204" pitchFamily="18" charset="0"/>
                        <a:sym typeface="Cantarell"/>
                      </a:rPr>
                      <m:t>𝐴</m:t>
                    </m:r>
                    <m:r>
                      <a:rPr lang="es-GT" sz="1200" i="1">
                        <a:latin typeface="Cambria Math" panose="02040503050406030204" pitchFamily="18" charset="0"/>
                        <a:ea typeface="Cambria Math" panose="02040503050406030204" pitchFamily="18" charset="0"/>
                        <a:sym typeface="Cantarell"/>
                      </a:rPr>
                      <m:t> → </m:t>
                    </m:r>
                    <m:r>
                      <a:rPr lang="es-GT" sz="1200" i="1" smtClean="0">
                        <a:latin typeface="Cambria Math" panose="02040503050406030204" pitchFamily="18" charset="0"/>
                        <a:ea typeface="Cambria Math" panose="02040503050406030204" pitchFamily="18" charset="0"/>
                        <a:sym typeface="Cantarell"/>
                      </a:rPr>
                      <m:t>𝛾</m:t>
                    </m:r>
                    <m:r>
                      <a:rPr lang="es-GT" sz="1200" i="1">
                        <a:latin typeface="Cambria Math" panose="02040503050406030204" pitchFamily="18" charset="0"/>
                        <a:ea typeface="Cambria Math" panose="02040503050406030204" pitchFamily="18" charset="0"/>
                        <a:sym typeface="Cantarell"/>
                      </a:rPr>
                      <m:t>𝛼</m:t>
                    </m:r>
                  </m:oMath>
                </a14:m>
                <a:endParaRPr lang="es-GT" sz="1200" dirty="0">
                  <a:ea typeface="Cambria Math" panose="02040503050406030204" pitchFamily="18" charset="0"/>
                  <a:sym typeface="Cantarell"/>
                </a:endParaRPr>
              </a:p>
              <a:p>
                <a:pPr lvl="1"/>
                <a14:m>
                  <m:oMath xmlns:m="http://schemas.openxmlformats.org/officeDocument/2006/math">
                    <m:r>
                      <a:rPr lang="es-GT" sz="1200" i="1">
                        <a:latin typeface="Cambria Math" panose="02040503050406030204" pitchFamily="18" charset="0"/>
                        <a:ea typeface="Cambria Math" panose="02040503050406030204" pitchFamily="18" charset="0"/>
                        <a:sym typeface="Cantarell"/>
                      </a:rPr>
                      <m:t>𝐴</m:t>
                    </m:r>
                    <m:r>
                      <a:rPr lang="es-GT" sz="1200" i="1">
                        <a:latin typeface="Cambria Math" panose="02040503050406030204" pitchFamily="18" charset="0"/>
                        <a:ea typeface="Cambria Math" panose="02040503050406030204" pitchFamily="18" charset="0"/>
                        <a:sym typeface="Cantarell"/>
                      </a:rPr>
                      <m:t> → </m:t>
                    </m:r>
                    <m:r>
                      <a:rPr lang="es-GT" sz="1200" i="1">
                        <a:latin typeface="Cambria Math" panose="02040503050406030204" pitchFamily="18" charset="0"/>
                        <a:ea typeface="Cambria Math" panose="02040503050406030204" pitchFamily="18" charset="0"/>
                        <a:sym typeface="Cantarell"/>
                      </a:rPr>
                      <m:t>𝐵</m:t>
                    </m:r>
                    <m:r>
                      <a:rPr lang="es-GT" sz="1200" i="1" smtClean="0">
                        <a:latin typeface="Cambria Math" panose="02040503050406030204" pitchFamily="18" charset="0"/>
                        <a:ea typeface="Cambria Math" panose="02040503050406030204" pitchFamily="18" charset="0"/>
                        <a:sym typeface="Cantarell"/>
                      </a:rPr>
                      <m:t>𝛼</m:t>
                    </m:r>
                  </m:oMath>
                </a14:m>
                <a:endParaRPr lang="es-ES" sz="1200"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549225"/>
                <a:ext cx="7785119" cy="2599193"/>
              </a:xfrm>
              <a:blipFill>
                <a:blip r:embed="rId2"/>
                <a:stretch>
                  <a:fillRect l="-157" t="-8197" b="-17330"/>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6</a:t>
            </a:fld>
            <a:endParaRPr lang="es-GT"/>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81F0EAB-AD8A-09A0-946F-22B0B106313F}"/>
                  </a:ext>
                </a:extLst>
              </p:cNvPr>
              <p:cNvSpPr txBox="1"/>
              <p:nvPr/>
            </p:nvSpPr>
            <p:spPr>
              <a:xfrm>
                <a:off x="5798803" y="2787861"/>
                <a:ext cx="3155544" cy="1169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𝑇𝑒𝑟𝑚𝑖𝑛𝑎𝑙𝑒𝑠</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𝑦</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𝑁𝑜</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𝑇𝑒𝑟𝑚𝑖𝑛𝑎𝑙𝑒𝑠</m:t>
                      </m:r>
                      <m:r>
                        <a:rPr lang="es-GT" b="0" i="1" smtClean="0">
                          <a:latin typeface="Cambria Math" panose="02040503050406030204" pitchFamily="18" charset="0"/>
                          <a:ea typeface="Cambria Math" panose="02040503050406030204" pitchFamily="18" charset="0"/>
                        </a:rPr>
                        <m:t> </m:t>
                      </m:r>
                    </m:oMath>
                  </m:oMathPara>
                </a14:m>
                <a:endParaRPr lang="es-GT" b="0" dirty="0">
                  <a:ea typeface="Cambria Math" panose="02040503050406030204" pitchFamily="18" charset="0"/>
                </a:endParaRPr>
              </a:p>
              <a:p>
                <a:endParaRPr lang="en-US" dirty="0"/>
              </a:p>
              <a:p>
                <a:pPr/>
                <a14:m>
                  <m:oMathPara xmlns:m="http://schemas.openxmlformats.org/officeDocument/2006/math">
                    <m:oMathParaPr>
                      <m:jc m:val="centerGroup"/>
                    </m:oMathParaPr>
                    <m:oMath xmlns:m="http://schemas.openxmlformats.org/officeDocument/2006/math">
                      <m:r>
                        <a:rPr lang="es-GT" b="0" i="1" smtClean="0">
                          <a:latin typeface="Cambria Math" panose="02040503050406030204" pitchFamily="18" charset="0"/>
                          <a:ea typeface="Cambria Math" panose="02040503050406030204" pitchFamily="18" charset="0"/>
                        </a:rPr>
                        <m:t>𝐴</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𝐵</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𝑁𝑂</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𝑇𝑒𝑟𝑚𝑖𝑛𝑎𝑙𝑒𝑠</m:t>
                      </m:r>
                    </m:oMath>
                  </m:oMathPara>
                </a14:m>
                <a:endParaRPr lang="es-GT" dirty="0">
                  <a:ea typeface="Cambria Math" panose="02040503050406030204" pitchFamily="18" charset="0"/>
                </a:endParaRPr>
              </a:p>
              <a:p>
                <a:endParaRPr lang="es-GT"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GT" i="1" smtClean="0">
                          <a:latin typeface="Cambria Math" panose="02040503050406030204" pitchFamily="18" charset="0"/>
                          <a:ea typeface="Cambria Math" panose="02040503050406030204" pitchFamily="18" charset="0"/>
                        </a:rPr>
                        <m:t>𝛾</m:t>
                      </m:r>
                      <m:r>
                        <a:rPr lang="es-GT" i="1">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𝑐𝑎𝑑𝑒𝑛𝑎</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𝑛𝑜</m:t>
                      </m:r>
                      <m:r>
                        <a:rPr lang="es-GT" b="0" i="1" smtClean="0">
                          <a:latin typeface="Cambria Math" panose="02040503050406030204" pitchFamily="18" charset="0"/>
                          <a:ea typeface="Cambria Math" panose="02040503050406030204" pitchFamily="18" charset="0"/>
                        </a:rPr>
                        <m:t> </m:t>
                      </m:r>
                      <m:r>
                        <a:rPr lang="es-GT" b="0" i="1" smtClean="0">
                          <a:latin typeface="Cambria Math" panose="02040503050406030204" pitchFamily="18" charset="0"/>
                          <a:ea typeface="Cambria Math" panose="02040503050406030204" pitchFamily="18" charset="0"/>
                        </a:rPr>
                        <m:t>𝑣𝑎𝑐</m:t>
                      </m:r>
                      <m:r>
                        <a:rPr lang="es-GT" b="0" i="1" smtClean="0">
                          <a:latin typeface="Cambria Math" panose="02040503050406030204" pitchFamily="18" charset="0"/>
                          <a:ea typeface="Cambria Math" panose="02040503050406030204" pitchFamily="18" charset="0"/>
                        </a:rPr>
                        <m:t>í</m:t>
                      </m:r>
                      <m:r>
                        <a:rPr lang="es-GT" b="0" i="1" smtClean="0">
                          <a:latin typeface="Cambria Math" panose="02040503050406030204" pitchFamily="18" charset="0"/>
                          <a:ea typeface="Cambria Math" panose="02040503050406030204" pitchFamily="18" charset="0"/>
                        </a:rPr>
                        <m:t>𝑎</m:t>
                      </m:r>
                    </m:oMath>
                  </m:oMathPara>
                </a14:m>
                <a:endParaRPr lang="es-GT" dirty="0">
                  <a:ea typeface="Cambria Math" panose="02040503050406030204" pitchFamily="18" charset="0"/>
                </a:endParaRPr>
              </a:p>
            </p:txBody>
          </p:sp>
        </mc:Choice>
        <mc:Fallback xmlns="">
          <p:sp>
            <p:nvSpPr>
              <p:cNvPr id="5" name="CuadroTexto 4">
                <a:extLst>
                  <a:ext uri="{FF2B5EF4-FFF2-40B4-BE49-F238E27FC236}">
                    <a16:creationId xmlns:a16="http://schemas.microsoft.com/office/drawing/2014/main" id="{981F0EAB-AD8A-09A0-946F-22B0B106313F}"/>
                  </a:ext>
                </a:extLst>
              </p:cNvPr>
              <p:cNvSpPr txBox="1">
                <a:spLocks noRot="1" noChangeAspect="1" noMove="1" noResize="1" noEditPoints="1" noAdjustHandles="1" noChangeArrowheads="1" noChangeShapeType="1" noTextEdit="1"/>
              </p:cNvSpPr>
              <p:nvPr/>
            </p:nvSpPr>
            <p:spPr>
              <a:xfrm>
                <a:off x="5798803" y="2787861"/>
                <a:ext cx="3155544" cy="116955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421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Definición</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2000" dirty="0">
                <a:sym typeface="Cantarell"/>
              </a:rPr>
              <a:t>Desde el punto de vista de aplicación en la teoría de compiladores la gramática independientes o libres de contexto son las más importantes.</a:t>
            </a:r>
          </a:p>
          <a:p>
            <a:r>
              <a:rPr lang="es-GT" sz="2000" dirty="0">
                <a:sym typeface="Cantarell"/>
              </a:rPr>
              <a:t>Las gramáticas de este tipo se pueden utilizar para expresar la mayoría de las estructuras sintácticas de un lenguaje de programación.</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7</a:t>
            </a:fld>
            <a:endParaRPr lang="es-GT"/>
          </a:p>
        </p:txBody>
      </p:sp>
      <p:sp>
        <p:nvSpPr>
          <p:cNvPr id="5" name="Google Shape;589;p37">
            <a:extLst>
              <a:ext uri="{FF2B5EF4-FFF2-40B4-BE49-F238E27FC236}">
                <a16:creationId xmlns:a16="http://schemas.microsoft.com/office/drawing/2014/main" id="{B4C12DA8-5C64-46BF-9645-E855BC6CE747}"/>
              </a:ext>
            </a:extLst>
          </p:cNvPr>
          <p:cNvSpPr/>
          <p:nvPr/>
        </p:nvSpPr>
        <p:spPr>
          <a:xfrm>
            <a:off x="544607" y="219989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687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Definición</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2000" dirty="0">
                    <a:sym typeface="Cantarell"/>
                  </a:rPr>
                  <a:t>La gramática independiente del contexto es una 4-tupla de la forma: </a:t>
                </a:r>
                <a14:m>
                  <m:oMath xmlns:m="http://schemas.openxmlformats.org/officeDocument/2006/math">
                    <m:r>
                      <a:rPr lang="es-GT" sz="2000" b="0" i="1" smtClean="0">
                        <a:latin typeface="Cambria Math" panose="02040503050406030204" pitchFamily="18" charset="0"/>
                        <a:sym typeface="Cantarell"/>
                      </a:rPr>
                      <m:t>𝐺</m:t>
                    </m:r>
                    <m:r>
                      <a:rPr lang="es-GT" sz="2000" b="0" i="1" smtClean="0">
                        <a:latin typeface="Cambria Math" panose="02040503050406030204" pitchFamily="18" charset="0"/>
                        <a:sym typeface="Cantarell"/>
                      </a:rPr>
                      <m:t>=</m:t>
                    </m:r>
                    <m:d>
                      <m:dPr>
                        <m:ctrlPr>
                          <a:rPr lang="es-GT" sz="2000" b="0" i="1" smtClean="0">
                            <a:latin typeface="Cambria Math" panose="02040503050406030204" pitchFamily="18" charset="0"/>
                            <a:sym typeface="Cantarell"/>
                          </a:rPr>
                        </m:ctrlPr>
                      </m:dPr>
                      <m:e>
                        <m:r>
                          <a:rPr lang="es-GT" sz="2000" b="0" i="1" smtClean="0">
                            <a:latin typeface="Cambria Math" panose="02040503050406030204" pitchFamily="18" charset="0"/>
                            <a:sym typeface="Cantarell"/>
                          </a:rPr>
                          <m:t>𝑁𝑇</m:t>
                        </m:r>
                        <m:r>
                          <a:rPr lang="es-GT" sz="2000" b="0" i="1" smtClean="0">
                            <a:latin typeface="Cambria Math" panose="02040503050406030204" pitchFamily="18" charset="0"/>
                            <a:sym typeface="Cantarell"/>
                          </a:rPr>
                          <m:t>,</m:t>
                        </m:r>
                        <m:r>
                          <a:rPr lang="es-GT" sz="2000" b="0" i="1" smtClean="0">
                            <a:latin typeface="Cambria Math" panose="02040503050406030204" pitchFamily="18" charset="0"/>
                            <a:sym typeface="Cantarell"/>
                          </a:rPr>
                          <m:t>𝑇</m:t>
                        </m:r>
                        <m:r>
                          <a:rPr lang="es-GT" sz="2000" b="0" i="1" smtClean="0">
                            <a:latin typeface="Cambria Math" panose="02040503050406030204" pitchFamily="18" charset="0"/>
                            <a:sym typeface="Cantarell"/>
                          </a:rPr>
                          <m:t>,</m:t>
                        </m:r>
                        <m:r>
                          <a:rPr lang="es-GT" sz="2000" b="0" i="1" smtClean="0">
                            <a:latin typeface="Cambria Math" panose="02040503050406030204" pitchFamily="18" charset="0"/>
                            <a:sym typeface="Cantarell"/>
                          </a:rPr>
                          <m:t>𝑆</m:t>
                        </m:r>
                        <m:r>
                          <a:rPr lang="es-GT" sz="2000" b="0" i="1" smtClean="0">
                            <a:latin typeface="Cambria Math" panose="02040503050406030204" pitchFamily="18" charset="0"/>
                            <a:sym typeface="Cantarell"/>
                          </a:rPr>
                          <m:t>,</m:t>
                        </m:r>
                        <m:r>
                          <a:rPr lang="es-GT" sz="2000" b="0" i="1" smtClean="0">
                            <a:latin typeface="Cambria Math" panose="02040503050406030204" pitchFamily="18" charset="0"/>
                            <a:sym typeface="Cantarell"/>
                          </a:rPr>
                          <m:t>𝑃</m:t>
                        </m:r>
                      </m:e>
                    </m:d>
                  </m:oMath>
                </a14:m>
                <a:r>
                  <a:rPr lang="es-GT" sz="2000" dirty="0">
                    <a:sym typeface="Cantarell"/>
                  </a:rPr>
                  <a:t> en donde </a:t>
                </a:r>
                <a:r>
                  <a:rPr lang="es-ES" sz="2000" dirty="0">
                    <a:sym typeface="Cantarell"/>
                  </a:rPr>
                  <a:t>[KELLY] </a:t>
                </a:r>
                <a:r>
                  <a:rPr lang="es-GT" sz="2000" dirty="0">
                    <a:sym typeface="Cantarell"/>
                  </a:rPr>
                  <a:t>:</a:t>
                </a:r>
              </a:p>
              <a:p>
                <a:pPr lvl="1"/>
                <a:r>
                  <a:rPr lang="es-GT" sz="2000" i="1" dirty="0">
                    <a:sym typeface="Cantarell"/>
                  </a:rPr>
                  <a:t>NT: </a:t>
                </a:r>
                <a:r>
                  <a:rPr lang="es-GT" sz="2000" dirty="0">
                    <a:sym typeface="Cantarell"/>
                  </a:rPr>
                  <a:t>Es una colección finita de símbolos no terminales</a:t>
                </a:r>
              </a:p>
              <a:p>
                <a:pPr lvl="1"/>
                <a:r>
                  <a:rPr lang="es-GT" sz="2000" i="1" dirty="0">
                    <a:sym typeface="Cantarell"/>
                  </a:rPr>
                  <a:t>T: </a:t>
                </a:r>
                <a:r>
                  <a:rPr lang="es-GT" sz="2000" dirty="0">
                    <a:sym typeface="Cantarell"/>
                  </a:rPr>
                  <a:t> Es un alfabeto, también conocido como símbolos terminales</a:t>
                </a:r>
              </a:p>
              <a:p>
                <a:pPr lvl="1"/>
                <a:r>
                  <a:rPr lang="es-GT" sz="2000" i="1" dirty="0">
                    <a:sym typeface="Cantarell"/>
                  </a:rPr>
                  <a:t>S: </a:t>
                </a:r>
                <a:r>
                  <a:rPr lang="es-GT" sz="2000" dirty="0">
                    <a:sym typeface="Cantarell"/>
                  </a:rPr>
                  <a:t>Es un símbolo No terminal denominado símbolo inicial</a:t>
                </a:r>
              </a:p>
              <a:p>
                <a:pPr lvl="1"/>
                <a:r>
                  <a:rPr lang="es-GT" sz="2000" i="1" dirty="0">
                    <a:sym typeface="Cantarell"/>
                  </a:rPr>
                  <a:t>P: </a:t>
                </a:r>
                <a:r>
                  <a:rPr lang="es-GT" sz="2000" dirty="0">
                    <a:sym typeface="Cantarell"/>
                  </a:rPr>
                  <a:t>Es el conjunto de producciones denominado como: </a:t>
                </a:r>
                <a14:m>
                  <m:oMath xmlns:m="http://schemas.openxmlformats.org/officeDocument/2006/math">
                    <m:r>
                      <a:rPr lang="es-GT" sz="2000" b="0" i="1" smtClean="0">
                        <a:latin typeface="Cambria Math" panose="02040503050406030204" pitchFamily="18" charset="0"/>
                        <a:sym typeface="Cantarell"/>
                      </a:rPr>
                      <m:t>𝑃</m:t>
                    </m:r>
                    <m:r>
                      <a:rPr lang="es-GT" sz="2000" b="0" i="1" smtClean="0">
                        <a:latin typeface="Cambria Math" panose="02040503050406030204" pitchFamily="18" charset="0"/>
                        <a:ea typeface="Cambria Math" panose="02040503050406030204" pitchFamily="18" charset="0"/>
                        <a:sym typeface="Cantarell"/>
                      </a:rPr>
                      <m:t>⊆</m:t>
                    </m:r>
                    <m:r>
                      <a:rPr lang="es-GT" sz="2000" b="0" i="1" smtClean="0">
                        <a:latin typeface="Cambria Math" panose="02040503050406030204" pitchFamily="18" charset="0"/>
                        <a:ea typeface="Cambria Math" panose="02040503050406030204" pitchFamily="18" charset="0"/>
                        <a:sym typeface="Cantarell"/>
                      </a:rPr>
                      <m:t>𝑁</m:t>
                    </m:r>
                    <m:r>
                      <a:rPr lang="es-GT" sz="2000" b="0" i="1" smtClean="0">
                        <a:latin typeface="Cambria Math" panose="02040503050406030204" pitchFamily="18" charset="0"/>
                        <a:ea typeface="Cambria Math" panose="02040503050406030204" pitchFamily="18" charset="0"/>
                        <a:sym typeface="Cantarell"/>
                      </a:rPr>
                      <m:t> </m:t>
                    </m:r>
                    <m:r>
                      <a:rPr lang="es-GT" sz="2000" b="0" i="1" smtClean="0">
                        <a:latin typeface="Cambria Math" panose="02040503050406030204" pitchFamily="18" charset="0"/>
                        <a:ea typeface="Cambria Math" panose="02040503050406030204" pitchFamily="18" charset="0"/>
                        <a:sym typeface="Cantarell"/>
                      </a:rPr>
                      <m:t>𝑥</m:t>
                    </m:r>
                    <m:r>
                      <a:rPr lang="es-GT" sz="2000" b="0" i="1" smtClean="0">
                        <a:latin typeface="Cambria Math" panose="02040503050406030204" pitchFamily="18" charset="0"/>
                        <a:ea typeface="Cambria Math" panose="02040503050406030204" pitchFamily="18" charset="0"/>
                        <a:sym typeface="Cantarell"/>
                      </a:rPr>
                      <m:t> </m:t>
                    </m:r>
                    <m:sSup>
                      <m:sSupPr>
                        <m:ctrlPr>
                          <a:rPr lang="es-GT" sz="2000" b="0" i="1" smtClean="0">
                            <a:latin typeface="Cambria Math" panose="02040503050406030204" pitchFamily="18" charset="0"/>
                            <a:ea typeface="Cambria Math" panose="02040503050406030204" pitchFamily="18" charset="0"/>
                            <a:sym typeface="Cantarell"/>
                          </a:rPr>
                        </m:ctrlPr>
                      </m:sSupPr>
                      <m:e>
                        <m:r>
                          <a:rPr lang="es-GT" sz="2000" i="1">
                            <a:latin typeface="Cambria Math" panose="02040503050406030204" pitchFamily="18" charset="0"/>
                            <a:ea typeface="Cambria Math" panose="02040503050406030204" pitchFamily="18" charset="0"/>
                            <a:sym typeface="Cantarell"/>
                          </a:rPr>
                          <m:t>(</m:t>
                        </m:r>
                        <m:r>
                          <a:rPr lang="es-GT" sz="2000" i="1">
                            <a:latin typeface="Cambria Math" panose="02040503050406030204" pitchFamily="18" charset="0"/>
                            <a:ea typeface="Cambria Math" panose="02040503050406030204" pitchFamily="18" charset="0"/>
                            <a:sym typeface="Cantarell"/>
                          </a:rPr>
                          <m:t>𝑁</m:t>
                        </m:r>
                        <m:r>
                          <a:rPr lang="es-GT" sz="2000" i="1">
                            <a:latin typeface="Cambria Math" panose="02040503050406030204" pitchFamily="18" charset="0"/>
                            <a:ea typeface="Cambria Math" panose="02040503050406030204" pitchFamily="18" charset="0"/>
                            <a:sym typeface="Cantarell"/>
                          </a:rPr>
                          <m:t>∪</m:t>
                        </m:r>
                        <m:r>
                          <m:rPr>
                            <m:sty m:val="p"/>
                          </m:rPr>
                          <a:rPr lang="el-GR" sz="2000" i="1">
                            <a:latin typeface="Cambria Math" panose="02040503050406030204" pitchFamily="18" charset="0"/>
                            <a:ea typeface="Cambria Math" panose="02040503050406030204" pitchFamily="18" charset="0"/>
                            <a:sym typeface="Cantarell"/>
                          </a:rPr>
                          <m:t>Σ</m:t>
                        </m:r>
                        <m:r>
                          <a:rPr lang="es-GT" sz="2000" i="1">
                            <a:latin typeface="Cambria Math" panose="02040503050406030204" pitchFamily="18" charset="0"/>
                            <a:ea typeface="Cambria Math" panose="02040503050406030204" pitchFamily="18" charset="0"/>
                            <a:sym typeface="Cantarell"/>
                          </a:rPr>
                          <m:t>)</m:t>
                        </m:r>
                      </m:e>
                      <m:sup>
                        <m:r>
                          <a:rPr lang="es-GT" sz="2000" b="0" i="1" smtClean="0">
                            <a:latin typeface="Cambria Math" panose="02040503050406030204" pitchFamily="18" charset="0"/>
                            <a:ea typeface="Cambria Math" panose="02040503050406030204" pitchFamily="18" charset="0"/>
                            <a:sym typeface="Cantarell"/>
                          </a:rPr>
                          <m:t>∗</m:t>
                        </m:r>
                      </m:sup>
                    </m:sSup>
                  </m:oMath>
                </a14:m>
                <a:endParaRPr lang="es-GT" sz="2000" i="1"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327350"/>
                <a:ext cx="7785119" cy="3145500"/>
              </a:xfrm>
              <a:blipFill>
                <a:blip r:embed="rId2"/>
                <a:stretch>
                  <a:fillRect l="-157"/>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8</a:t>
            </a:fld>
            <a:endParaRPr lang="es-GT"/>
          </a:p>
        </p:txBody>
      </p:sp>
      <p:sp>
        <p:nvSpPr>
          <p:cNvPr id="5" name="Google Shape;589;p37">
            <a:extLst>
              <a:ext uri="{FF2B5EF4-FFF2-40B4-BE49-F238E27FC236}">
                <a16:creationId xmlns:a16="http://schemas.microsoft.com/office/drawing/2014/main" id="{B4C12DA8-5C64-46BF-9645-E855BC6CE747}"/>
              </a:ext>
            </a:extLst>
          </p:cNvPr>
          <p:cNvSpPr/>
          <p:nvPr/>
        </p:nvSpPr>
        <p:spPr>
          <a:xfrm>
            <a:off x="544607" y="219989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581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Árboles de expresión y </a:t>
            </a:r>
            <a:r>
              <a:rPr lang="es-GT" dirty="0" err="1"/>
              <a:t>Amigüedad</a:t>
            </a:r>
            <a:endParaRPr lang="es-GT"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60243838"/>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841</Words>
  <Application>Microsoft Office PowerPoint</Application>
  <PresentationFormat>Presentación en pantalla (16:9)</PresentationFormat>
  <Paragraphs>116</Paragraphs>
  <Slides>22</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Roboto Condensed</vt:lpstr>
      <vt:lpstr>Cantarell</vt:lpstr>
      <vt:lpstr>Cambria Math</vt:lpstr>
      <vt:lpstr>Roboto Condensed Light</vt:lpstr>
      <vt:lpstr>Arvo</vt:lpstr>
      <vt:lpstr>Arial</vt:lpstr>
      <vt:lpstr>Salerio template</vt:lpstr>
      <vt:lpstr>Lenguajes Formales y Autómatas</vt:lpstr>
      <vt:lpstr>Agenda</vt:lpstr>
      <vt:lpstr>Definición de GIC</vt:lpstr>
      <vt:lpstr>Recordando…</vt:lpstr>
      <vt:lpstr>Módulo: Jerarquía de Chomsky</vt:lpstr>
      <vt:lpstr>Módulo: Jerarquía de Chomsky</vt:lpstr>
      <vt:lpstr>Definición</vt:lpstr>
      <vt:lpstr>Definición</vt:lpstr>
      <vt:lpstr>Árboles de expresión y Amigüedad</vt:lpstr>
      <vt:lpstr>Árboles de derivación</vt:lpstr>
      <vt:lpstr>Derivaciones</vt:lpstr>
      <vt:lpstr>Derivaciones</vt:lpstr>
      <vt:lpstr>Ejemplo</vt:lpstr>
      <vt:lpstr>Ejemplo GR vs GIC</vt:lpstr>
      <vt:lpstr>Ejemplo 1</vt:lpstr>
      <vt:lpstr>Ejemplo 1</vt:lpstr>
      <vt:lpstr>Ejemplo GR vs GIC</vt:lpstr>
      <vt:lpstr>Ejemplo 2</vt:lpstr>
      <vt:lpstr>Ejemplo 2</vt:lpstr>
      <vt:lpstr>Definición de gramáticas ambiguas</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ALONSO  GONZALEZ, MOISES ANTONIO</cp:lastModifiedBy>
  <cp:revision>131</cp:revision>
  <dcterms:modified xsi:type="dcterms:W3CDTF">2024-04-04T03:15:01Z</dcterms:modified>
</cp:coreProperties>
</file>