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6" r:id="rId2"/>
    <p:sldId id="257" r:id="rId3"/>
    <p:sldId id="292" r:id="rId4"/>
    <p:sldId id="310" r:id="rId5"/>
    <p:sldId id="315" r:id="rId6"/>
    <p:sldId id="316" r:id="rId7"/>
    <p:sldId id="296" r:id="rId8"/>
    <p:sldId id="307" r:id="rId9"/>
    <p:sldId id="313" r:id="rId10"/>
    <p:sldId id="314" r:id="rId11"/>
    <p:sldId id="300" r:id="rId12"/>
    <p:sldId id="299" r:id="rId13"/>
    <p:sldId id="308" r:id="rId14"/>
    <p:sldId id="309" r:id="rId15"/>
    <p:sldId id="312" r:id="rId16"/>
    <p:sldId id="311" r:id="rId17"/>
    <p:sldId id="301" r:id="rId18"/>
    <p:sldId id="279" r:id="rId19"/>
  </p:sldIdLst>
  <p:sldSz cx="9144000" cy="5143500" type="screen16x9"/>
  <p:notesSz cx="6858000" cy="9144000"/>
  <p:embeddedFontLst>
    <p:embeddedFont>
      <p:font typeface="Arvo" panose="020B0604020202020204" charset="0"/>
      <p:regular r:id="rId21"/>
      <p:bold r:id="rId22"/>
      <p:italic r:id="rId23"/>
      <p:boldItalic r:id="rId24"/>
    </p:embeddedFont>
    <p:embeddedFont>
      <p:font typeface="Cambria Math" panose="02040503050406030204" pitchFamily="18" charset="0"/>
      <p:regular r:id="rId25"/>
    </p:embeddedFont>
    <p:embeddedFont>
      <p:font typeface="Roboto Condensed" panose="02000000000000000000" pitchFamily="2" charset="0"/>
      <p:regular r:id="rId26"/>
      <p:bold r:id="rId27"/>
      <p:italic r:id="rId28"/>
      <p:boldItalic r:id="rId29"/>
    </p:embeddedFont>
    <p:embeddedFont>
      <p:font typeface="Roboto Condensed Light"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86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8D27DB-1D92-4177-8D39-E60F13696A85}">
  <a:tblStyle styleId="{428D27DB-1D92-4177-8D39-E60F13696A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4016305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41565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8387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517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055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2" name="Shape 5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225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Shape 24"/>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25"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28" name="Shape 28"/>
          <p:cNvGrpSpPr/>
          <p:nvPr/>
        </p:nvGrpSpPr>
        <p:grpSpPr>
          <a:xfrm rot="10800000" flipH="1">
            <a:off x="-2" y="2924826"/>
            <a:ext cx="6589087" cy="2027268"/>
            <a:chOff x="-9894852" y="-4493254"/>
            <a:chExt cx="21200407" cy="6522740"/>
          </a:xfrm>
        </p:grpSpPr>
        <p:sp>
          <p:nvSpPr>
            <p:cNvPr id="29" name="Shape 29"/>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0" name="Shape 30"/>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31" name="Shape 31"/>
          <p:cNvGrpSpPr/>
          <p:nvPr/>
        </p:nvGrpSpPr>
        <p:grpSpPr>
          <a:xfrm>
            <a:off x="6946842" y="4472723"/>
            <a:ext cx="2202830" cy="670795"/>
            <a:chOff x="5575242" y="4472723"/>
            <a:chExt cx="2202830" cy="670795"/>
          </a:xfrm>
        </p:grpSpPr>
        <p:sp>
          <p:nvSpPr>
            <p:cNvPr id="32" name="Shape 32"/>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5" name="Shape 3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 name="Shape 3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39" name="Shape 39"/>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Shape 40"/>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Shape 4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766173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p:nvPr/>
        </p:nvSpPr>
        <p:spPr>
          <a:xfrm>
            <a:off x="6455100" y="4172450"/>
            <a:ext cx="2688900" cy="41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100" dirty="0"/>
          </a:p>
        </p:txBody>
      </p:sp>
      <p:sp>
        <p:nvSpPr>
          <p:cNvPr id="185" name="Shape 185"/>
          <p:cNvSpPr txBox="1">
            <a:spLocks noGrp="1"/>
          </p:cNvSpPr>
          <p:nvPr>
            <p:ph type="ctrTitle"/>
          </p:nvPr>
        </p:nvSpPr>
        <p:spPr>
          <a:xfrm>
            <a:off x="685800" y="1090750"/>
            <a:ext cx="6172200" cy="2961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s-GT" dirty="0"/>
              <a:t>Lenguajes Formales y Autómatas</a:t>
            </a:r>
            <a:endParaRPr dirty="0"/>
          </a:p>
        </p:txBody>
      </p:sp>
      <p:sp>
        <p:nvSpPr>
          <p:cNvPr id="186" name="Shape 186"/>
          <p:cNvSpPr txBox="1"/>
          <p:nvPr/>
        </p:nvSpPr>
        <p:spPr>
          <a:xfrm>
            <a:off x="4685849" y="4296650"/>
            <a:ext cx="3469791" cy="292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GT" sz="1200" dirty="0"/>
              <a:t>Clase 13 – Gramáticas Libres de Contexto 2</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33FD-5AE0-4712-ACCF-145ADA23BCAD}"/>
              </a:ext>
            </a:extLst>
          </p:cNvPr>
          <p:cNvSpPr>
            <a:spLocks noGrp="1"/>
          </p:cNvSpPr>
          <p:nvPr>
            <p:ph type="title"/>
          </p:nvPr>
        </p:nvSpPr>
        <p:spPr/>
        <p:txBody>
          <a:bodyPr/>
          <a:lstStyle/>
          <a:p>
            <a:r>
              <a:rPr lang="es-GT" dirty="0"/>
              <a:t>Gramáticas LL(1)</a:t>
            </a:r>
            <a:endParaRPr lang="en-US" dirty="0"/>
          </a:p>
        </p:txBody>
      </p:sp>
      <p:sp>
        <p:nvSpPr>
          <p:cNvPr id="3" name="Marcador de texto 2">
            <a:extLst>
              <a:ext uri="{FF2B5EF4-FFF2-40B4-BE49-F238E27FC236}">
                <a16:creationId xmlns:a16="http://schemas.microsoft.com/office/drawing/2014/main" id="{06D408AB-6A87-438B-8446-D5BBF542C941}"/>
              </a:ext>
            </a:extLst>
          </p:cNvPr>
          <p:cNvSpPr>
            <a:spLocks noGrp="1"/>
          </p:cNvSpPr>
          <p:nvPr>
            <p:ph type="body" idx="1"/>
          </p:nvPr>
        </p:nvSpPr>
        <p:spPr>
          <a:xfrm>
            <a:off x="814274" y="1327349"/>
            <a:ext cx="7856079" cy="3455159"/>
          </a:xfrm>
        </p:spPr>
        <p:txBody>
          <a:bodyPr/>
          <a:lstStyle/>
          <a:p>
            <a:r>
              <a:rPr lang="es-GT" dirty="0"/>
              <a:t>La mayoría de los lenguajes de programación tienen gramáticas LL(1)</a:t>
            </a:r>
          </a:p>
          <a:p>
            <a:r>
              <a:rPr lang="es-GT" dirty="0"/>
              <a:t>Las gramáticas LL(1) nunca son ambiguas</a:t>
            </a:r>
          </a:p>
          <a:p>
            <a:r>
              <a:rPr lang="es-GT" dirty="0"/>
              <a:t>Sería interesante que para cada gramática ambigua existiera una manera de arreglar la ambigüedad, como se logró en el ejemplo de los paréntesis.</a:t>
            </a:r>
          </a:p>
          <a:p>
            <a:r>
              <a:rPr lang="es-GT" dirty="0"/>
              <a:t>Desafortunadamente, ciertas gramáticas libres al contexto son ambiguas por naturaleza, y eso se debe a que el lenguaje es ambiguo</a:t>
            </a:r>
            <a:endParaRPr lang="en-US" dirty="0"/>
          </a:p>
        </p:txBody>
      </p:sp>
      <p:sp>
        <p:nvSpPr>
          <p:cNvPr id="4" name="Marcador de número de diapositiva 3">
            <a:extLst>
              <a:ext uri="{FF2B5EF4-FFF2-40B4-BE49-F238E27FC236}">
                <a16:creationId xmlns:a16="http://schemas.microsoft.com/office/drawing/2014/main"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10</a:t>
            </a:fld>
            <a:endParaRPr lang="en-US"/>
          </a:p>
        </p:txBody>
      </p:sp>
      <p:sp>
        <p:nvSpPr>
          <p:cNvPr id="5" name="Google Shape;589;p37">
            <a:extLst>
              <a:ext uri="{FF2B5EF4-FFF2-40B4-BE49-F238E27FC236}">
                <a16:creationId xmlns:a16="http://schemas.microsoft.com/office/drawing/2014/main" id="{75FA230C-A8F3-4667-9693-5E4796272BBF}"/>
              </a:ext>
            </a:extLst>
          </p:cNvPr>
          <p:cNvSpPr/>
          <p:nvPr/>
        </p:nvSpPr>
        <p:spPr>
          <a:xfrm>
            <a:off x="528299" y="2186350"/>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03730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r>
              <a:rPr lang="es-GT" dirty="0"/>
              <a:t>Corrección de ambigüedad</a:t>
            </a:r>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960243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5EF54-FF1A-45E5-AA04-6B04EB7E376E}"/>
              </a:ext>
            </a:extLst>
          </p:cNvPr>
          <p:cNvSpPr>
            <a:spLocks noGrp="1"/>
          </p:cNvSpPr>
          <p:nvPr>
            <p:ph type="title"/>
          </p:nvPr>
        </p:nvSpPr>
        <p:spPr/>
        <p:txBody>
          <a:bodyPr/>
          <a:lstStyle/>
          <a:p>
            <a:r>
              <a:rPr lang="es-GT" dirty="0"/>
              <a:t>Corrección y motivos de Ambigüedad</a:t>
            </a:r>
            <a:endParaRPr lang="en-US" dirty="0"/>
          </a:p>
        </p:txBody>
      </p:sp>
      <p:sp>
        <p:nvSpPr>
          <p:cNvPr id="3" name="Marcador de texto 2">
            <a:extLst>
              <a:ext uri="{FF2B5EF4-FFF2-40B4-BE49-F238E27FC236}">
                <a16:creationId xmlns:a16="http://schemas.microsoft.com/office/drawing/2014/main" id="{A8F7ED83-57FD-46D3-88E1-C471F6378F6D}"/>
              </a:ext>
            </a:extLst>
          </p:cNvPr>
          <p:cNvSpPr>
            <a:spLocks noGrp="1"/>
          </p:cNvSpPr>
          <p:nvPr>
            <p:ph type="body" idx="1"/>
          </p:nvPr>
        </p:nvSpPr>
        <p:spPr>
          <a:xfrm>
            <a:off x="814274" y="1327350"/>
            <a:ext cx="6500925" cy="2756970"/>
          </a:xfrm>
        </p:spPr>
        <p:txBody>
          <a:bodyPr/>
          <a:lstStyle/>
          <a:p>
            <a:r>
              <a:rPr lang="es-GT" sz="1400" dirty="0"/>
              <a:t>Las buenas noticias: A veces se puede remover la ambigüedad “a mano”. </a:t>
            </a:r>
          </a:p>
          <a:p>
            <a:r>
              <a:rPr lang="es-GT" sz="1400" dirty="0"/>
              <a:t>Las malas noticias: no hay un algoritmo para hacerlo. </a:t>
            </a:r>
          </a:p>
          <a:p>
            <a:r>
              <a:rPr lang="es-GT" sz="1400" dirty="0"/>
              <a:t>Peores noticias: algunos </a:t>
            </a:r>
            <a:r>
              <a:rPr lang="es-GT" sz="1400" dirty="0" err="1"/>
              <a:t>CFLs</a:t>
            </a:r>
            <a:r>
              <a:rPr lang="es-GT" sz="1400" dirty="0"/>
              <a:t> solo tienen </a:t>
            </a:r>
            <a:r>
              <a:rPr lang="es-GT" sz="1400" dirty="0" err="1"/>
              <a:t>CFgs</a:t>
            </a:r>
            <a:r>
              <a:rPr lang="es-GT" sz="1400" dirty="0"/>
              <a:t> ambiguas. </a:t>
            </a:r>
          </a:p>
          <a:p>
            <a:r>
              <a:rPr lang="es-GT" sz="1400" dirty="0"/>
              <a:t>En la gramática: 𝐸→𝐼 | 𝐸+𝐸 | 𝐸∗𝐸 | (𝐸) y 𝐼→𝑎|𝑏|𝐼𝑎|𝐼𝑏|𝐼0|𝐼1 existen dos problemas: </a:t>
            </a:r>
          </a:p>
          <a:p>
            <a:pPr lvl="1"/>
            <a:r>
              <a:rPr lang="es-GT" sz="1400" dirty="0"/>
              <a:t>1. No hay precedencia entre ∗ y +  </a:t>
            </a:r>
          </a:p>
          <a:p>
            <a:pPr lvl="1"/>
            <a:r>
              <a:rPr lang="es-GT" sz="1400" dirty="0"/>
              <a:t>2. No existe un agrupamiento en las secuencias de operadores, </a:t>
            </a:r>
            <a:r>
              <a:rPr lang="es-GT" sz="1400" dirty="0" err="1"/>
              <a:t>e.g</a:t>
            </a:r>
            <a:r>
              <a:rPr lang="es-GT" sz="1400" dirty="0"/>
              <a:t>.,𝐸+𝐸+E significa: 𝐸+(𝐸+𝐸) o 𝐸+𝐸+𝐸</a:t>
            </a:r>
            <a:endParaRPr lang="en-US" sz="1400" dirty="0"/>
          </a:p>
        </p:txBody>
      </p:sp>
      <p:sp>
        <p:nvSpPr>
          <p:cNvPr id="4" name="Marcador de número de diapositiva 3">
            <a:extLst>
              <a:ext uri="{FF2B5EF4-FFF2-40B4-BE49-F238E27FC236}">
                <a16:creationId xmlns:a16="http://schemas.microsoft.com/office/drawing/2014/main" id="{49FE51BD-B470-47B1-8F2A-A438A82EA25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36130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688CB0-B033-4BDB-8A51-43783DF51C25}"/>
              </a:ext>
            </a:extLst>
          </p:cNvPr>
          <p:cNvSpPr>
            <a:spLocks noGrp="1"/>
          </p:cNvSpPr>
          <p:nvPr>
            <p:ph type="title"/>
          </p:nvPr>
        </p:nvSpPr>
        <p:spPr/>
        <p:txBody>
          <a:bodyPr/>
          <a:lstStyle/>
          <a:p>
            <a:r>
              <a:rPr lang="es-GT" dirty="0"/>
              <a:t>Corrección y motivos de Ambigüedad</a:t>
            </a:r>
            <a:endParaRPr lang="en-US" dirty="0"/>
          </a:p>
        </p:txBody>
      </p:sp>
      <p:sp>
        <p:nvSpPr>
          <p:cNvPr id="3" name="Marcador de texto 2">
            <a:extLst>
              <a:ext uri="{FF2B5EF4-FFF2-40B4-BE49-F238E27FC236}">
                <a16:creationId xmlns:a16="http://schemas.microsoft.com/office/drawing/2014/main" id="{5F45FAAD-EFD0-41F4-9E08-FDFF49521AA6}"/>
              </a:ext>
            </a:extLst>
          </p:cNvPr>
          <p:cNvSpPr>
            <a:spLocks noGrp="1"/>
          </p:cNvSpPr>
          <p:nvPr>
            <p:ph type="body" idx="1"/>
          </p:nvPr>
        </p:nvSpPr>
        <p:spPr>
          <a:xfrm>
            <a:off x="814275" y="1327350"/>
            <a:ext cx="8027118" cy="3145500"/>
          </a:xfrm>
        </p:spPr>
        <p:txBody>
          <a:bodyPr/>
          <a:lstStyle/>
          <a:p>
            <a:r>
              <a:rPr lang="es-GT" sz="1800" dirty="0"/>
              <a:t> La solución al problema de forzar la precedencia se resuelve introduciendo varias variables distintas, cada una de las cuales representa aquellas expresiones que comparten el mismo nivel de “fuerza de acoplamiento”. En otras palabras podemos introducir más variables para forzar un agrupamiento uniforme:</a:t>
            </a:r>
          </a:p>
          <a:p>
            <a:r>
              <a:rPr lang="es-GT" sz="1800" dirty="0"/>
              <a:t>Un factor (𝐹) es una expresión que no se puede separar mediante ningún operador adyacente ∗ y + .</a:t>
            </a:r>
          </a:p>
          <a:p>
            <a:r>
              <a:rPr lang="es-GT" sz="1800" dirty="0"/>
              <a:t>Un término (𝑇) es una expresión que se puede separar mediante el operador +.</a:t>
            </a:r>
          </a:p>
          <a:p>
            <a:r>
              <a:rPr lang="es-GT" sz="1800" dirty="0"/>
              <a:t>Una expresión hace referencia a cualquier posible expresión, incluyendo aquellas que pueden separarse mediante un signo ∗ adyacente o un signo + adyacente.</a:t>
            </a:r>
            <a:endParaRPr lang="en-US" sz="1800" dirty="0"/>
          </a:p>
        </p:txBody>
      </p:sp>
      <p:sp>
        <p:nvSpPr>
          <p:cNvPr id="4" name="Marcador de número de diapositiva 3">
            <a:extLst>
              <a:ext uri="{FF2B5EF4-FFF2-40B4-BE49-F238E27FC236}">
                <a16:creationId xmlns:a16="http://schemas.microsoft.com/office/drawing/2014/main" id="{095143D6-C748-48A0-9BA1-838CB9E4246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65048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688CB0-B033-4BDB-8A51-43783DF51C25}"/>
              </a:ext>
            </a:extLst>
          </p:cNvPr>
          <p:cNvSpPr>
            <a:spLocks noGrp="1"/>
          </p:cNvSpPr>
          <p:nvPr>
            <p:ph type="title"/>
          </p:nvPr>
        </p:nvSpPr>
        <p:spPr/>
        <p:txBody>
          <a:bodyPr/>
          <a:lstStyle/>
          <a:p>
            <a:r>
              <a:rPr lang="es-GT" dirty="0"/>
              <a:t>Derivaciones</a:t>
            </a:r>
            <a:endParaRPr lang="en-US" dirty="0"/>
          </a:p>
        </p:txBody>
      </p:sp>
      <p:sp>
        <p:nvSpPr>
          <p:cNvPr id="4" name="Marcador de número de diapositiva 3">
            <a:extLst>
              <a:ext uri="{FF2B5EF4-FFF2-40B4-BE49-F238E27FC236}">
                <a16:creationId xmlns:a16="http://schemas.microsoft.com/office/drawing/2014/main" id="{095143D6-C748-48A0-9BA1-838CB9E4246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14</a:t>
            </a:fld>
            <a:endParaRPr lang="en-US"/>
          </a:p>
        </p:txBody>
      </p:sp>
      <p:pic>
        <p:nvPicPr>
          <p:cNvPr id="6" name="Picture 5"/>
          <p:cNvPicPr>
            <a:picLocks noChangeAspect="1"/>
          </p:cNvPicPr>
          <p:nvPr/>
        </p:nvPicPr>
        <p:blipFill>
          <a:blip r:embed="rId2"/>
          <a:stretch>
            <a:fillRect/>
          </a:stretch>
        </p:blipFill>
        <p:spPr>
          <a:xfrm>
            <a:off x="814275" y="1436420"/>
            <a:ext cx="7203367" cy="3089955"/>
          </a:xfrm>
          <a:prstGeom prst="rect">
            <a:avLst/>
          </a:prstGeom>
        </p:spPr>
      </p:pic>
    </p:spTree>
    <p:extLst>
      <p:ext uri="{BB962C8B-B14F-4D97-AF65-F5344CB8AC3E}">
        <p14:creationId xmlns:p14="http://schemas.microsoft.com/office/powerpoint/2010/main" val="124683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33FD-5AE0-4712-ACCF-145ADA23BCAD}"/>
              </a:ext>
            </a:extLst>
          </p:cNvPr>
          <p:cNvSpPr>
            <a:spLocks noGrp="1"/>
          </p:cNvSpPr>
          <p:nvPr>
            <p:ph type="title"/>
          </p:nvPr>
        </p:nvSpPr>
        <p:spPr/>
        <p:txBody>
          <a:bodyPr/>
          <a:lstStyle/>
          <a:p>
            <a:r>
              <a:rPr lang="es-GT" dirty="0"/>
              <a:t>Ejemplo gramática ambigua</a:t>
            </a:r>
            <a:endParaRPr lang="en-US" dirty="0"/>
          </a:p>
        </p:txBody>
      </p:sp>
      <p:sp>
        <p:nvSpPr>
          <p:cNvPr id="3" name="Marcador de texto 2">
            <a:extLst>
              <a:ext uri="{FF2B5EF4-FFF2-40B4-BE49-F238E27FC236}">
                <a16:creationId xmlns:a16="http://schemas.microsoft.com/office/drawing/2014/main" id="{06D408AB-6A87-438B-8446-D5BBF542C941}"/>
              </a:ext>
            </a:extLst>
          </p:cNvPr>
          <p:cNvSpPr>
            <a:spLocks noGrp="1"/>
          </p:cNvSpPr>
          <p:nvPr>
            <p:ph type="body" idx="1"/>
          </p:nvPr>
        </p:nvSpPr>
        <p:spPr>
          <a:xfrm>
            <a:off x="814275" y="1327350"/>
            <a:ext cx="7586364" cy="3145500"/>
          </a:xfrm>
        </p:spPr>
        <p:txBody>
          <a:bodyPr/>
          <a:lstStyle/>
          <a:p>
            <a:r>
              <a:rPr lang="en-US" sz="1800" dirty="0"/>
              <a:t>Las </a:t>
            </a:r>
            <a:r>
              <a:rPr lang="en-US" sz="1800" dirty="0" err="1"/>
              <a:t>razones</a:t>
            </a:r>
            <a:r>
              <a:rPr lang="en-US" sz="1800" dirty="0"/>
              <a:t> </a:t>
            </a:r>
            <a:r>
              <a:rPr lang="en-US" sz="1800" dirty="0" err="1"/>
              <a:t>por</a:t>
            </a:r>
            <a:r>
              <a:rPr lang="en-US" sz="1800" dirty="0"/>
              <a:t> las </a:t>
            </a:r>
            <a:r>
              <a:rPr lang="en-US" sz="1800" dirty="0" err="1"/>
              <a:t>cuales</a:t>
            </a:r>
            <a:r>
              <a:rPr lang="en-US" sz="1800" dirty="0"/>
              <a:t> la </a:t>
            </a:r>
            <a:r>
              <a:rPr lang="en-US" sz="1800" dirty="0" err="1"/>
              <a:t>gramática</a:t>
            </a:r>
            <a:r>
              <a:rPr lang="en-US" sz="1800" dirty="0"/>
              <a:t> </a:t>
            </a:r>
            <a:r>
              <a:rPr lang="en-US" sz="1800" dirty="0" err="1"/>
              <a:t>nueva</a:t>
            </a:r>
            <a:r>
              <a:rPr lang="en-US" sz="1800" dirty="0"/>
              <a:t> </a:t>
            </a:r>
            <a:r>
              <a:rPr lang="en-US" sz="1800" dirty="0" err="1"/>
              <a:t>es</a:t>
            </a:r>
            <a:r>
              <a:rPr lang="en-US" sz="1800" dirty="0"/>
              <a:t> no </a:t>
            </a:r>
            <a:r>
              <a:rPr lang="en-US" sz="1800" dirty="0" err="1"/>
              <a:t>ambigua</a:t>
            </a:r>
            <a:r>
              <a:rPr lang="en-US" sz="1800" dirty="0"/>
              <a:t> son: </a:t>
            </a:r>
          </a:p>
          <a:p>
            <a:r>
              <a:rPr lang="en-US" sz="1800" dirty="0"/>
              <a:t>Un factor </a:t>
            </a:r>
            <a:r>
              <a:rPr lang="en-US" sz="1800" dirty="0" err="1"/>
              <a:t>es</a:t>
            </a:r>
            <a:r>
              <a:rPr lang="en-US" sz="1800" dirty="0"/>
              <a:t> o un </a:t>
            </a:r>
            <a:r>
              <a:rPr lang="en-US" sz="1800" dirty="0" err="1"/>
              <a:t>identificador</a:t>
            </a:r>
            <a:r>
              <a:rPr lang="en-US" sz="1800" dirty="0"/>
              <a:t> o (𝐸) para </a:t>
            </a:r>
            <a:r>
              <a:rPr lang="en-US" sz="1800" dirty="0" err="1"/>
              <a:t>una</a:t>
            </a:r>
            <a:r>
              <a:rPr lang="en-US" sz="1800" dirty="0"/>
              <a:t> expression 𝐸. </a:t>
            </a:r>
          </a:p>
          <a:p>
            <a:r>
              <a:rPr lang="en-US" sz="1800" dirty="0"/>
              <a:t>El </a:t>
            </a:r>
            <a:r>
              <a:rPr lang="en-US" sz="1800" dirty="0" err="1"/>
              <a:t>único</a:t>
            </a:r>
            <a:r>
              <a:rPr lang="en-US" sz="1800" dirty="0"/>
              <a:t> </a:t>
            </a:r>
            <a:r>
              <a:rPr lang="en-US" sz="1800" dirty="0" err="1"/>
              <a:t>árbol</a:t>
            </a:r>
            <a:r>
              <a:rPr lang="en-US" sz="1800" dirty="0"/>
              <a:t> de </a:t>
            </a:r>
            <a:r>
              <a:rPr lang="en-US" sz="1800" dirty="0" err="1"/>
              <a:t>parseo</a:t>
            </a:r>
            <a:r>
              <a:rPr lang="en-US" sz="1800" dirty="0"/>
              <a:t> para </a:t>
            </a:r>
            <a:r>
              <a:rPr lang="en-US" sz="1800" dirty="0" err="1"/>
              <a:t>una</a:t>
            </a:r>
            <a:r>
              <a:rPr lang="en-US" sz="1800" dirty="0"/>
              <a:t> </a:t>
            </a:r>
            <a:r>
              <a:rPr lang="en-US" sz="1800" dirty="0" err="1"/>
              <a:t>secuencia</a:t>
            </a:r>
            <a:r>
              <a:rPr lang="en-US" sz="1800" dirty="0"/>
              <a:t> de </a:t>
            </a:r>
            <a:r>
              <a:rPr lang="en-US" sz="1800" dirty="0" err="1"/>
              <a:t>factores</a:t>
            </a:r>
            <a:r>
              <a:rPr lang="en-US" sz="1800" dirty="0"/>
              <a:t> </a:t>
            </a:r>
            <a:r>
              <a:rPr lang="en-US" sz="1800" dirty="0" err="1"/>
              <a:t>es</a:t>
            </a:r>
            <a:r>
              <a:rPr lang="en-US" sz="1800" dirty="0"/>
              <a:t> </a:t>
            </a:r>
            <a:r>
              <a:rPr lang="en-US" sz="1800" dirty="0" err="1"/>
              <a:t>aquél</a:t>
            </a:r>
            <a:r>
              <a:rPr lang="en-US" sz="1800" dirty="0"/>
              <a:t> que </a:t>
            </a:r>
            <a:r>
              <a:rPr lang="en-US" sz="1800" dirty="0" err="1"/>
              <a:t>separa</a:t>
            </a:r>
            <a:r>
              <a:rPr lang="en-US" sz="1800" dirty="0"/>
              <a:t> 𝑓1∗𝑓2∗⋯∗𝑓𝑛 para 𝑛 &gt; 1 </a:t>
            </a:r>
            <a:r>
              <a:rPr lang="en-US" sz="1800" dirty="0" err="1"/>
              <a:t>en</a:t>
            </a:r>
            <a:r>
              <a:rPr lang="en-US" sz="1800" dirty="0"/>
              <a:t> un </a:t>
            </a:r>
            <a:r>
              <a:rPr lang="en-US" sz="1800" dirty="0" err="1"/>
              <a:t>término</a:t>
            </a:r>
            <a:r>
              <a:rPr lang="en-US" sz="1800" dirty="0"/>
              <a:t> 𝑓1∗𝑓2∗⋯∗𝑓𝑛 𝑛−1 y un factor 𝑓𝑛. La </a:t>
            </a:r>
            <a:r>
              <a:rPr lang="en-US" sz="1800" dirty="0" err="1"/>
              <a:t>razón</a:t>
            </a:r>
            <a:r>
              <a:rPr lang="en-US" sz="1800" dirty="0"/>
              <a:t> de </a:t>
            </a:r>
            <a:r>
              <a:rPr lang="en-US" sz="1800" dirty="0" err="1"/>
              <a:t>ello</a:t>
            </a:r>
            <a:r>
              <a:rPr lang="en-US" sz="1800" dirty="0"/>
              <a:t> </a:t>
            </a:r>
            <a:r>
              <a:rPr lang="en-US" sz="1800" dirty="0" err="1"/>
              <a:t>es</a:t>
            </a:r>
            <a:r>
              <a:rPr lang="en-US" sz="1800" dirty="0"/>
              <a:t> que 𝐹 no </a:t>
            </a:r>
            <a:r>
              <a:rPr lang="en-US" sz="1800" dirty="0" err="1"/>
              <a:t>puede</a:t>
            </a:r>
            <a:r>
              <a:rPr lang="en-US" sz="1800" dirty="0"/>
              <a:t> deriver </a:t>
            </a:r>
            <a:r>
              <a:rPr lang="en-US" sz="1800" dirty="0" err="1"/>
              <a:t>expresiones</a:t>
            </a:r>
            <a:r>
              <a:rPr lang="en-US" sz="1800" dirty="0"/>
              <a:t> </a:t>
            </a:r>
            <a:r>
              <a:rPr lang="en-US" sz="1800" dirty="0" err="1"/>
              <a:t>como</a:t>
            </a:r>
            <a:r>
              <a:rPr lang="en-US" sz="1800" dirty="0"/>
              <a:t> 𝑓𝑛−1 ∗ 𝑓𝑛 sin </a:t>
            </a:r>
            <a:r>
              <a:rPr lang="en-US" sz="1800" dirty="0" err="1"/>
              <a:t>incluirlas</a:t>
            </a:r>
            <a:r>
              <a:rPr lang="en-US" sz="1800" dirty="0"/>
              <a:t> entre </a:t>
            </a:r>
            <a:r>
              <a:rPr lang="en-US" sz="1800" dirty="0" err="1"/>
              <a:t>paréntesis</a:t>
            </a:r>
            <a:r>
              <a:rPr lang="en-US" sz="1800" dirty="0"/>
              <a:t>. </a:t>
            </a:r>
            <a:r>
              <a:rPr lang="en-US" sz="1800" dirty="0" err="1"/>
              <a:t>Por</a:t>
            </a:r>
            <a:r>
              <a:rPr lang="en-US" sz="1800" dirty="0"/>
              <a:t> </a:t>
            </a:r>
            <a:r>
              <a:rPr lang="en-US" sz="1800" dirty="0" err="1"/>
              <a:t>tanto</a:t>
            </a:r>
            <a:r>
              <a:rPr lang="en-US" sz="1800" dirty="0"/>
              <a:t>, no </a:t>
            </a:r>
            <a:r>
              <a:rPr lang="en-US" sz="1800" dirty="0" err="1"/>
              <a:t>es</a:t>
            </a:r>
            <a:r>
              <a:rPr lang="en-US" sz="1800" dirty="0"/>
              <a:t> </a:t>
            </a:r>
            <a:r>
              <a:rPr lang="en-US" sz="1800" dirty="0" err="1"/>
              <a:t>posible</a:t>
            </a:r>
            <a:r>
              <a:rPr lang="en-US" sz="1800" dirty="0"/>
              <a:t> que al </a:t>
            </a:r>
            <a:r>
              <a:rPr lang="en-US" sz="1800" dirty="0" err="1"/>
              <a:t>usar</a:t>
            </a:r>
            <a:r>
              <a:rPr lang="en-US" sz="1800" dirty="0"/>
              <a:t> la </a:t>
            </a:r>
            <a:r>
              <a:rPr lang="en-US" sz="1800" dirty="0" err="1"/>
              <a:t>producción</a:t>
            </a:r>
            <a:r>
              <a:rPr lang="en-US" sz="1800" dirty="0"/>
              <a:t> 𝑇→𝑇∗𝐹, la 𝐹 </a:t>
            </a:r>
            <a:r>
              <a:rPr lang="en-US" sz="1800" dirty="0" err="1"/>
              <a:t>proporcione</a:t>
            </a:r>
            <a:r>
              <a:rPr lang="en-US" sz="1800" dirty="0"/>
              <a:t> </a:t>
            </a:r>
            <a:r>
              <a:rPr lang="en-US" sz="1800" dirty="0" err="1"/>
              <a:t>otra</a:t>
            </a:r>
            <a:r>
              <a:rPr lang="en-US" sz="1800" dirty="0"/>
              <a:t> </a:t>
            </a:r>
            <a:r>
              <a:rPr lang="en-US" sz="1800" dirty="0" err="1"/>
              <a:t>cosa</a:t>
            </a:r>
            <a:r>
              <a:rPr lang="en-US" sz="1800" dirty="0"/>
              <a:t> que el ultimo de </a:t>
            </a:r>
            <a:r>
              <a:rPr lang="en-US" sz="1800" dirty="0" err="1"/>
              <a:t>los</a:t>
            </a:r>
            <a:r>
              <a:rPr lang="en-US" sz="1800" dirty="0"/>
              <a:t> </a:t>
            </a:r>
            <a:r>
              <a:rPr lang="en-US" sz="1800" dirty="0" err="1"/>
              <a:t>factores</a:t>
            </a:r>
            <a:r>
              <a:rPr lang="en-US" sz="1800" dirty="0"/>
              <a:t>. </a:t>
            </a:r>
            <a:r>
              <a:rPr lang="en-US" sz="1800" dirty="0" err="1"/>
              <a:t>Esdecir</a:t>
            </a:r>
            <a:r>
              <a:rPr lang="en-US" sz="1800" dirty="0"/>
              <a:t>, el </a:t>
            </a:r>
            <a:r>
              <a:rPr lang="en-US" sz="1800" dirty="0" err="1"/>
              <a:t>árbol</a:t>
            </a:r>
            <a:r>
              <a:rPr lang="en-US" sz="1800" dirty="0"/>
              <a:t> de </a:t>
            </a:r>
            <a:r>
              <a:rPr lang="en-US" sz="1800" dirty="0" err="1"/>
              <a:t>parseo</a:t>
            </a:r>
            <a:r>
              <a:rPr lang="en-US" sz="1800" dirty="0"/>
              <a:t> para un </a:t>
            </a:r>
            <a:r>
              <a:rPr lang="en-US" sz="1800" dirty="0" err="1"/>
              <a:t>término</a:t>
            </a:r>
            <a:r>
              <a:rPr lang="en-US" sz="1800" dirty="0"/>
              <a:t> solo </a:t>
            </a:r>
            <a:r>
              <a:rPr lang="en-US" sz="1800" dirty="0" err="1"/>
              <a:t>puede</a:t>
            </a:r>
            <a:r>
              <a:rPr lang="en-US" sz="1800" dirty="0"/>
              <a:t> </a:t>
            </a:r>
            <a:r>
              <a:rPr lang="en-US" sz="1800" dirty="0" err="1"/>
              <a:t>ser</a:t>
            </a:r>
            <a:r>
              <a:rPr lang="en-US" sz="1800" dirty="0"/>
              <a:t> </a:t>
            </a:r>
            <a:r>
              <a:rPr lang="en-US" sz="1800" dirty="0" err="1"/>
              <a:t>como</a:t>
            </a:r>
            <a:r>
              <a:rPr lang="en-US" sz="1800" dirty="0"/>
              <a:t>:</a:t>
            </a:r>
          </a:p>
        </p:txBody>
      </p:sp>
      <p:sp>
        <p:nvSpPr>
          <p:cNvPr id="4" name="Marcador de número de diapositiva 3">
            <a:extLst>
              <a:ext uri="{FF2B5EF4-FFF2-40B4-BE49-F238E27FC236}">
                <a16:creationId xmlns:a16="http://schemas.microsoft.com/office/drawing/2014/main"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670345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t>Ejemplo gramática ambigua</a:t>
            </a: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16</a:t>
            </a:fld>
            <a:endParaRPr lang="es-GT"/>
          </a:p>
        </p:txBody>
      </p:sp>
      <p:pic>
        <p:nvPicPr>
          <p:cNvPr id="3" name="Picture 2"/>
          <p:cNvPicPr>
            <a:picLocks noChangeAspect="1"/>
          </p:cNvPicPr>
          <p:nvPr/>
        </p:nvPicPr>
        <p:blipFill>
          <a:blip r:embed="rId2"/>
          <a:stretch>
            <a:fillRect/>
          </a:stretch>
        </p:blipFill>
        <p:spPr>
          <a:xfrm>
            <a:off x="1348575" y="1346272"/>
            <a:ext cx="6742878" cy="3091251"/>
          </a:xfrm>
          <a:prstGeom prst="rect">
            <a:avLst/>
          </a:prstGeom>
        </p:spPr>
      </p:pic>
    </p:spTree>
    <p:extLst>
      <p:ext uri="{BB962C8B-B14F-4D97-AF65-F5344CB8AC3E}">
        <p14:creationId xmlns:p14="http://schemas.microsoft.com/office/powerpoint/2010/main" val="1828433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Bibliografía</a:t>
            </a:r>
            <a:endParaRPr lang="es-GT" dirty="0"/>
          </a:p>
        </p:txBody>
      </p:sp>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549226"/>
            <a:ext cx="7785119" cy="3145500"/>
          </a:xfrm>
        </p:spPr>
        <p:txBody>
          <a:bodyPr/>
          <a:lstStyle/>
          <a:p>
            <a:pPr marL="76200" indent="0">
              <a:buNone/>
            </a:pPr>
            <a:r>
              <a:rPr lang="es-ES" sz="1800" b="1" dirty="0">
                <a:sym typeface="Cantarell"/>
              </a:rPr>
              <a:t>Obras consultadas</a:t>
            </a:r>
          </a:p>
          <a:p>
            <a:r>
              <a:rPr lang="es-ES" sz="1800" dirty="0">
                <a:sym typeface="Cantarell"/>
              </a:rPr>
              <a:t>[KELLY] KELL E Y,  Dean. Teoría  de Autómatas y Lenguajes Formales. Prentice Hall, 1995.</a:t>
            </a:r>
          </a:p>
          <a:p>
            <a:r>
              <a:rPr lang="es-ES" sz="1800" dirty="0">
                <a:sym typeface="Cantarell"/>
              </a:rPr>
              <a:t>[MEDINA-SANTIAGO] Dr. A Medina-Santiago, Gramáticas Libres de Contexto. INAOE</a:t>
            </a:r>
          </a:p>
          <a:p>
            <a:r>
              <a:rPr lang="es-ES" sz="1800" dirty="0">
                <a:sym typeface="Cantarell"/>
              </a:rPr>
              <a:t>[MANSILLA] </a:t>
            </a:r>
            <a:r>
              <a:rPr lang="es-ES" sz="1800" dirty="0" err="1">
                <a:sym typeface="Cantarell"/>
              </a:rPr>
              <a:t>Mgtr</a:t>
            </a:r>
            <a:r>
              <a:rPr lang="es-ES" sz="1800" dirty="0">
                <a:sym typeface="Cantarell"/>
              </a:rPr>
              <a:t>. Luis Giovanni Mansilla, Gramáticas Libres de Contexto, URL, 2013</a:t>
            </a:r>
          </a:p>
          <a:p>
            <a:pPr marL="76200" indent="0">
              <a:buNone/>
            </a:pPr>
            <a:endParaRPr lang="es-GT" sz="1800" dirty="0">
              <a:sym typeface="Cantarell"/>
            </a:endParaRP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17</a:t>
            </a:fld>
            <a:endParaRPr lang="es-GT"/>
          </a:p>
        </p:txBody>
      </p:sp>
    </p:spTree>
    <p:extLst>
      <p:ext uri="{BB962C8B-B14F-4D97-AF65-F5344CB8AC3E}">
        <p14:creationId xmlns:p14="http://schemas.microsoft.com/office/powerpoint/2010/main" val="2933981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sp>
        <p:nvSpPr>
          <p:cNvPr id="505" name="Shape 505"/>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¡Gracias por su atención!</a:t>
            </a:r>
            <a:endParaRPr sz="6000">
              <a:solidFill>
                <a:srgbClr val="FF9800"/>
              </a:solidFill>
            </a:endParaRPr>
          </a:p>
        </p:txBody>
      </p:sp>
      <p:sp>
        <p:nvSpPr>
          <p:cNvPr id="506" name="Shape 506"/>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¿Dudas?</a:t>
            </a:r>
            <a:endParaRPr sz="2000" b="1"/>
          </a:p>
        </p:txBody>
      </p:sp>
      <p:grpSp>
        <p:nvGrpSpPr>
          <p:cNvPr id="507" name="Shape 507"/>
          <p:cNvGrpSpPr/>
          <p:nvPr/>
        </p:nvGrpSpPr>
        <p:grpSpPr>
          <a:xfrm>
            <a:off x="3996210" y="966817"/>
            <a:ext cx="1197664" cy="1126777"/>
            <a:chOff x="5972700" y="2330200"/>
            <a:chExt cx="411625" cy="387275"/>
          </a:xfrm>
        </p:grpSpPr>
        <p:sp>
          <p:nvSpPr>
            <p:cNvPr id="508" name="Shape 508"/>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GT" dirty="0"/>
              <a:t>Agenda</a:t>
            </a:r>
            <a:endParaRPr dirty="0"/>
          </a:p>
        </p:txBody>
      </p:sp>
      <p:sp>
        <p:nvSpPr>
          <p:cNvPr id="194" name="Shape 19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grpSp>
        <p:nvGrpSpPr>
          <p:cNvPr id="196" name="Shape 196"/>
          <p:cNvGrpSpPr/>
          <p:nvPr/>
        </p:nvGrpSpPr>
        <p:grpSpPr>
          <a:xfrm>
            <a:off x="293683" y="574116"/>
            <a:ext cx="309041" cy="403123"/>
            <a:chOff x="590250" y="244200"/>
            <a:chExt cx="407975" cy="532175"/>
          </a:xfrm>
        </p:grpSpPr>
        <p:sp>
          <p:nvSpPr>
            <p:cNvPr id="197" name="Shape 197"/>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 name="Marcador de texto 4">
            <a:extLst>
              <a:ext uri="{FF2B5EF4-FFF2-40B4-BE49-F238E27FC236}">
                <a16:creationId xmlns:a16="http://schemas.microsoft.com/office/drawing/2014/main" id="{9F756BAD-A049-48B3-A6B9-8C1CE2B47D3A}"/>
              </a:ext>
            </a:extLst>
          </p:cNvPr>
          <p:cNvSpPr>
            <a:spLocks noGrp="1"/>
          </p:cNvSpPr>
          <p:nvPr>
            <p:ph type="body" idx="1"/>
          </p:nvPr>
        </p:nvSpPr>
        <p:spPr>
          <a:xfrm>
            <a:off x="814275" y="1281643"/>
            <a:ext cx="7851261" cy="2724300"/>
          </a:xfrm>
        </p:spPr>
        <p:txBody>
          <a:bodyPr/>
          <a:lstStyle/>
          <a:p>
            <a:r>
              <a:rPr lang="es-GT" dirty="0"/>
              <a:t>Gramáticas ambiguas y Gramáticas LL1</a:t>
            </a:r>
          </a:p>
          <a:p>
            <a:r>
              <a:rPr lang="es-GT" dirty="0"/>
              <a:t>Corrección de la </a:t>
            </a:r>
            <a:r>
              <a:rPr lang="es-GT" dirty="0" err="1"/>
              <a:t>ambiguedad</a:t>
            </a:r>
            <a:endParaRPr lang="es-GT" dirty="0"/>
          </a:p>
        </p:txBody>
      </p:sp>
    </p:spTree>
    <p:extLst>
      <p:ext uri="{BB962C8B-B14F-4D97-AF65-F5344CB8AC3E}">
        <p14:creationId xmlns:p14="http://schemas.microsoft.com/office/powerpoint/2010/main" val="341583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GT" dirty="0"/>
              <a:t>Gramáticas ambiguas y Gramáticas LL1</a:t>
            </a:r>
            <a:endParaRPr dirty="0"/>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33FD-5AE0-4712-ACCF-145ADA23BCAD}"/>
              </a:ext>
            </a:extLst>
          </p:cNvPr>
          <p:cNvSpPr>
            <a:spLocks noGrp="1"/>
          </p:cNvSpPr>
          <p:nvPr>
            <p:ph type="title"/>
          </p:nvPr>
        </p:nvSpPr>
        <p:spPr/>
        <p:txBody>
          <a:bodyPr/>
          <a:lstStyle/>
          <a:p>
            <a:r>
              <a:rPr lang="es-GT" dirty="0"/>
              <a:t>Definición de gramáticas ambiguas</a:t>
            </a:r>
            <a:endParaRPr lang="en-US" dirty="0"/>
          </a:p>
        </p:txBody>
      </p:sp>
      <p:sp>
        <p:nvSpPr>
          <p:cNvPr id="3" name="Marcador de texto 2">
            <a:extLst>
              <a:ext uri="{FF2B5EF4-FFF2-40B4-BE49-F238E27FC236}">
                <a16:creationId xmlns:a16="http://schemas.microsoft.com/office/drawing/2014/main" id="{06D408AB-6A87-438B-8446-D5BBF542C941}"/>
              </a:ext>
            </a:extLst>
          </p:cNvPr>
          <p:cNvSpPr>
            <a:spLocks noGrp="1"/>
          </p:cNvSpPr>
          <p:nvPr>
            <p:ph type="body" idx="1"/>
          </p:nvPr>
        </p:nvSpPr>
        <p:spPr/>
        <p:txBody>
          <a:bodyPr/>
          <a:lstStyle/>
          <a:p>
            <a:r>
              <a:rPr lang="es-GT" dirty="0"/>
              <a:t>Una gramática se dice que es </a:t>
            </a:r>
            <a:r>
              <a:rPr lang="es-GT" b="1" i="1" dirty="0"/>
              <a:t>ambigua</a:t>
            </a:r>
            <a:r>
              <a:rPr lang="es-GT" i="1" dirty="0"/>
              <a:t> </a:t>
            </a:r>
            <a:r>
              <a:rPr lang="es-GT" dirty="0"/>
              <a:t>si hay dos o más árboles de derivación distintos para la misma cadena. Una gramática en la cual, para toda cadena w, todas las derivaciones de w tienen el mismo árbol de derivación es </a:t>
            </a:r>
            <a:r>
              <a:rPr lang="es-GT" b="1" i="1" dirty="0"/>
              <a:t>no ambigua</a:t>
            </a:r>
            <a:r>
              <a:rPr lang="es-GT" dirty="0"/>
              <a:t>. </a:t>
            </a:r>
            <a:r>
              <a:rPr lang="es-ES" dirty="0">
                <a:sym typeface="Cantarell"/>
              </a:rPr>
              <a:t>[KELLY] </a:t>
            </a:r>
            <a:endParaRPr lang="en-US" dirty="0"/>
          </a:p>
        </p:txBody>
      </p:sp>
      <p:sp>
        <p:nvSpPr>
          <p:cNvPr id="4" name="Marcador de número de diapositiva 3">
            <a:extLst>
              <a:ext uri="{FF2B5EF4-FFF2-40B4-BE49-F238E27FC236}">
                <a16:creationId xmlns:a16="http://schemas.microsoft.com/office/drawing/2014/main"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4</a:t>
            </a:fld>
            <a:endParaRPr lang="en-US"/>
          </a:p>
        </p:txBody>
      </p:sp>
      <p:sp>
        <p:nvSpPr>
          <p:cNvPr id="5" name="Google Shape;589;p37">
            <a:extLst>
              <a:ext uri="{FF2B5EF4-FFF2-40B4-BE49-F238E27FC236}">
                <a16:creationId xmlns:a16="http://schemas.microsoft.com/office/drawing/2014/main" id="{75FA230C-A8F3-4667-9693-5E4796272BBF}"/>
              </a:ext>
            </a:extLst>
          </p:cNvPr>
          <p:cNvSpPr/>
          <p:nvPr/>
        </p:nvSpPr>
        <p:spPr>
          <a:xfrm>
            <a:off x="528300" y="1877165"/>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2198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33FD-5AE0-4712-ACCF-145ADA23BCAD}"/>
              </a:ext>
            </a:extLst>
          </p:cNvPr>
          <p:cNvSpPr>
            <a:spLocks noGrp="1"/>
          </p:cNvSpPr>
          <p:nvPr>
            <p:ph type="title"/>
          </p:nvPr>
        </p:nvSpPr>
        <p:spPr/>
        <p:txBody>
          <a:bodyPr/>
          <a:lstStyle/>
          <a:p>
            <a:r>
              <a:rPr lang="es-GT" dirty="0"/>
              <a:t>Definición de gramáticas ambiguas</a:t>
            </a:r>
            <a:endParaRPr lang="en-US" dirty="0"/>
          </a:p>
        </p:txBody>
      </p:sp>
      <p:sp>
        <p:nvSpPr>
          <p:cNvPr id="3" name="Marcador de texto 2">
            <a:extLst>
              <a:ext uri="{FF2B5EF4-FFF2-40B4-BE49-F238E27FC236}">
                <a16:creationId xmlns:a16="http://schemas.microsoft.com/office/drawing/2014/main" id="{06D408AB-6A87-438B-8446-D5BBF542C941}"/>
              </a:ext>
            </a:extLst>
          </p:cNvPr>
          <p:cNvSpPr>
            <a:spLocks noGrp="1"/>
          </p:cNvSpPr>
          <p:nvPr>
            <p:ph type="body" idx="1"/>
          </p:nvPr>
        </p:nvSpPr>
        <p:spPr>
          <a:xfrm>
            <a:off x="814275" y="1327350"/>
            <a:ext cx="8066588" cy="3145500"/>
          </a:xfrm>
        </p:spPr>
        <p:txBody>
          <a:bodyPr/>
          <a:lstStyle/>
          <a:p>
            <a:r>
              <a:rPr lang="en-US" sz="2000" dirty="0" err="1"/>
              <a:t>Gramáticas</a:t>
            </a:r>
            <a:r>
              <a:rPr lang="en-US" sz="2000" dirty="0"/>
              <a:t> </a:t>
            </a:r>
            <a:r>
              <a:rPr lang="en-US" sz="2000" dirty="0" err="1"/>
              <a:t>ambiguas</a:t>
            </a:r>
            <a:r>
              <a:rPr lang="en-US" sz="2000" dirty="0"/>
              <a:t>. </a:t>
            </a:r>
            <a:r>
              <a:rPr lang="en-US" sz="2000" dirty="0" err="1"/>
              <a:t>En</a:t>
            </a:r>
            <a:r>
              <a:rPr lang="en-US" sz="2000" dirty="0"/>
              <a:t> la </a:t>
            </a:r>
            <a:r>
              <a:rPr lang="en-US" sz="2000" dirty="0" err="1"/>
              <a:t>gramática</a:t>
            </a:r>
            <a:r>
              <a:rPr lang="en-US" sz="2000" dirty="0"/>
              <a:t>: </a:t>
            </a:r>
          </a:p>
          <a:p>
            <a:r>
              <a:rPr lang="en-US" sz="2000" dirty="0"/>
              <a:t>𝐸→𝐼 </a:t>
            </a:r>
          </a:p>
          <a:p>
            <a:r>
              <a:rPr lang="en-US" sz="2000" dirty="0"/>
              <a:t>𝐸→𝐸 + 𝐸 </a:t>
            </a:r>
          </a:p>
          <a:p>
            <a:r>
              <a:rPr lang="en-US" sz="2000" dirty="0"/>
              <a:t>𝐸→𝐸 ∗ 𝐸 </a:t>
            </a:r>
          </a:p>
          <a:p>
            <a:r>
              <a:rPr lang="en-US" sz="2000" dirty="0"/>
              <a:t>𝐸→(𝐸)</a:t>
            </a:r>
          </a:p>
          <a:p>
            <a:r>
              <a:rPr lang="en-US" sz="2000" dirty="0" err="1"/>
              <a:t>Esta</a:t>
            </a:r>
            <a:r>
              <a:rPr lang="en-US" sz="2000" dirty="0"/>
              <a:t> </a:t>
            </a:r>
            <a:r>
              <a:rPr lang="en-US" sz="2000" dirty="0" err="1"/>
              <a:t>gramática</a:t>
            </a:r>
            <a:r>
              <a:rPr lang="en-US" sz="2000" dirty="0"/>
              <a:t> </a:t>
            </a:r>
            <a:r>
              <a:rPr lang="en-US" sz="2000" dirty="0" err="1"/>
              <a:t>nos</a:t>
            </a:r>
            <a:r>
              <a:rPr lang="en-US" sz="2000" dirty="0"/>
              <a:t> </a:t>
            </a:r>
            <a:r>
              <a:rPr lang="en-US" sz="2000" dirty="0" err="1"/>
              <a:t>permite</a:t>
            </a:r>
            <a:r>
              <a:rPr lang="en-US" sz="2000" dirty="0"/>
              <a:t> </a:t>
            </a:r>
            <a:r>
              <a:rPr lang="en-US" sz="2000" dirty="0" err="1"/>
              <a:t>generar</a:t>
            </a:r>
            <a:r>
              <a:rPr lang="en-US" sz="2000" dirty="0"/>
              <a:t> </a:t>
            </a:r>
            <a:r>
              <a:rPr lang="en-US" sz="2000" dirty="0" err="1"/>
              <a:t>expresiones</a:t>
            </a:r>
            <a:r>
              <a:rPr lang="en-US" sz="2000" dirty="0"/>
              <a:t> con </a:t>
            </a:r>
            <a:r>
              <a:rPr lang="en-US" sz="2000" dirty="0" err="1"/>
              <a:t>cualquier</a:t>
            </a:r>
            <a:r>
              <a:rPr lang="en-US" sz="2000" dirty="0"/>
              <a:t> </a:t>
            </a:r>
            <a:r>
              <a:rPr lang="en-US" sz="2000" dirty="0" err="1"/>
              <a:t>secuencia</a:t>
            </a:r>
            <a:r>
              <a:rPr lang="en-US" sz="2000" dirty="0"/>
              <a:t> de </a:t>
            </a:r>
            <a:r>
              <a:rPr lang="en-US" sz="2000" dirty="0" err="1"/>
              <a:t>los</a:t>
            </a:r>
            <a:r>
              <a:rPr lang="en-US" sz="2000" dirty="0"/>
              <a:t> </a:t>
            </a:r>
            <a:r>
              <a:rPr lang="en-US" sz="2000" dirty="0" err="1"/>
              <a:t>operadores</a:t>
            </a:r>
            <a:r>
              <a:rPr lang="en-US" sz="2000" dirty="0"/>
              <a:t> ∗𝑥+y las </a:t>
            </a:r>
            <a:r>
              <a:rPr lang="en-US" sz="2000" dirty="0" err="1"/>
              <a:t>producciones</a:t>
            </a:r>
            <a:r>
              <a:rPr lang="en-US" sz="2000" dirty="0"/>
              <a:t>𝐸→𝐸 + 𝐸 | 𝐸 ∗ 𝐸 </a:t>
            </a:r>
            <a:r>
              <a:rPr lang="en-US" sz="2000" dirty="0" err="1"/>
              <a:t>nos</a:t>
            </a:r>
            <a:r>
              <a:rPr lang="en-US" sz="2000" dirty="0"/>
              <a:t> </a:t>
            </a:r>
            <a:r>
              <a:rPr lang="en-US" sz="2000" dirty="0" err="1"/>
              <a:t>permiten</a:t>
            </a:r>
            <a:r>
              <a:rPr lang="en-US" sz="2000" dirty="0"/>
              <a:t> </a:t>
            </a:r>
            <a:r>
              <a:rPr lang="en-US" sz="2000" dirty="0" err="1"/>
              <a:t>generar</a:t>
            </a:r>
            <a:r>
              <a:rPr lang="en-US" sz="2000" dirty="0"/>
              <a:t> </a:t>
            </a:r>
            <a:r>
              <a:rPr lang="en-US" sz="2000" dirty="0" err="1"/>
              <a:t>estas</a:t>
            </a:r>
            <a:r>
              <a:rPr lang="en-US" sz="2000" dirty="0"/>
              <a:t> </a:t>
            </a:r>
            <a:r>
              <a:rPr lang="en-US" sz="2000" dirty="0" err="1"/>
              <a:t>expresiones</a:t>
            </a:r>
            <a:r>
              <a:rPr lang="en-US" sz="2000" dirty="0"/>
              <a:t> </a:t>
            </a:r>
            <a:r>
              <a:rPr lang="en-US" sz="2000" dirty="0" err="1"/>
              <a:t>en</a:t>
            </a:r>
            <a:r>
              <a:rPr lang="en-US" sz="2000" dirty="0"/>
              <a:t> </a:t>
            </a:r>
            <a:r>
              <a:rPr lang="en-US" sz="2000" dirty="0" err="1"/>
              <a:t>cualquier</a:t>
            </a:r>
            <a:r>
              <a:rPr lang="en-US" sz="2000" dirty="0"/>
              <a:t> </a:t>
            </a:r>
            <a:r>
              <a:rPr lang="en-US" sz="2000" dirty="0" err="1"/>
              <a:t>orden</a:t>
            </a:r>
            <a:r>
              <a:rPr lang="en-US" sz="2000" dirty="0"/>
              <a:t> que </a:t>
            </a:r>
            <a:r>
              <a:rPr lang="en-US" sz="2000" dirty="0" err="1"/>
              <a:t>los</a:t>
            </a:r>
            <a:r>
              <a:rPr lang="en-US" sz="2000" dirty="0"/>
              <a:t> </a:t>
            </a:r>
            <a:r>
              <a:rPr lang="en-US" sz="2000" dirty="0" err="1"/>
              <a:t>elijamos</a:t>
            </a:r>
            <a:r>
              <a:rPr lang="en-US" sz="2000" dirty="0"/>
              <a:t>.</a:t>
            </a:r>
          </a:p>
        </p:txBody>
      </p:sp>
      <p:sp>
        <p:nvSpPr>
          <p:cNvPr id="4" name="Marcador de número de diapositiva 3">
            <a:extLst>
              <a:ext uri="{FF2B5EF4-FFF2-40B4-BE49-F238E27FC236}">
                <a16:creationId xmlns:a16="http://schemas.microsoft.com/office/drawing/2014/main"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5</a:t>
            </a:fld>
            <a:endParaRPr lang="en-US"/>
          </a:p>
        </p:txBody>
      </p:sp>
      <p:sp>
        <p:nvSpPr>
          <p:cNvPr id="5" name="Google Shape;589;p37">
            <a:extLst>
              <a:ext uri="{FF2B5EF4-FFF2-40B4-BE49-F238E27FC236}">
                <a16:creationId xmlns:a16="http://schemas.microsoft.com/office/drawing/2014/main" id="{75FA230C-A8F3-4667-9693-5E4796272BBF}"/>
              </a:ext>
            </a:extLst>
          </p:cNvPr>
          <p:cNvSpPr/>
          <p:nvPr/>
        </p:nvSpPr>
        <p:spPr>
          <a:xfrm>
            <a:off x="528300" y="1877165"/>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 name="Picture 5"/>
          <p:cNvPicPr>
            <a:picLocks noChangeAspect="1"/>
          </p:cNvPicPr>
          <p:nvPr/>
        </p:nvPicPr>
        <p:blipFill>
          <a:blip r:embed="rId2"/>
          <a:stretch>
            <a:fillRect/>
          </a:stretch>
        </p:blipFill>
        <p:spPr>
          <a:xfrm>
            <a:off x="7364596" y="184195"/>
            <a:ext cx="1740804" cy="3161717"/>
          </a:xfrm>
          <a:prstGeom prst="rect">
            <a:avLst/>
          </a:prstGeom>
        </p:spPr>
      </p:pic>
    </p:spTree>
    <p:extLst>
      <p:ext uri="{BB962C8B-B14F-4D97-AF65-F5344CB8AC3E}">
        <p14:creationId xmlns:p14="http://schemas.microsoft.com/office/powerpoint/2010/main" val="245591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33FD-5AE0-4712-ACCF-145ADA23BCAD}"/>
              </a:ext>
            </a:extLst>
          </p:cNvPr>
          <p:cNvSpPr>
            <a:spLocks noGrp="1"/>
          </p:cNvSpPr>
          <p:nvPr>
            <p:ph type="title"/>
          </p:nvPr>
        </p:nvSpPr>
        <p:spPr/>
        <p:txBody>
          <a:bodyPr/>
          <a:lstStyle/>
          <a:p>
            <a:r>
              <a:rPr lang="es-GT" dirty="0"/>
              <a:t>Definición de gramáticas ambiguas</a:t>
            </a:r>
            <a:endParaRPr lang="en-US" dirty="0"/>
          </a:p>
        </p:txBody>
      </p:sp>
      <p:sp>
        <p:nvSpPr>
          <p:cNvPr id="3" name="Marcador de texto 2">
            <a:extLst>
              <a:ext uri="{FF2B5EF4-FFF2-40B4-BE49-F238E27FC236}">
                <a16:creationId xmlns:a16="http://schemas.microsoft.com/office/drawing/2014/main" id="{06D408AB-6A87-438B-8446-D5BBF542C941}"/>
              </a:ext>
            </a:extLst>
          </p:cNvPr>
          <p:cNvSpPr>
            <a:spLocks noGrp="1"/>
          </p:cNvSpPr>
          <p:nvPr>
            <p:ph type="body" idx="1"/>
          </p:nvPr>
        </p:nvSpPr>
        <p:spPr>
          <a:xfrm>
            <a:off x="814275" y="1327350"/>
            <a:ext cx="8066588" cy="3145500"/>
          </a:xfrm>
        </p:spPr>
        <p:txBody>
          <a:bodyPr/>
          <a:lstStyle/>
          <a:p>
            <a:r>
              <a:rPr lang="es-GT" sz="2000" dirty="0"/>
              <a:t>Ejemplo: consideremos la forma </a:t>
            </a:r>
            <a:r>
              <a:rPr lang="es-GT" sz="2000" dirty="0" err="1"/>
              <a:t>sentencial</a:t>
            </a:r>
            <a:r>
              <a:rPr lang="es-GT" sz="2000" dirty="0"/>
              <a:t> 𝐸 + 𝐸∗ 𝐸. Existen dos derivaciones de 𝐸: </a:t>
            </a:r>
          </a:p>
          <a:p>
            <a:pPr marL="76200" indent="0">
              <a:buNone/>
            </a:pPr>
            <a:endParaRPr lang="es-GT" sz="2000" dirty="0"/>
          </a:p>
          <a:p>
            <a:pPr marL="76200" indent="0">
              <a:buNone/>
            </a:pPr>
            <a:endParaRPr lang="es-GT" sz="2000" dirty="0"/>
          </a:p>
          <a:p>
            <a:r>
              <a:rPr lang="es-GT" sz="2000" dirty="0"/>
              <a:t>Los árboles de </a:t>
            </a:r>
            <a:r>
              <a:rPr lang="es-GT" sz="2000" dirty="0" err="1"/>
              <a:t>parseo</a:t>
            </a:r>
            <a:r>
              <a:rPr lang="es-GT" sz="2000" dirty="0"/>
              <a:t> son:</a:t>
            </a:r>
          </a:p>
          <a:p>
            <a:endParaRPr lang="es-GT" sz="2000" dirty="0"/>
          </a:p>
          <a:p>
            <a:endParaRPr lang="es-GT" sz="2000" dirty="0"/>
          </a:p>
          <a:p>
            <a:endParaRPr lang="en-US" sz="2000" dirty="0"/>
          </a:p>
        </p:txBody>
      </p:sp>
      <p:sp>
        <p:nvSpPr>
          <p:cNvPr id="4" name="Marcador de número de diapositiva 3">
            <a:extLst>
              <a:ext uri="{FF2B5EF4-FFF2-40B4-BE49-F238E27FC236}">
                <a16:creationId xmlns:a16="http://schemas.microsoft.com/office/drawing/2014/main"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6</a:t>
            </a:fld>
            <a:endParaRPr lang="en-US"/>
          </a:p>
        </p:txBody>
      </p:sp>
      <p:sp>
        <p:nvSpPr>
          <p:cNvPr id="5" name="Google Shape;589;p37">
            <a:extLst>
              <a:ext uri="{FF2B5EF4-FFF2-40B4-BE49-F238E27FC236}">
                <a16:creationId xmlns:a16="http://schemas.microsoft.com/office/drawing/2014/main" id="{75FA230C-A8F3-4667-9693-5E4796272BBF}"/>
              </a:ext>
            </a:extLst>
          </p:cNvPr>
          <p:cNvSpPr/>
          <p:nvPr/>
        </p:nvSpPr>
        <p:spPr>
          <a:xfrm>
            <a:off x="528300" y="1877165"/>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7" name="Picture 6"/>
          <p:cNvPicPr>
            <a:picLocks noChangeAspect="1"/>
          </p:cNvPicPr>
          <p:nvPr/>
        </p:nvPicPr>
        <p:blipFill>
          <a:blip r:embed="rId2"/>
          <a:stretch>
            <a:fillRect/>
          </a:stretch>
        </p:blipFill>
        <p:spPr>
          <a:xfrm>
            <a:off x="2931234" y="2085359"/>
            <a:ext cx="2556399" cy="862525"/>
          </a:xfrm>
          <a:prstGeom prst="rect">
            <a:avLst/>
          </a:prstGeom>
        </p:spPr>
      </p:pic>
      <p:pic>
        <p:nvPicPr>
          <p:cNvPr id="8" name="Picture 7"/>
          <p:cNvPicPr>
            <a:picLocks noChangeAspect="1"/>
          </p:cNvPicPr>
          <p:nvPr/>
        </p:nvPicPr>
        <p:blipFill>
          <a:blip r:embed="rId3"/>
          <a:stretch>
            <a:fillRect/>
          </a:stretch>
        </p:blipFill>
        <p:spPr>
          <a:xfrm>
            <a:off x="2118249" y="3294372"/>
            <a:ext cx="4525299" cy="1571369"/>
          </a:xfrm>
          <a:prstGeom prst="rect">
            <a:avLst/>
          </a:prstGeom>
        </p:spPr>
      </p:pic>
    </p:spTree>
    <p:extLst>
      <p:ext uri="{BB962C8B-B14F-4D97-AF65-F5344CB8AC3E}">
        <p14:creationId xmlns:p14="http://schemas.microsoft.com/office/powerpoint/2010/main" val="262312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Ejemplo y características de gramática no ambigua</a:t>
            </a:r>
            <a:endParaRPr lang="es-GT"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327350"/>
                <a:ext cx="7785119" cy="3145500"/>
              </a:xfrm>
            </p:spPr>
            <p:txBody>
              <a:bodyPr/>
              <a:lstStyle/>
              <a:p>
                <a:r>
                  <a:rPr lang="es-GT" sz="2000" dirty="0">
                    <a:sym typeface="Cantarell"/>
                  </a:rPr>
                  <a:t>La ambigüedad es una propiedad de las gramáticas y no del lenguaje</a:t>
                </a:r>
              </a:p>
              <a:p>
                <a:r>
                  <a:rPr lang="es-GT" sz="2000" dirty="0">
                    <a:sym typeface="Cantarell"/>
                  </a:rPr>
                  <a:t>La siguiente gramática sin ambigüedad</a:t>
                </a:r>
              </a:p>
              <a:p>
                <a:pPr lvl="1"/>
                <a14:m>
                  <m:oMath xmlns:m="http://schemas.openxmlformats.org/officeDocument/2006/math">
                    <m:r>
                      <a:rPr lang="es-GT" sz="2000" b="0" i="1" smtClean="0">
                        <a:latin typeface="Cambria Math" panose="02040503050406030204" pitchFamily="18" charset="0"/>
                        <a:ea typeface="Cambria Math" panose="02040503050406030204" pitchFamily="18" charset="0"/>
                        <a:sym typeface="Cantarell"/>
                      </a:rPr>
                      <m:t>𝐵</m:t>
                    </m:r>
                    <m:r>
                      <a:rPr lang="es-GT" sz="2000" b="0" i="1" smtClean="0">
                        <a:latin typeface="Cambria Math" panose="02040503050406030204" pitchFamily="18" charset="0"/>
                        <a:ea typeface="Cambria Math" panose="02040503050406030204" pitchFamily="18" charset="0"/>
                        <a:sym typeface="Cantarell"/>
                      </a:rPr>
                      <m:t>→</m:t>
                    </m:r>
                    <m:d>
                      <m:dPr>
                        <m:endChr m:val="|"/>
                        <m:ctrlPr>
                          <a:rPr lang="es-GT" sz="2000" b="0" i="1" smtClean="0">
                            <a:latin typeface="Cambria Math" panose="02040503050406030204" pitchFamily="18" charset="0"/>
                            <a:ea typeface="Cambria Math" panose="02040503050406030204" pitchFamily="18" charset="0"/>
                            <a:sym typeface="Cantarell"/>
                          </a:rPr>
                        </m:ctrlPr>
                      </m:dPr>
                      <m:e>
                        <m:r>
                          <a:rPr lang="es-GT" sz="2000" b="0" i="1" smtClean="0">
                            <a:latin typeface="Cambria Math" panose="02040503050406030204" pitchFamily="18" charset="0"/>
                            <a:ea typeface="Cambria Math" panose="02040503050406030204" pitchFamily="18" charset="0"/>
                            <a:sym typeface="Cantarell"/>
                          </a:rPr>
                          <m:t>𝑅𝐵</m:t>
                        </m:r>
                        <m:r>
                          <a:rPr lang="es-GT" sz="2000" b="0" i="1" smtClean="0">
                            <a:latin typeface="Cambria Math" panose="02040503050406030204" pitchFamily="18" charset="0"/>
                            <a:ea typeface="Cambria Math" panose="02040503050406030204" pitchFamily="18" charset="0"/>
                            <a:sym typeface="Cantarell"/>
                          </a:rPr>
                          <m:t> </m:t>
                        </m:r>
                      </m:e>
                    </m:d>
                    <m:r>
                      <a:rPr lang="es-GT" sz="2000" b="0" i="1" smtClean="0">
                        <a:latin typeface="Cambria Math" panose="02040503050406030204" pitchFamily="18" charset="0"/>
                        <a:ea typeface="Cambria Math" panose="02040503050406030204" pitchFamily="18" charset="0"/>
                        <a:sym typeface="Cantarell"/>
                      </a:rPr>
                      <m:t> </m:t>
                    </m:r>
                    <m:r>
                      <a:rPr lang="es-GT" sz="2000" b="0" i="1" smtClean="0">
                        <a:latin typeface="Cambria Math" panose="02040503050406030204" pitchFamily="18" charset="0"/>
                        <a:ea typeface="Cambria Math" panose="02040503050406030204" pitchFamily="18" charset="0"/>
                        <a:sym typeface="Cantarell"/>
                      </a:rPr>
                      <m:t>𝜀</m:t>
                    </m:r>
                  </m:oMath>
                </a14:m>
                <a:endParaRPr lang="es-GT" sz="2000" dirty="0">
                  <a:sym typeface="Cantarell"/>
                </a:endParaRPr>
              </a:p>
              <a:p>
                <a:pPr lvl="1"/>
                <a14:m>
                  <m:oMath xmlns:m="http://schemas.openxmlformats.org/officeDocument/2006/math">
                    <m:r>
                      <a:rPr lang="es-GT" sz="2000" b="0" i="1" smtClean="0">
                        <a:latin typeface="Cambria Math" panose="02040503050406030204" pitchFamily="18" charset="0"/>
                        <a:sym typeface="Cantarell"/>
                      </a:rPr>
                      <m:t>𝑅</m:t>
                    </m:r>
                    <m:r>
                      <a:rPr lang="es-GT" sz="2000" b="0" i="1" smtClean="0">
                        <a:latin typeface="Cambria Math" panose="02040503050406030204" pitchFamily="18" charset="0"/>
                        <a:ea typeface="Cambria Math" panose="02040503050406030204" pitchFamily="18" charset="0"/>
                        <a:sym typeface="Cantarell"/>
                      </a:rPr>
                      <m:t>→) | (</m:t>
                    </m:r>
                    <m:r>
                      <a:rPr lang="es-GT" sz="2000" b="0" i="1" smtClean="0">
                        <a:latin typeface="Cambria Math" panose="02040503050406030204" pitchFamily="18" charset="0"/>
                        <a:ea typeface="Cambria Math" panose="02040503050406030204" pitchFamily="18" charset="0"/>
                        <a:sym typeface="Cantarell"/>
                      </a:rPr>
                      <m:t>𝑅𝑅</m:t>
                    </m:r>
                  </m:oMath>
                </a14:m>
                <a:endParaRPr lang="es-GT" sz="2000" dirty="0">
                  <a:sym typeface="Cantarell"/>
                </a:endParaRPr>
              </a:p>
              <a:p>
                <a:r>
                  <a:rPr lang="es-GT" sz="2000" dirty="0">
                    <a:sym typeface="Cantarell"/>
                  </a:rPr>
                  <a:t>Es una gramática para una entrada de paréntesis balanceados escaneando el </a:t>
                </a:r>
                <a:r>
                  <a:rPr lang="es-GT" sz="2000" dirty="0" err="1">
                    <a:sym typeface="Cantarell"/>
                  </a:rPr>
                  <a:t>string</a:t>
                </a:r>
                <a:r>
                  <a:rPr lang="es-GT" sz="2000" dirty="0">
                    <a:sym typeface="Cantarell"/>
                  </a:rPr>
                  <a:t> de izquierda a derecha</a:t>
                </a:r>
              </a:p>
            </p:txBody>
          </p:sp>
        </mc:Choice>
        <mc:Fallback xmlns="">
          <p:sp>
            <p:nvSpPr>
              <p:cNvPr id="3" name="Marcador de texto 2">
                <a:extLst>
                  <a:ext uri="{FF2B5EF4-FFF2-40B4-BE49-F238E27FC236}">
                    <a16:creationId xmlns:a16="http://schemas.microsoft.com/office/drawing/2014/main" xmlns="" id="{1A9EF9E3-B023-427A-B528-FCD13BE4D217}"/>
                  </a:ext>
                </a:extLst>
              </p:cNvPr>
              <p:cNvSpPr>
                <a:spLocks noGrp="1" noRot="1" noChangeAspect="1" noMove="1" noResize="1" noEditPoints="1" noAdjustHandles="1" noChangeArrowheads="1" noChangeShapeType="1" noTextEdit="1"/>
              </p:cNvSpPr>
              <p:nvPr>
                <p:ph type="body" idx="1"/>
              </p:nvPr>
            </p:nvSpPr>
            <p:spPr>
              <a:xfrm>
                <a:off x="814274" y="1327350"/>
                <a:ext cx="7785119" cy="3145500"/>
              </a:xfrm>
              <a:blipFill rotWithShape="0">
                <a:blip r:embed="rId2"/>
                <a:stretch>
                  <a:fillRect l="-157"/>
                </a:stretch>
              </a:blipFill>
            </p:spPr>
            <p:txBody>
              <a:bodyPr/>
              <a:lstStyle/>
              <a:p>
                <a:r>
                  <a:rPr lang="es-GT">
                    <a:noFill/>
                  </a:rPr>
                  <a:t> </a:t>
                </a:r>
              </a:p>
            </p:txBody>
          </p:sp>
        </mc:Fallback>
      </mc:AlternateContent>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7</a:t>
            </a:fld>
            <a:endParaRPr lang="es-GT"/>
          </a:p>
        </p:txBody>
      </p:sp>
      <p:sp>
        <p:nvSpPr>
          <p:cNvPr id="5" name="Google Shape;589;p37">
            <a:extLst>
              <a:ext uri="{FF2B5EF4-FFF2-40B4-BE49-F238E27FC236}">
                <a16:creationId xmlns:a16="http://schemas.microsoft.com/office/drawing/2014/main" id="{B4C12DA8-5C64-46BF-9645-E855BC6CE747}"/>
              </a:ext>
            </a:extLst>
          </p:cNvPr>
          <p:cNvSpPr/>
          <p:nvPr/>
        </p:nvSpPr>
        <p:spPr>
          <a:xfrm>
            <a:off x="559741" y="1838082"/>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687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Definición</a:t>
            </a:r>
            <a:endParaRPr lang="es-GT" dirty="0"/>
          </a:p>
        </p:txBody>
      </p:sp>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327350"/>
            <a:ext cx="7785119" cy="3816150"/>
          </a:xfrm>
        </p:spPr>
        <p:txBody>
          <a:bodyPr/>
          <a:lstStyle/>
          <a:p>
            <a:r>
              <a:rPr lang="es-GT" sz="1800" dirty="0">
                <a:sym typeface="Cantarell"/>
              </a:rPr>
              <a:t>Proceso de </a:t>
            </a:r>
            <a:r>
              <a:rPr lang="es-GT" sz="1800" dirty="0" err="1">
                <a:sym typeface="Cantarell"/>
              </a:rPr>
              <a:t>parseo</a:t>
            </a:r>
            <a:endParaRPr lang="es-GT" sz="1800" dirty="0">
              <a:sym typeface="Cantarell"/>
            </a:endParaRPr>
          </a:p>
          <a:p>
            <a:r>
              <a:rPr lang="es-GT" sz="1800" dirty="0">
                <a:sym typeface="Cantarell"/>
              </a:rPr>
              <a:t>Entrada			Pasos de derivación</a:t>
            </a:r>
          </a:p>
          <a:p>
            <a:r>
              <a:rPr lang="es-GT" sz="1800" dirty="0">
                <a:sym typeface="Cantarell"/>
              </a:rPr>
              <a:t>(())()				B</a:t>
            </a:r>
          </a:p>
          <a:p>
            <a:r>
              <a:rPr lang="es-GT" sz="1800" dirty="0">
                <a:sym typeface="Cantarell"/>
              </a:rPr>
              <a:t>())()				(RB</a:t>
            </a:r>
          </a:p>
          <a:p>
            <a:r>
              <a:rPr lang="es-GT" sz="1800" dirty="0">
                <a:sym typeface="Cantarell"/>
              </a:rPr>
              <a:t>))()				((RRB</a:t>
            </a:r>
          </a:p>
          <a:p>
            <a:r>
              <a:rPr lang="es-GT" sz="1800" dirty="0">
                <a:sym typeface="Cantarell"/>
              </a:rPr>
              <a:t>)()				(()RB</a:t>
            </a:r>
          </a:p>
          <a:p>
            <a:r>
              <a:rPr lang="es-GT" sz="1800" dirty="0">
                <a:sym typeface="Cantarell"/>
              </a:rPr>
              <a:t>()				(())B</a:t>
            </a:r>
          </a:p>
          <a:p>
            <a:r>
              <a:rPr lang="es-GT" sz="1800" dirty="0">
                <a:sym typeface="Cantarell"/>
              </a:rPr>
              <a:t>)				(())(RB</a:t>
            </a:r>
          </a:p>
          <a:p>
            <a:pPr marL="533400" lvl="1" indent="0">
              <a:buNone/>
            </a:pPr>
            <a:r>
              <a:rPr lang="es-GT" sz="1800" dirty="0">
                <a:sym typeface="Cantarell"/>
              </a:rPr>
              <a:t> 				(())()B</a:t>
            </a:r>
          </a:p>
          <a:p>
            <a:pPr marL="533400" lvl="1" indent="0">
              <a:buNone/>
            </a:pPr>
            <a:r>
              <a:rPr lang="es-GT" sz="1800" dirty="0">
                <a:sym typeface="Cantarell"/>
              </a:rPr>
              <a:t> 				(())()</a:t>
            </a:r>
          </a:p>
          <a:p>
            <a:pPr lvl="7"/>
            <a:endParaRPr lang="es-GT" sz="2000" dirty="0">
              <a:sym typeface="Cantarell"/>
            </a:endParaRP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8</a:t>
            </a:fld>
            <a:endParaRPr lang="es-GT"/>
          </a:p>
        </p:txBody>
      </p:sp>
    </p:spTree>
    <p:extLst>
      <p:ext uri="{BB962C8B-B14F-4D97-AF65-F5344CB8AC3E}">
        <p14:creationId xmlns:p14="http://schemas.microsoft.com/office/powerpoint/2010/main" val="198581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33FD-5AE0-4712-ACCF-145ADA23BCAD}"/>
              </a:ext>
            </a:extLst>
          </p:cNvPr>
          <p:cNvSpPr>
            <a:spLocks noGrp="1"/>
          </p:cNvSpPr>
          <p:nvPr>
            <p:ph type="title"/>
          </p:nvPr>
        </p:nvSpPr>
        <p:spPr/>
        <p:txBody>
          <a:bodyPr/>
          <a:lstStyle/>
          <a:p>
            <a:r>
              <a:rPr lang="es-GT" dirty="0"/>
              <a:t>Gramáticas LL(1)</a:t>
            </a:r>
            <a:endParaRPr lang="en-US"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06D408AB-6A87-438B-8446-D5BBF542C941}"/>
                  </a:ext>
                </a:extLst>
              </p:cNvPr>
              <p:cNvSpPr>
                <a:spLocks noGrp="1"/>
              </p:cNvSpPr>
              <p:nvPr>
                <p:ph type="body" idx="1"/>
              </p:nvPr>
            </p:nvSpPr>
            <p:spPr>
              <a:xfrm>
                <a:off x="814274" y="1327350"/>
                <a:ext cx="7856079" cy="3145500"/>
              </a:xfrm>
            </p:spPr>
            <p:txBody>
              <a:bodyPr/>
              <a:lstStyle/>
              <a:p>
                <a:r>
                  <a:rPr lang="es-GT" dirty="0">
                    <a:sym typeface="Cantarell"/>
                  </a:rPr>
                  <a:t>Una gramática como</a:t>
                </a:r>
              </a:p>
              <a:p>
                <a:pPr lvl="1"/>
                <a14:m>
                  <m:oMath xmlns:m="http://schemas.openxmlformats.org/officeDocument/2006/math">
                    <m:r>
                      <a:rPr lang="es-GT" i="1">
                        <a:latin typeface="Cambria Math" panose="02040503050406030204" pitchFamily="18" charset="0"/>
                        <a:ea typeface="Cambria Math" panose="02040503050406030204" pitchFamily="18" charset="0"/>
                        <a:sym typeface="Cantarell"/>
                      </a:rPr>
                      <m:t>𝐵</m:t>
                    </m:r>
                    <m:r>
                      <a:rPr lang="es-GT" i="1">
                        <a:latin typeface="Cambria Math" panose="02040503050406030204" pitchFamily="18" charset="0"/>
                        <a:ea typeface="Cambria Math" panose="02040503050406030204" pitchFamily="18" charset="0"/>
                        <a:sym typeface="Cantarell"/>
                      </a:rPr>
                      <m:t>→</m:t>
                    </m:r>
                    <m:d>
                      <m:dPr>
                        <m:endChr m:val="|"/>
                        <m:ctrlPr>
                          <a:rPr lang="es-GT" i="1">
                            <a:latin typeface="Cambria Math" panose="02040503050406030204" pitchFamily="18" charset="0"/>
                            <a:ea typeface="Cambria Math" panose="02040503050406030204" pitchFamily="18" charset="0"/>
                            <a:sym typeface="Cantarell"/>
                          </a:rPr>
                        </m:ctrlPr>
                      </m:dPr>
                      <m:e>
                        <m:r>
                          <a:rPr lang="es-GT" i="1">
                            <a:latin typeface="Cambria Math" panose="02040503050406030204" pitchFamily="18" charset="0"/>
                            <a:ea typeface="Cambria Math" panose="02040503050406030204" pitchFamily="18" charset="0"/>
                            <a:sym typeface="Cantarell"/>
                          </a:rPr>
                          <m:t>𝑅𝐵</m:t>
                        </m:r>
                        <m:r>
                          <a:rPr lang="es-GT" i="1">
                            <a:latin typeface="Cambria Math" panose="02040503050406030204" pitchFamily="18" charset="0"/>
                            <a:ea typeface="Cambria Math" panose="02040503050406030204" pitchFamily="18" charset="0"/>
                            <a:sym typeface="Cantarell"/>
                          </a:rPr>
                          <m:t> </m:t>
                        </m:r>
                      </m:e>
                    </m:d>
                    <m:r>
                      <a:rPr lang="es-GT" i="1">
                        <a:latin typeface="Cambria Math" panose="02040503050406030204" pitchFamily="18" charset="0"/>
                        <a:ea typeface="Cambria Math" panose="02040503050406030204" pitchFamily="18" charset="0"/>
                        <a:sym typeface="Cantarell"/>
                      </a:rPr>
                      <m:t> </m:t>
                    </m:r>
                    <m:r>
                      <a:rPr lang="es-GT" i="1">
                        <a:latin typeface="Cambria Math" panose="02040503050406030204" pitchFamily="18" charset="0"/>
                        <a:ea typeface="Cambria Math" panose="02040503050406030204" pitchFamily="18" charset="0"/>
                        <a:sym typeface="Cantarell"/>
                      </a:rPr>
                      <m:t>𝜀</m:t>
                    </m:r>
                  </m:oMath>
                </a14:m>
                <a:endParaRPr lang="es-GT" dirty="0">
                  <a:sym typeface="Cantarell"/>
                </a:endParaRPr>
              </a:p>
              <a:p>
                <a:pPr lvl="1"/>
                <a14:m>
                  <m:oMath xmlns:m="http://schemas.openxmlformats.org/officeDocument/2006/math">
                    <m:r>
                      <a:rPr lang="es-GT" i="1">
                        <a:latin typeface="Cambria Math" panose="02040503050406030204" pitchFamily="18" charset="0"/>
                        <a:sym typeface="Cantarell"/>
                      </a:rPr>
                      <m:t>𝑅</m:t>
                    </m:r>
                    <m:r>
                      <a:rPr lang="es-GT" i="1">
                        <a:latin typeface="Cambria Math" panose="02040503050406030204" pitchFamily="18" charset="0"/>
                        <a:ea typeface="Cambria Math" panose="02040503050406030204" pitchFamily="18" charset="0"/>
                        <a:sym typeface="Cantarell"/>
                      </a:rPr>
                      <m:t>→) | (</m:t>
                    </m:r>
                    <m:r>
                      <a:rPr lang="es-GT" i="1">
                        <a:latin typeface="Cambria Math" panose="02040503050406030204" pitchFamily="18" charset="0"/>
                        <a:ea typeface="Cambria Math" panose="02040503050406030204" pitchFamily="18" charset="0"/>
                        <a:sym typeface="Cantarell"/>
                      </a:rPr>
                      <m:t>𝑅𝑅</m:t>
                    </m:r>
                  </m:oMath>
                </a14:m>
                <a:endParaRPr lang="es-GT" dirty="0">
                  <a:sym typeface="Cantarell"/>
                </a:endParaRPr>
              </a:p>
              <a:p>
                <a:r>
                  <a:rPr lang="en-US" dirty="0" err="1"/>
                  <a:t>En</a:t>
                </a:r>
                <a:r>
                  <a:rPr lang="en-US" dirty="0"/>
                  <a:t> </a:t>
                </a:r>
                <a:r>
                  <a:rPr lang="en-US" dirty="0" err="1"/>
                  <a:t>donde</a:t>
                </a:r>
                <a:r>
                  <a:rPr lang="en-US" dirty="0"/>
                  <a:t> </a:t>
                </a:r>
                <a:r>
                  <a:rPr lang="en-US" dirty="0" err="1"/>
                  <a:t>siempre</a:t>
                </a:r>
                <a:r>
                  <a:rPr lang="en-US" dirty="0"/>
                  <a:t> se </a:t>
                </a:r>
                <a:r>
                  <a:rPr lang="en-US" dirty="0" err="1"/>
                  <a:t>puede</a:t>
                </a:r>
                <a:r>
                  <a:rPr lang="en-US" dirty="0"/>
                  <a:t> </a:t>
                </a:r>
                <a:r>
                  <a:rPr lang="en-US" dirty="0" err="1"/>
                  <a:t>escoger</a:t>
                </a:r>
                <a:r>
                  <a:rPr lang="en-US" dirty="0"/>
                  <a:t> </a:t>
                </a:r>
                <a:r>
                  <a:rPr lang="en-US" dirty="0" err="1"/>
                  <a:t>una</a:t>
                </a:r>
                <a:r>
                  <a:rPr lang="en-US" dirty="0"/>
                  <a:t> </a:t>
                </a:r>
                <a:r>
                  <a:rPr lang="en-US" dirty="0" err="1"/>
                  <a:t>producción</a:t>
                </a:r>
                <a:r>
                  <a:rPr lang="en-US" dirty="0"/>
                  <a:t> </a:t>
                </a:r>
                <a:r>
                  <a:rPr lang="en-US" dirty="0" err="1"/>
                  <a:t>derivando</a:t>
                </a:r>
                <a:r>
                  <a:rPr lang="en-US" dirty="0"/>
                  <a:t> </a:t>
                </a:r>
                <a:r>
                  <a:rPr lang="en-US" dirty="0" err="1"/>
                  <a:t>por</a:t>
                </a:r>
                <a:r>
                  <a:rPr lang="en-US" dirty="0"/>
                  <a:t> la </a:t>
                </a:r>
                <a:r>
                  <a:rPr lang="en-US" dirty="0" err="1"/>
                  <a:t>izquierda</a:t>
                </a:r>
                <a:r>
                  <a:rPr lang="en-US" dirty="0"/>
                  <a:t> </a:t>
                </a:r>
                <a:r>
                  <a:rPr lang="en-US" dirty="0" err="1"/>
                  <a:t>escaneando</a:t>
                </a:r>
                <a:r>
                  <a:rPr lang="en-US" dirty="0"/>
                  <a:t> la </a:t>
                </a:r>
                <a:r>
                  <a:rPr lang="en-US" dirty="0" err="1"/>
                  <a:t>cadena</a:t>
                </a:r>
                <a:r>
                  <a:rPr lang="en-US" dirty="0"/>
                  <a:t> con un </a:t>
                </a:r>
                <a:r>
                  <a:rPr lang="en-US" dirty="0" err="1"/>
                  <a:t>único</a:t>
                </a:r>
                <a:r>
                  <a:rPr lang="en-US" dirty="0"/>
                  <a:t> </a:t>
                </a:r>
                <a:r>
                  <a:rPr lang="en-US" dirty="0" err="1"/>
                  <a:t>símbolo</a:t>
                </a:r>
                <a:r>
                  <a:rPr lang="en-US" dirty="0"/>
                  <a:t> se llama LL1 </a:t>
                </a:r>
                <a:r>
                  <a:rPr lang="en-US" i="1" dirty="0"/>
                  <a:t>“Leftmost derivation, Left-to-right scan, one symbol of </a:t>
                </a:r>
                <a:r>
                  <a:rPr lang="en-US" i="1" dirty="0" err="1"/>
                  <a:t>lookahead</a:t>
                </a:r>
                <a:r>
                  <a:rPr lang="en-US" i="1" dirty="0"/>
                  <a:t>”</a:t>
                </a:r>
                <a:endParaRPr lang="en-US" dirty="0"/>
              </a:p>
            </p:txBody>
          </p:sp>
        </mc:Choice>
        <mc:Fallback xmlns="">
          <p:sp>
            <p:nvSpPr>
              <p:cNvPr id="3" name="Marcador de texto 2">
                <a:extLst>
                  <a:ext uri="{FF2B5EF4-FFF2-40B4-BE49-F238E27FC236}">
                    <a16:creationId xmlns:a16="http://schemas.microsoft.com/office/drawing/2014/main" xmlns="" id="{06D408AB-6A87-438B-8446-D5BBF542C941}"/>
                  </a:ext>
                </a:extLst>
              </p:cNvPr>
              <p:cNvSpPr>
                <a:spLocks noGrp="1" noRot="1" noChangeAspect="1" noMove="1" noResize="1" noEditPoints="1" noAdjustHandles="1" noChangeArrowheads="1" noChangeShapeType="1" noTextEdit="1"/>
              </p:cNvSpPr>
              <p:nvPr>
                <p:ph type="body" idx="1"/>
              </p:nvPr>
            </p:nvSpPr>
            <p:spPr>
              <a:xfrm>
                <a:off x="814274" y="1327350"/>
                <a:ext cx="7856079" cy="3145500"/>
              </a:xfrm>
              <a:blipFill rotWithShape="0">
                <a:blip r:embed="rId2"/>
                <a:stretch>
                  <a:fillRect l="-155" b="-3101"/>
                </a:stretch>
              </a:blipFill>
            </p:spPr>
            <p:txBody>
              <a:bodyPr/>
              <a:lstStyle/>
              <a:p>
                <a:r>
                  <a:rPr lang="es-GT">
                    <a:noFill/>
                  </a:rPr>
                  <a:t> </a:t>
                </a:r>
              </a:p>
            </p:txBody>
          </p:sp>
        </mc:Fallback>
      </mc:AlternateContent>
      <p:sp>
        <p:nvSpPr>
          <p:cNvPr id="4" name="Marcador de número de diapositiva 3">
            <a:extLst>
              <a:ext uri="{FF2B5EF4-FFF2-40B4-BE49-F238E27FC236}">
                <a16:creationId xmlns:a16="http://schemas.microsoft.com/office/drawing/2014/main"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9</a:t>
            </a:fld>
            <a:endParaRPr lang="en-US"/>
          </a:p>
        </p:txBody>
      </p:sp>
      <p:sp>
        <p:nvSpPr>
          <p:cNvPr id="5" name="Google Shape;589;p37">
            <a:extLst>
              <a:ext uri="{FF2B5EF4-FFF2-40B4-BE49-F238E27FC236}">
                <a16:creationId xmlns:a16="http://schemas.microsoft.com/office/drawing/2014/main" id="{75FA230C-A8F3-4667-9693-5E4796272BBF}"/>
              </a:ext>
            </a:extLst>
          </p:cNvPr>
          <p:cNvSpPr/>
          <p:nvPr/>
        </p:nvSpPr>
        <p:spPr>
          <a:xfrm>
            <a:off x="528300" y="1877165"/>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91758087"/>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2216</TotalTime>
  <Words>886</Words>
  <Application>Microsoft Office PowerPoint</Application>
  <PresentationFormat>Presentación en pantalla (16:9)</PresentationFormat>
  <Paragraphs>93</Paragraphs>
  <Slides>18</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Cantarell</vt:lpstr>
      <vt:lpstr>Arvo</vt:lpstr>
      <vt:lpstr>Roboto Condensed</vt:lpstr>
      <vt:lpstr>Cambria Math</vt:lpstr>
      <vt:lpstr>Roboto Condensed Light</vt:lpstr>
      <vt:lpstr>Arial</vt:lpstr>
      <vt:lpstr>Salerio template</vt:lpstr>
      <vt:lpstr>Lenguajes Formales y Autómatas</vt:lpstr>
      <vt:lpstr>Agenda</vt:lpstr>
      <vt:lpstr>Gramáticas ambiguas y Gramáticas LL1</vt:lpstr>
      <vt:lpstr>Definición de gramáticas ambiguas</vt:lpstr>
      <vt:lpstr>Definición de gramáticas ambiguas</vt:lpstr>
      <vt:lpstr>Definición de gramáticas ambiguas</vt:lpstr>
      <vt:lpstr>Ejemplo y características de gramática no ambigua</vt:lpstr>
      <vt:lpstr>Definición</vt:lpstr>
      <vt:lpstr>Gramáticas LL(1)</vt:lpstr>
      <vt:lpstr>Gramáticas LL(1)</vt:lpstr>
      <vt:lpstr>Corrección de ambigüedad</vt:lpstr>
      <vt:lpstr>Corrección y motivos de Ambigüedad</vt:lpstr>
      <vt:lpstr>Corrección y motivos de Ambigüedad</vt:lpstr>
      <vt:lpstr>Derivaciones</vt:lpstr>
      <vt:lpstr>Ejemplo gramática ambigua</vt:lpstr>
      <vt:lpstr>Ejemplo gramática ambigua</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análisis de algoritmos</dc:title>
  <dc:creator>Moises Antonio Alonso Gonzalez</dc:creator>
  <cp:lastModifiedBy>ALONSO  GONZALEZ, MOISES ANTONIO</cp:lastModifiedBy>
  <cp:revision>145</cp:revision>
  <dcterms:modified xsi:type="dcterms:W3CDTF">2024-04-04T03:15:38Z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(2)f/hEd9bnL+pFVhIdQVxmfkBpECuuea9TgMZNsqQjjXoMoiH/Tb+lVm6ZwntvNYKrSr7HfbkH
9F/WJIRU2f2CtQJ+3TUiVquLP4e+Pn42TJVxrKR/a2tgEBZ6oDK/Q4wW/PMq19LIPqF0nEvm
oqqp6/vixjz1MdH1BCivbHD8Q2jVcDe1YC/ND83yho430Mc9NpTWgFXTxe48p78+wHvTfFIi
dvIgOyZ406GBjJj0zi</vt:lpwstr>
  </property>
  <property fmtid="{D5CDD505-2E9C-101B-9397-08002B2CF9AE}" pid="3" name="_2015_ms_pID_7253431">
    <vt:lpwstr>ZmAXk15G2z8eMbP2MzBpwtjxZI4Q42p+NsmYAAq1/UJNl3Db6W89H/
+qfAQN6z0ks0fBxAgNa/uAWE1kIB4zaNZeUHxNGl7r/hK1ChpkRi0KsIjgWOn529tL5IRvE1
Xcrk8ohIl6xIRLkmrkXF/2LAv7jhBKMwZlDNTF+f2SBr1C5FdT/nwABhNBFX9Gw4q24=</vt:lpwstr>
  </property>
</Properties>
</file>