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92" r:id="rId4"/>
    <p:sldId id="293" r:id="rId5"/>
    <p:sldId id="306" r:id="rId6"/>
    <p:sldId id="307" r:id="rId7"/>
    <p:sldId id="308" r:id="rId8"/>
    <p:sldId id="287" r:id="rId9"/>
    <p:sldId id="294" r:id="rId10"/>
    <p:sldId id="302" r:id="rId11"/>
    <p:sldId id="296" r:id="rId12"/>
    <p:sldId id="309" r:id="rId13"/>
    <p:sldId id="310" r:id="rId14"/>
    <p:sldId id="301" r:id="rId15"/>
    <p:sldId id="279" r:id="rId16"/>
  </p:sldIdLst>
  <p:sldSz cx="9144000" cy="5143500" type="screen16x9"/>
  <p:notesSz cx="6858000" cy="9144000"/>
  <p:embeddedFontLs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Página 13 libro de Alfred V. Aho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2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19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Lenguaje_de_programaci%C3%B3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685849" y="4296650"/>
            <a:ext cx="3469791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Clase 4 – Nociones básicas sobre </a:t>
            </a:r>
            <a:r>
              <a:rPr lang="es-GT" sz="1200" dirty="0" err="1"/>
              <a:t>traductures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Ejemplos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2145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 de lenguajes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</p:spPr>
            <p:txBody>
              <a:bodyPr/>
              <a:lstStyle/>
              <a:p>
                <a:r>
                  <a:rPr lang="es-ES" sz="1800" b="1" dirty="0">
                    <a:sym typeface="Cantarell"/>
                  </a:rPr>
                  <a:t>CONCATENACIÓN DE LENGUAJES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  <m:t>𝑐𝑜𝑟𝑟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  <m:t>, 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  <m:t>𝑏𝑒𝑏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∙</m:t>
                    </m:r>
                    <m:d>
                      <m:dPr>
                        <m:begChr m:val="{"/>
                        <m:endChr m:val="}"/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𝑒𝑟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, 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𝑜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, 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𝑖𝑚𝑜𝑠</m:t>
                        </m:r>
                      </m:e>
                    </m:d>
                  </m:oMath>
                </a14:m>
                <a:endParaRPr lang="es-GT" sz="1800" b="0" dirty="0">
                  <a:ea typeface="Cambria Math" panose="02040503050406030204" pitchFamily="18" charset="0"/>
                  <a:sym typeface="Cantarell"/>
                </a:endParaRP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1,2,4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∙</m:t>
                    </m:r>
                    <m:d>
                      <m:dPr>
                        <m:begChr m:val="{"/>
                        <m:endChr m:val="}"/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𝑎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,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𝑏</m:t>
                        </m:r>
                      </m:e>
                    </m:d>
                  </m:oMath>
                </a14:m>
                <a:endParaRPr lang="es-GT" sz="1800" b="0" dirty="0">
                  <a:ea typeface="Cambria Math" panose="02040503050406030204" pitchFamily="18" charset="0"/>
                  <a:sym typeface="Cantarell"/>
                </a:endParaRPr>
              </a:p>
              <a:p>
                <a:r>
                  <a:rPr lang="es-ES" sz="1800" b="1" dirty="0">
                    <a:sym typeface="Cantarell"/>
                  </a:rPr>
                  <a:t>POTENCIA DE LENGUAJES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G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sSup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{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𝑎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,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𝑏𝑐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}</m:t>
                        </m:r>
                      </m:e>
                      <m:sup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3</m:t>
                        </m:r>
                      </m:sup>
                    </m:sSup>
                  </m:oMath>
                </a14:m>
                <a:endParaRPr lang="es-GT" sz="1800" dirty="0">
                  <a:ea typeface="Cambria Math" panose="02040503050406030204" pitchFamily="18" charset="0"/>
                  <a:sym typeface="Cantarell"/>
                </a:endParaRPr>
              </a:p>
              <a:p>
                <a:pPr lvl="1">
                  <a:buFont typeface="+mj-lt"/>
                  <a:buAutoNum type="arabicPeriod"/>
                </a:pPr>
                <a:endParaRPr lang="es-GT" sz="1800" b="0" dirty="0">
                  <a:ea typeface="Cambria Math" panose="02040503050406030204" pitchFamily="18" charset="0"/>
                  <a:sym typeface="Cantarell"/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  <a:blipFill>
                <a:blip r:embed="rId2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11</a:t>
            </a:fld>
            <a:endParaRPr lang="es-GT"/>
          </a:p>
        </p:txBody>
      </p:sp>
      <p:sp>
        <p:nvSpPr>
          <p:cNvPr id="6" name="Google Shape;589;p37">
            <a:extLst>
              <a:ext uri="{FF2B5EF4-FFF2-40B4-BE49-F238E27FC236}">
                <a16:creationId xmlns:a16="http://schemas.microsoft.com/office/drawing/2014/main" id="{B58C1EA8-D2E7-49E5-9AAF-336ECF89510B}"/>
              </a:ext>
            </a:extLst>
          </p:cNvPr>
          <p:cNvSpPr/>
          <p:nvPr/>
        </p:nvSpPr>
        <p:spPr>
          <a:xfrm>
            <a:off x="528299" y="1792152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87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 de Gramáticas</a:t>
            </a: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</p:spPr>
            <p:txBody>
              <a:bodyPr/>
              <a:lstStyle/>
              <a:p>
                <a:r>
                  <a:rPr lang="es-ES" sz="1800" b="1" dirty="0">
                    <a:sym typeface="Cantarell"/>
                  </a:rPr>
                  <a:t>Definición de gramáticas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GT" sz="1800" b="0" dirty="0">
                    <a:ea typeface="Cambria Math" panose="02040503050406030204" pitchFamily="18" charset="0"/>
                    <a:sym typeface="Cantarell"/>
                  </a:rPr>
                  <a:t>Defina una gramática para reconocer expresiones aritméticas de suma, resta, multiplicaci</a:t>
                </a:r>
                <a:r>
                  <a:rPr lang="es-GT" sz="1800" dirty="0">
                    <a:ea typeface="Cambria Math" panose="02040503050406030204" pitchFamily="18" charset="0"/>
                    <a:sym typeface="Cantarell"/>
                  </a:rPr>
                  <a:t>ón con paréntesis</a:t>
                </a:r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dPr>
                          <m:e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𝑎</m:t>
                            </m:r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+</m:t>
                            </m:r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𝑏</m:t>
                            </m:r>
                          </m:e>
                        </m:d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∗</m:t>
                        </m:r>
                        <m:d>
                          <m:dPr>
                            <m:ctrlP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dPr>
                          <m:e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𝑐</m:t>
                            </m:r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+</m:t>
                            </m:r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∗(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𝑒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+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𝑓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)</m:t>
                    </m:r>
                  </m:oMath>
                </a14:m>
                <a:endParaRPr lang="es-GT" sz="1800" b="0" dirty="0">
                  <a:ea typeface="Cambria Math" panose="02040503050406030204" pitchFamily="18" charset="0"/>
                  <a:sym typeface="Cantarell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s-GT" sz="1800" dirty="0">
                    <a:ea typeface="Cambria Math" panose="02040503050406030204" pitchFamily="18" charset="0"/>
                    <a:sym typeface="Cantarell"/>
                  </a:rPr>
                  <a:t>Defina una gramática para un número entero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GT" sz="1800" b="0" dirty="0">
                    <a:ea typeface="Cambria Math" panose="02040503050406030204" pitchFamily="18" charset="0"/>
                    <a:sym typeface="Cantarell"/>
                  </a:rPr>
                  <a:t>Defina una gramática para un número real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GT" sz="1800" dirty="0">
                    <a:ea typeface="Cambria Math" panose="02040503050406030204" pitchFamily="18" charset="0"/>
                    <a:sym typeface="Cantarell"/>
                  </a:rPr>
                  <a:t>Defina una gramática para un identificador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GT" sz="1800" b="0" dirty="0">
                    <a:ea typeface="Cambria Math" panose="02040503050406030204" pitchFamily="18" charset="0"/>
                    <a:sym typeface="Cantarell"/>
                  </a:rPr>
                  <a:t>Defina una gramática para reconocer un DPI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  <a:blipFill>
                <a:blip r:embed="rId2"/>
                <a:stretch>
                  <a:fillRect l="-157" t="-1744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12</a:t>
            </a:fld>
            <a:endParaRPr lang="es-GT"/>
          </a:p>
        </p:txBody>
      </p:sp>
      <p:sp>
        <p:nvSpPr>
          <p:cNvPr id="6" name="Google Shape;589;p37">
            <a:extLst>
              <a:ext uri="{FF2B5EF4-FFF2-40B4-BE49-F238E27FC236}">
                <a16:creationId xmlns:a16="http://schemas.microsoft.com/office/drawing/2014/main" id="{B58C1EA8-D2E7-49E5-9AAF-336ECF89510B}"/>
              </a:ext>
            </a:extLst>
          </p:cNvPr>
          <p:cNvSpPr/>
          <p:nvPr/>
        </p:nvSpPr>
        <p:spPr>
          <a:xfrm>
            <a:off x="528299" y="144252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98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 de Gramáticas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</p:spPr>
            <p:txBody>
              <a:bodyPr/>
              <a:lstStyle/>
              <a:p>
                <a:r>
                  <a:rPr lang="es-ES" sz="1800" b="1" dirty="0">
                    <a:sym typeface="Cantarell"/>
                  </a:rPr>
                  <a:t>Aplicación de la gramática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GT" sz="1800" b="0" dirty="0">
                    <a:ea typeface="Cambria Math" panose="02040503050406030204" pitchFamily="18" charset="0"/>
                    <a:sym typeface="Cantarell"/>
                  </a:rPr>
                  <a:t>Dada la gramática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𝐺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𝑎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,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𝑏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,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𝑐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𝑆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,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𝐴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,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𝐵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,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𝑆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,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𝑃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)</m:t>
                    </m:r>
                  </m:oMath>
                </a14:m>
                <a:r>
                  <a:rPr lang="es-GT" sz="1800" dirty="0">
                    <a:ea typeface="Cambria Math" panose="02040503050406030204" pitchFamily="18" charset="0"/>
                    <a:sym typeface="Cantarell"/>
                  </a:rPr>
                  <a:t> donde</a:t>
                </a:r>
              </a:p>
              <a:p>
                <a:pPr marL="5334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𝑃</m:t>
                      </m:r>
                      <m:r>
                        <a:rPr lang="es-G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ntarell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</m:ctrlPr>
                        </m:dPr>
                        <m:e>
                          <m:r>
                            <a:rPr lang="es-G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𝑆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∷=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𝜀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,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𝑆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∷=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𝑎𝐴𝑐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,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𝐴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∷=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𝑎𝐴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,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𝐴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∷=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𝐴𝑐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,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𝐴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∷=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𝐵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,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𝐵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∷=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𝑏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, 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𝐵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∷=</m:t>
                          </m:r>
                          <m:r>
                            <a:rPr lang="es-G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ntarell"/>
                            </a:rPr>
                            <m:t>𝐵𝑏</m:t>
                          </m:r>
                        </m:e>
                      </m:d>
                    </m:oMath>
                  </m:oMathPara>
                </a14:m>
                <a:endParaRPr lang="es-GT" sz="1800" dirty="0">
                  <a:ea typeface="Cambria Math" panose="02040503050406030204" pitchFamily="18" charset="0"/>
                  <a:sym typeface="Cantarell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s-GT" sz="1800" dirty="0">
                    <a:ea typeface="Cambria Math" panose="02040503050406030204" pitchFamily="18" charset="0"/>
                    <a:sym typeface="Cantarell"/>
                  </a:rPr>
                  <a:t>Determinar el lenguaje L generado por la gramática.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GT" sz="1800" dirty="0">
                    <a:ea typeface="Cambria Math" panose="02040503050406030204" pitchFamily="18" charset="0"/>
                    <a:sym typeface="Cantarell"/>
                  </a:rPr>
                  <a:t>Construir 2 árboles de derivación para una misma palabra perteneciente a L(G)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GT" sz="1800" dirty="0">
                    <a:ea typeface="Cambria Math" panose="02040503050406030204" pitchFamily="18" charset="0"/>
                    <a:sym typeface="Cantarell"/>
                  </a:rPr>
                  <a:t>Comprobar si las siguientes formas </a:t>
                </a:r>
                <a:r>
                  <a:rPr lang="es-GT" sz="1800" dirty="0" err="1">
                    <a:ea typeface="Cambria Math" panose="02040503050406030204" pitchFamily="18" charset="0"/>
                    <a:sym typeface="Cantarell"/>
                  </a:rPr>
                  <a:t>sentenciales</a:t>
                </a:r>
                <a:r>
                  <a:rPr lang="es-GT" sz="1800" dirty="0">
                    <a:ea typeface="Cambria Math" panose="02040503050406030204" pitchFamily="18" charset="0"/>
                    <a:sym typeface="Cantarell"/>
                  </a:rPr>
                  <a:t> son válidas en G, y en caso afirmativo establecer una cadena de derivaciones </a:t>
                </a:r>
                <a:r>
                  <a:rPr lang="es-GT" sz="1800" dirty="0" err="1">
                    <a:ea typeface="Cambria Math" panose="02040503050406030204" pitchFamily="18" charset="0"/>
                    <a:sym typeface="Cantarell"/>
                  </a:rPr>
                  <a:t>uqe</a:t>
                </a:r>
                <a:r>
                  <a:rPr lang="es-GT" sz="1800" dirty="0">
                    <a:ea typeface="Cambria Math" panose="02040503050406030204" pitchFamily="18" charset="0"/>
                    <a:sym typeface="Cantarell"/>
                  </a:rPr>
                  <a:t> permita llegar a cada una de ellas: </a:t>
                </a:r>
                <a:r>
                  <a:rPr lang="es-GT" sz="1800" dirty="0" err="1">
                    <a:ea typeface="Cambria Math" panose="02040503050406030204" pitchFamily="18" charset="0"/>
                    <a:sym typeface="Cantarell"/>
                  </a:rPr>
                  <a:t>aaAcc</a:t>
                </a:r>
                <a:r>
                  <a:rPr lang="es-GT" sz="1800" dirty="0">
                    <a:ea typeface="Cambria Math" panose="02040503050406030204" pitchFamily="18" charset="0"/>
                    <a:sym typeface="Cantarell"/>
                  </a:rPr>
                  <a:t>, ac, </a:t>
                </a:r>
                <a:r>
                  <a:rPr lang="es-GT" sz="1800" dirty="0" err="1">
                    <a:ea typeface="Cambria Math" panose="02040503050406030204" pitchFamily="18" charset="0"/>
                    <a:sym typeface="Cantarell"/>
                  </a:rPr>
                  <a:t>ababBcc</a:t>
                </a:r>
                <a:r>
                  <a:rPr lang="es-GT" sz="1800" dirty="0">
                    <a:ea typeface="Cambria Math" panose="02040503050406030204" pitchFamily="18" charset="0"/>
                    <a:sym typeface="Cantarell"/>
                  </a:rPr>
                  <a:t>, </a:t>
                </a:r>
                <a:r>
                  <a:rPr lang="es-GT" sz="1800" dirty="0" err="1">
                    <a:ea typeface="Cambria Math" panose="02040503050406030204" pitchFamily="18" charset="0"/>
                    <a:sym typeface="Cantarell"/>
                  </a:rPr>
                  <a:t>abbccc</a:t>
                </a:r>
                <a:endParaRPr lang="es-GT" sz="1800" dirty="0">
                  <a:ea typeface="Cambria Math" panose="02040503050406030204" pitchFamily="18" charset="0"/>
                  <a:sym typeface="Cantarell"/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  <a:blipFill>
                <a:blip r:embed="rId2"/>
                <a:stretch>
                  <a:fillRect l="-157" t="-1550" r="-861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13</a:t>
            </a:fld>
            <a:endParaRPr lang="es-GT"/>
          </a:p>
        </p:txBody>
      </p:sp>
      <p:sp>
        <p:nvSpPr>
          <p:cNvPr id="6" name="Google Shape;589;p37">
            <a:extLst>
              <a:ext uri="{FF2B5EF4-FFF2-40B4-BE49-F238E27FC236}">
                <a16:creationId xmlns:a16="http://schemas.microsoft.com/office/drawing/2014/main" id="{B58C1EA8-D2E7-49E5-9AAF-336ECF89510B}"/>
              </a:ext>
            </a:extLst>
          </p:cNvPr>
          <p:cNvSpPr/>
          <p:nvPr/>
        </p:nvSpPr>
        <p:spPr>
          <a:xfrm>
            <a:off x="528299" y="1792152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2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Bibliografía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49226"/>
            <a:ext cx="7785119" cy="3145500"/>
          </a:xfrm>
        </p:spPr>
        <p:txBody>
          <a:bodyPr/>
          <a:lstStyle/>
          <a:p>
            <a:pPr marL="76200" indent="0">
              <a:buNone/>
            </a:pPr>
            <a:r>
              <a:rPr lang="es-ES" sz="1800" b="1" dirty="0">
                <a:sym typeface="Cantarell"/>
              </a:rPr>
              <a:t>Obras consultadas</a:t>
            </a:r>
          </a:p>
          <a:p>
            <a:r>
              <a:rPr lang="es-ES" sz="1800" dirty="0">
                <a:sym typeface="Cantarell"/>
              </a:rPr>
              <a:t>[JOYANES] JOYANES Aguilar, Luis. Programación en C, C++, Java y UML. McGraw-Hill, 2010.</a:t>
            </a:r>
          </a:p>
          <a:p>
            <a:r>
              <a:rPr lang="es-ES" sz="1800" dirty="0">
                <a:sym typeface="Cantarell"/>
              </a:rPr>
              <a:t>[ALFONSECA]  ALFONSECA Cubero, Enrique. Teoría de autómatas y lenguajes formales. McGraw-Hill, 2007.</a:t>
            </a:r>
          </a:p>
          <a:p>
            <a:r>
              <a:rPr lang="es-ES" sz="1800" dirty="0">
                <a:sym typeface="Cantarell"/>
              </a:rPr>
              <a:t>[AHO] AHO, Alfred. Compiladores: Principios, técnicas y herramientas. Pearson, 1990.</a:t>
            </a:r>
          </a:p>
          <a:p>
            <a:r>
              <a:rPr lang="es-ES" sz="1800" dirty="0">
                <a:sym typeface="Cantarell"/>
              </a:rPr>
              <a:t>[WIKIPEDIA] Disponible en internet: &lt;URL: </a:t>
            </a:r>
            <a:r>
              <a:rPr lang="en-US" sz="1800" dirty="0">
                <a:hlinkClick r:id="rId2"/>
              </a:rPr>
              <a:t>https://es.wikipedia.org/wiki/Lenguaje_de_programaci%C3%B3n</a:t>
            </a:r>
            <a:r>
              <a:rPr lang="es-ES" sz="1800" dirty="0">
                <a:sym typeface="Cantarell"/>
              </a:rPr>
              <a:t>&gt; consultado el día 23 / 01 / 2020</a:t>
            </a:r>
          </a:p>
          <a:p>
            <a:endParaRPr lang="es-ES" sz="1800" dirty="0">
              <a:sym typeface="Cantarell"/>
            </a:endParaRPr>
          </a:p>
          <a:p>
            <a:endParaRPr lang="es-GT" sz="1800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3398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106831"/>
            <a:ext cx="7851261" cy="2724300"/>
          </a:xfrm>
        </p:spPr>
        <p:txBody>
          <a:bodyPr/>
          <a:lstStyle/>
          <a:p>
            <a:r>
              <a:rPr lang="es-GT" dirty="0"/>
              <a:t>Nociones básicas sobre traductores</a:t>
            </a:r>
          </a:p>
          <a:p>
            <a:pPr lvl="1"/>
            <a:r>
              <a:rPr lang="es-GT" dirty="0"/>
              <a:t>Intérprete</a:t>
            </a:r>
          </a:p>
          <a:p>
            <a:pPr lvl="1"/>
            <a:r>
              <a:rPr lang="es-GT" dirty="0"/>
              <a:t>Compilador</a:t>
            </a:r>
          </a:p>
          <a:p>
            <a:pPr lvl="2"/>
            <a:r>
              <a:rPr lang="es-GT" dirty="0"/>
              <a:t>Generación de código</a:t>
            </a:r>
          </a:p>
          <a:p>
            <a:pPr lvl="1"/>
            <a:r>
              <a:rPr lang="es-GT" dirty="0"/>
              <a:t>Árboles de derivación</a:t>
            </a:r>
          </a:p>
          <a:p>
            <a:r>
              <a:rPr lang="es-GT" dirty="0"/>
              <a:t>Ejemplos del Módulo 1</a:t>
            </a:r>
          </a:p>
          <a:p>
            <a:pPr lvl="1"/>
            <a:r>
              <a:rPr lang="es-GT" dirty="0"/>
              <a:t>Ejemplos de Lenguajes</a:t>
            </a:r>
          </a:p>
          <a:p>
            <a:pPr lvl="1"/>
            <a:r>
              <a:rPr lang="es-GT" dirty="0"/>
              <a:t>Ejemplos de Gramáticas</a:t>
            </a:r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Nociones básicas sobre traductores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Conceptos a recordar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401309"/>
            <a:ext cx="7785119" cy="3145500"/>
          </a:xfrm>
        </p:spPr>
        <p:txBody>
          <a:bodyPr/>
          <a:lstStyle/>
          <a:p>
            <a:r>
              <a:rPr lang="es-GT" sz="1800" b="1" dirty="0">
                <a:sym typeface="Cantarell"/>
              </a:rPr>
              <a:t>Lenguaje de programación </a:t>
            </a:r>
            <a:r>
              <a:rPr lang="es-ES" sz="1800" dirty="0">
                <a:sym typeface="Cantarell"/>
              </a:rPr>
              <a:t>Un lenguaje de programación es un lenguaje formal (o artificial, es decir, un lenguaje con reglas gramaticales bien definidas) que le proporciona a una persona, en este caso el programador, la capacidad de escribir (o programar) una serie de instrucciones o secuencias de órdenes en forma de algoritmos con el fin de controlar el comportamiento físico y/o lógico de una computadora, de manera que se puedan obtener diversas clases de datos. [WIKIPEDIA]</a:t>
            </a:r>
          </a:p>
          <a:p>
            <a:r>
              <a:rPr lang="es-ES" sz="1800" b="1" dirty="0">
                <a:sym typeface="Cantarell"/>
              </a:rPr>
              <a:t>Código Fuente </a:t>
            </a:r>
            <a:r>
              <a:rPr lang="es-ES" sz="1800" dirty="0">
                <a:sym typeface="Cantarell"/>
              </a:rPr>
              <a:t>Es el algoritmo escrito en un lenguaje de programación. [JOYANES]</a:t>
            </a:r>
          </a:p>
          <a:p>
            <a:endParaRPr lang="es-ES" sz="1800" b="1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4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544607" y="155682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89;p37">
            <a:extLst>
              <a:ext uri="{FF2B5EF4-FFF2-40B4-BE49-F238E27FC236}">
                <a16:creationId xmlns:a16="http://schemas.microsoft.com/office/drawing/2014/main" id="{F00C8FDA-977D-4C93-9D8E-9F1CE5FCDB63}"/>
              </a:ext>
            </a:extLst>
          </p:cNvPr>
          <p:cNvSpPr/>
          <p:nvPr/>
        </p:nvSpPr>
        <p:spPr>
          <a:xfrm>
            <a:off x="544607" y="3504412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80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Conceptos a recordar</a:t>
            </a:r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5</a:t>
            </a:fld>
            <a:endParaRPr lang="es-GT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8B048885-F426-42EA-8132-F7C70168C93B}"/>
              </a:ext>
            </a:extLst>
          </p:cNvPr>
          <p:cNvSpPr/>
          <p:nvPr/>
        </p:nvSpPr>
        <p:spPr>
          <a:xfrm>
            <a:off x="4155140" y="1539688"/>
            <a:ext cx="1183341" cy="2982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85E0AC-D7AF-424A-9D4A-D5861B40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81" y="1401856"/>
            <a:ext cx="1204303" cy="11698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DDFA827-0DBB-4A07-B8BD-145DD305D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845" y="3810170"/>
            <a:ext cx="956502" cy="81800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4E3612-5F99-4F4C-9AC5-106BE294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303" y="1401856"/>
            <a:ext cx="2211837" cy="146633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2A7578F-ED55-49D9-938C-C4C86A711B8F}"/>
              </a:ext>
            </a:extLst>
          </p:cNvPr>
          <p:cNvSpPr txBox="1"/>
          <p:nvPr/>
        </p:nvSpPr>
        <p:spPr>
          <a:xfrm>
            <a:off x="2467535" y="3271872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ENSAMBLADOR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393C7E7-D954-4F9C-979B-2852F290A825}"/>
              </a:ext>
            </a:extLst>
          </p:cNvPr>
          <p:cNvSpPr txBox="1"/>
          <p:nvPr/>
        </p:nvSpPr>
        <p:spPr>
          <a:xfrm>
            <a:off x="2444030" y="421442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CÓDIGO MÁQUINA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2DE870-E715-4331-9349-FED9BB3CB821}"/>
              </a:ext>
            </a:extLst>
          </p:cNvPr>
          <p:cNvSpPr txBox="1"/>
          <p:nvPr/>
        </p:nvSpPr>
        <p:spPr>
          <a:xfrm>
            <a:off x="392130" y="1539688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ALTO NIVEL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E2046BC-8ED4-4612-9BDD-30A007557B08}"/>
              </a:ext>
            </a:extLst>
          </p:cNvPr>
          <p:cNvSpPr txBox="1"/>
          <p:nvPr/>
        </p:nvSpPr>
        <p:spPr>
          <a:xfrm>
            <a:off x="392130" y="350239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BAJO NIVEL</a:t>
            </a:r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ABD11A2-0134-4374-8B18-5B9CA4446BC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816583" y="191400"/>
            <a:ext cx="1120320" cy="1149120"/>
          </a:xfrm>
          <a:prstGeom prst="rect">
            <a:avLst/>
          </a:prstGeom>
          <a:ln>
            <a:noFill/>
          </a:ln>
        </p:spPr>
      </p:pic>
      <p:sp>
        <p:nvSpPr>
          <p:cNvPr id="16" name="CustomShape 4">
            <a:extLst>
              <a:ext uri="{FF2B5EF4-FFF2-40B4-BE49-F238E27FC236}">
                <a16:creationId xmlns:a16="http://schemas.microsoft.com/office/drawing/2014/main" id="{6A731029-89BC-4707-A278-1C2C8D738F1A}"/>
              </a:ext>
            </a:extLst>
          </p:cNvPr>
          <p:cNvSpPr/>
          <p:nvPr/>
        </p:nvSpPr>
        <p:spPr>
          <a:xfrm>
            <a:off x="6306469" y="2527937"/>
            <a:ext cx="2622176" cy="1686485"/>
          </a:xfrm>
          <a:prstGeom prst="wedgeEllipseCallout">
            <a:avLst>
              <a:gd name="adj1" fmla="val 10488"/>
              <a:gd name="adj2" fmla="val -13950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GT" sz="1200" spc="-1" dirty="0">
                <a:solidFill>
                  <a:schemeClr val="bg1"/>
                </a:solidFill>
                <a:latin typeface="Arial"/>
              </a:rPr>
              <a:t>Lenguaje de alto nivel significa que es más entendible por un humano que por una máquina</a:t>
            </a:r>
            <a:endParaRPr lang="en-US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52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Conceptos a recordar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401309"/>
            <a:ext cx="7785119" cy="3145500"/>
          </a:xfrm>
        </p:spPr>
        <p:txBody>
          <a:bodyPr/>
          <a:lstStyle/>
          <a:p>
            <a:r>
              <a:rPr lang="es-ES" sz="1800" dirty="0">
                <a:sym typeface="Cantarell"/>
              </a:rPr>
              <a:t>En la realidad la computadora no entiende directamente los lenguajes de programación sino que se requiere un programa que traduzca el código fuente a otro lenguaje que sí entiende la máquina directamente, pero es muy complejo para las personas; este lenguaje se conoce como lenguaje máquina. [JOYANES]</a:t>
            </a:r>
          </a:p>
          <a:p>
            <a:endParaRPr lang="es-ES" sz="1800" dirty="0">
              <a:sym typeface="Cantarell"/>
            </a:endParaRPr>
          </a:p>
          <a:p>
            <a:r>
              <a:rPr lang="es-ES" sz="1800" dirty="0">
                <a:sym typeface="Cantarell"/>
              </a:rPr>
              <a:t>Los traductores de lenguaje son programas que traducen a su vez los programas fuentes escritos en lenguajes de alto nivel a código máquina y se dividen en </a:t>
            </a:r>
            <a:r>
              <a:rPr lang="es-ES" sz="1800" b="1" dirty="0">
                <a:sym typeface="Cantarell"/>
              </a:rPr>
              <a:t>compiladores</a:t>
            </a:r>
            <a:r>
              <a:rPr lang="es-ES" sz="1800" dirty="0">
                <a:sym typeface="Cantarell"/>
              </a:rPr>
              <a:t> e </a:t>
            </a:r>
            <a:r>
              <a:rPr lang="es-ES" sz="1800" b="1" dirty="0">
                <a:sym typeface="Cantarell"/>
              </a:rPr>
              <a:t>intérpretes</a:t>
            </a:r>
            <a:r>
              <a:rPr lang="es-ES" sz="1800" dirty="0">
                <a:sym typeface="Cantarell"/>
              </a:rPr>
              <a:t> [JOYANES]</a:t>
            </a:r>
          </a:p>
          <a:p>
            <a:endParaRPr lang="es-ES" sz="1800" b="1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6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544607" y="155682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4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Conceptos a recordar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401309"/>
            <a:ext cx="7785119" cy="3145500"/>
          </a:xfrm>
        </p:spPr>
        <p:txBody>
          <a:bodyPr/>
          <a:lstStyle/>
          <a:p>
            <a:r>
              <a:rPr lang="es-ES" sz="1800" b="1" dirty="0">
                <a:sym typeface="Cantarell"/>
              </a:rPr>
              <a:t>INTÉRPRETES </a:t>
            </a:r>
            <a:r>
              <a:rPr lang="es-ES" sz="1800" dirty="0">
                <a:sym typeface="Cantarell"/>
              </a:rPr>
              <a:t>Un intérprete es un traductor que toma un programa fuente, lo traduce y a continuación lo ejecuta, su sistema consiste en traducir la primera sentencia del programa a lenguaje máquina, se detiene la traducción, se ejecuta la sentencia y a continuación se traduce la siguientes sentencia y así sucesivamente hasta terminar le programa. [JOYANES]</a:t>
            </a:r>
            <a:endParaRPr lang="es-ES" sz="1800" b="1" dirty="0">
              <a:sym typeface="Cantarell"/>
            </a:endParaRPr>
          </a:p>
          <a:p>
            <a:endParaRPr lang="es-ES" sz="1800" dirty="0">
              <a:sym typeface="Cantarell"/>
            </a:endParaRPr>
          </a:p>
          <a:p>
            <a:r>
              <a:rPr lang="es-ES" sz="1800" b="1" dirty="0">
                <a:sym typeface="Cantarell"/>
              </a:rPr>
              <a:t>COMPILADORES</a:t>
            </a:r>
            <a:r>
              <a:rPr lang="es-ES" sz="1800" dirty="0">
                <a:sym typeface="Cantarell"/>
              </a:rPr>
              <a:t> Un compilador es un programa que traduce  los programas fuente a lenguaje máquina, La traducción del programa completo se realiza en una sola operación denominada compilación del programa, es decir, se traducen todas las instrucciones del programa en un solo bloque. [JOYANES]</a:t>
            </a:r>
          </a:p>
          <a:p>
            <a:endParaRPr lang="es-ES" sz="1800" b="1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7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544607" y="155682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94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Fases de la compilación y generación de código</a:t>
            </a:r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8</a:t>
            </a:fld>
            <a:endParaRPr lang="es-GT"/>
          </a:p>
        </p:txBody>
      </p:sp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E34CE90-91F8-403D-956B-B345389B7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86" y="1492624"/>
            <a:ext cx="3087806" cy="353657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959F28-841D-4014-9E82-C6BF56003087}"/>
              </a:ext>
            </a:extLst>
          </p:cNvPr>
          <p:cNvSpPr txBox="1"/>
          <p:nvPr/>
        </p:nvSpPr>
        <p:spPr>
          <a:xfrm>
            <a:off x="6071347" y="426944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[AHO]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6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Árbol de derivación (Análisis sintáctico)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r>
              <a:rPr lang="es-GT" sz="1800" b="0" dirty="0">
                <a:ea typeface="Cambria Math" panose="02040503050406030204" pitchFamily="18" charset="0"/>
                <a:sym typeface="Cantarell"/>
              </a:rPr>
              <a:t>Toda derivación de una gramática de los tipos 1, 2 </a:t>
            </a:r>
            <a:r>
              <a:rPr lang="es-GT" sz="1800" b="0" dirty="0" err="1">
                <a:ea typeface="Cambria Math" panose="02040503050406030204" pitchFamily="18" charset="0"/>
                <a:sym typeface="Cantarell"/>
              </a:rPr>
              <a:t>ó</a:t>
            </a:r>
            <a:r>
              <a:rPr lang="es-GT" sz="1800" b="0" dirty="0">
                <a:ea typeface="Cambria Math" panose="02040503050406030204" pitchFamily="18" charset="0"/>
                <a:sym typeface="Cantarell"/>
              </a:rPr>
              <a:t> 3 se puede poner gráficamente en forma de árbol ordenado (En el sentido de que los hijos de cada nodo forman un conjunto con un orden total) y se construye así: </a:t>
            </a:r>
            <a:r>
              <a:rPr lang="es-ES" sz="1800" dirty="0">
                <a:sym typeface="Cantarell"/>
              </a:rPr>
              <a:t>[ALFONSECA] </a:t>
            </a:r>
            <a:endParaRPr lang="es-GT" sz="1800" b="0" dirty="0">
              <a:ea typeface="Cambria Math" panose="02040503050406030204" pitchFamily="18" charset="0"/>
              <a:sym typeface="Cantarell"/>
            </a:endParaRPr>
          </a:p>
          <a:p>
            <a:pPr lvl="1"/>
            <a:r>
              <a:rPr lang="es-GT" sz="1800" b="0" dirty="0">
                <a:ea typeface="Cambria Math" panose="02040503050406030204" pitchFamily="18" charset="0"/>
                <a:sym typeface="Cantarell"/>
              </a:rPr>
              <a:t>La raíz del árbol se etiqueta con el símbolo inicial o axioma de la gramática.</a:t>
            </a:r>
          </a:p>
          <a:p>
            <a:pPr lvl="1"/>
            <a:r>
              <a:rPr lang="es-GT" sz="1800" dirty="0">
                <a:ea typeface="Cambria Math" panose="02040503050406030204" pitchFamily="18" charset="0"/>
                <a:sym typeface="Cantarell"/>
              </a:rPr>
              <a:t>Cada hoja está etiquetada con un componente léxico o épsilon</a:t>
            </a:r>
          </a:p>
          <a:p>
            <a:pPr lvl="1"/>
            <a:r>
              <a:rPr lang="es-GT" sz="1800" dirty="0">
                <a:ea typeface="Cambria Math" panose="02040503050406030204" pitchFamily="18" charset="0"/>
                <a:sym typeface="Cantarell"/>
              </a:rPr>
              <a:t>Cada nodo interior está etiquetado con un no terminal.</a:t>
            </a:r>
          </a:p>
          <a:p>
            <a:pPr lvl="1"/>
            <a:endParaRPr lang="es-GT" sz="1800" dirty="0">
              <a:ea typeface="Cambria Math" panose="02040503050406030204" pitchFamily="18" charset="0"/>
              <a:sym typeface="Cantarell"/>
            </a:endParaRPr>
          </a:p>
          <a:p>
            <a:pPr lvl="1"/>
            <a:endParaRPr lang="es-GT" sz="1800" b="0" dirty="0">
              <a:ea typeface="Cambria Math" panose="02040503050406030204" pitchFamily="18" charset="0"/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9</a:t>
            </a:fld>
            <a:endParaRPr lang="es-GT"/>
          </a:p>
        </p:txBody>
      </p:sp>
      <p:sp>
        <p:nvSpPr>
          <p:cNvPr id="6" name="Google Shape;589;p37">
            <a:extLst>
              <a:ext uri="{FF2B5EF4-FFF2-40B4-BE49-F238E27FC236}">
                <a16:creationId xmlns:a16="http://schemas.microsoft.com/office/drawing/2014/main" id="{C9F1FEFB-3125-4E65-9EE6-33D0CB37503C}"/>
              </a:ext>
            </a:extLst>
          </p:cNvPr>
          <p:cNvSpPr/>
          <p:nvPr/>
        </p:nvSpPr>
        <p:spPr>
          <a:xfrm>
            <a:off x="528299" y="1327350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F787F5-C152-401C-B827-EA56908CC2D5}"/>
              </a:ext>
            </a:extLst>
          </p:cNvPr>
          <p:cNvSpPr txBox="1"/>
          <p:nvPr/>
        </p:nvSpPr>
        <p:spPr>
          <a:xfrm>
            <a:off x="6669742" y="350968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[AHO]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2294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777</Words>
  <Application>Microsoft Office PowerPoint</Application>
  <PresentationFormat>Presentación en pantalla (16:9)</PresentationFormat>
  <Paragraphs>84</Paragraphs>
  <Slides>15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Roboto Condensed</vt:lpstr>
      <vt:lpstr>Roboto Condensed Light</vt:lpstr>
      <vt:lpstr>Cambria Math</vt:lpstr>
      <vt:lpstr>Arvo</vt:lpstr>
      <vt:lpstr>Salerio template</vt:lpstr>
      <vt:lpstr>Lenguajes Formales y Autómatas</vt:lpstr>
      <vt:lpstr>Agenda</vt:lpstr>
      <vt:lpstr>Nociones básicas sobre traductores</vt:lpstr>
      <vt:lpstr>Módulo: Conceptos a recordar</vt:lpstr>
      <vt:lpstr>Módulo: Conceptos a recordar</vt:lpstr>
      <vt:lpstr>Módulo: Conceptos a recordar</vt:lpstr>
      <vt:lpstr>Módulo: Conceptos a recordar</vt:lpstr>
      <vt:lpstr>Fases de la compilación y generación de código</vt:lpstr>
      <vt:lpstr>Árbol de derivación (Análisis sintáctico)</vt:lpstr>
      <vt:lpstr>Ejemplos</vt:lpstr>
      <vt:lpstr>Ejemplos de lenguajes</vt:lpstr>
      <vt:lpstr>Ejemplos de Gramáticas</vt:lpstr>
      <vt:lpstr>Ejemplos de Gramáticas</vt:lpstr>
      <vt:lpstr>Bibliografía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ALONSO  GONZALEZ, MOISES ANTONIO</cp:lastModifiedBy>
  <cp:revision>82</cp:revision>
  <dcterms:modified xsi:type="dcterms:W3CDTF">2023-01-22T07:10:46Z</dcterms:modified>
</cp:coreProperties>
</file>