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92" r:id="rId4"/>
    <p:sldId id="293" r:id="rId5"/>
    <p:sldId id="307" r:id="rId6"/>
    <p:sldId id="308" r:id="rId7"/>
    <p:sldId id="302" r:id="rId8"/>
    <p:sldId id="296" r:id="rId9"/>
    <p:sldId id="309" r:id="rId10"/>
    <p:sldId id="279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D27DB-1D92-4177-8D39-E60F13696A85}">
  <a:tblStyle styleId="{428D27DB-1D92-4177-8D39-E60F1369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9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007908799/xbd/r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6455100" y="4172450"/>
            <a:ext cx="268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1722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GT" dirty="0"/>
              <a:t>Lenguajes Formales y Autómatas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4685849" y="4296650"/>
            <a:ext cx="3469791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1200" dirty="0"/>
              <a:t>Clase 5 – Expresiones Regulares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5" name="Shape 505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¡Gracias por su atención!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¿Dudas?</a:t>
            </a:r>
            <a:endParaRPr sz="2000" b="1"/>
          </a:p>
        </p:txBody>
      </p:sp>
      <p:grpSp>
        <p:nvGrpSpPr>
          <p:cNvPr id="507" name="Shape 507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8" name="Shape 50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Agenda</a:t>
            </a:r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7" name="Shape 19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756BAD-A049-48B3-A6B9-8C1CE2B4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106831"/>
            <a:ext cx="7851261" cy="2724300"/>
          </a:xfrm>
        </p:spPr>
        <p:txBody>
          <a:bodyPr/>
          <a:lstStyle/>
          <a:p>
            <a:r>
              <a:rPr lang="es-GT" dirty="0"/>
              <a:t>Definición</a:t>
            </a:r>
          </a:p>
          <a:p>
            <a:r>
              <a:rPr lang="es-GT" dirty="0"/>
              <a:t>Lenguajes descritos por Expresiones Regulares</a:t>
            </a:r>
          </a:p>
          <a:p>
            <a:r>
              <a:rPr lang="es-GT" dirty="0"/>
              <a:t>Operaciones</a:t>
            </a:r>
          </a:p>
          <a:p>
            <a:r>
              <a:rPr lang="es-GT" dirty="0"/>
              <a:t>Ejemplos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1583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Definición de expresión regular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Definición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</p:spPr>
            <p:txBody>
              <a:bodyPr/>
              <a:lstStyle/>
              <a:p>
                <a:r>
                  <a:rPr lang="es-GT" sz="1800" b="1" dirty="0">
                    <a:sym typeface="Cantarell"/>
                  </a:rPr>
                  <a:t>Expresión Regular: </a:t>
                </a:r>
                <a:r>
                  <a:rPr lang="es-GT" sz="1800" dirty="0">
                    <a:sym typeface="Cantarell"/>
                  </a:rPr>
                  <a:t>Dado un alfabeto V, los símbolos, épsilon y los operadores + (Unión), ∙ (concatenación) y * (Clausura) definimos (de forma recursiva) una expresión regular (ER) sobre el alfabeto V como:</a:t>
                </a:r>
              </a:p>
              <a:p>
                <a:pPr lvl="1"/>
                <a:r>
                  <a:rPr lang="es-GT" sz="1800" dirty="0">
                    <a:sym typeface="Cantarell"/>
                  </a:rPr>
                  <a:t>El símbolo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𝛷</m:t>
                    </m:r>
                  </m:oMath>
                </a14:m>
                <a:r>
                  <a:rPr lang="es-GT" sz="1800" b="1" dirty="0">
                    <a:sym typeface="Cantarell"/>
                  </a:rPr>
                  <a:t> </a:t>
                </a:r>
                <a:r>
                  <a:rPr lang="es-GT" sz="1800" dirty="0">
                    <a:sym typeface="Cantarell"/>
                  </a:rPr>
                  <a:t>es una expresión regular</a:t>
                </a:r>
              </a:p>
              <a:p>
                <a:pPr lvl="1"/>
                <a:r>
                  <a:rPr lang="es-GT" sz="1800" dirty="0">
                    <a:sym typeface="Cantarell"/>
                  </a:rPr>
                  <a:t>El símbolo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 es una ER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Cualquier símbolo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es una ER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también lo es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+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también lo es </a:t>
                </a: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∙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Sí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es una ER entonces también lo es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endParaRPr lang="es-ES" sz="1800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  <a:blipFill>
                <a:blip r:embed="rId2"/>
                <a:stretch>
                  <a:fillRect l="-157" t="-5620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4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28299" y="140130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80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Lenguaje descrito por una ER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</p:spPr>
            <p:txBody>
              <a:bodyPr/>
              <a:lstStyle/>
              <a:p>
                <a:r>
                  <a:rPr lang="es-ES" sz="1800" dirty="0">
                    <a:sym typeface="Cantarell"/>
                  </a:rPr>
                  <a:t>Cada expresión regular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sobre un alfabeto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describe o representa un lenguaje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⊆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r>
                  <a:rPr lang="es-ES" sz="1800" dirty="0">
                    <a:sym typeface="Cantarell"/>
                  </a:rPr>
                  <a:t> </a:t>
                </a:r>
              </a:p>
              <a:p>
                <a:r>
                  <a:rPr lang="es-ES" sz="1800" dirty="0">
                    <a:sym typeface="Cantarell"/>
                  </a:rPr>
                  <a:t>Este lenguaje se define de forma recursiva como:</a:t>
                </a: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r>
                  <a:rPr lang="es-ES" sz="1800" dirty="0">
                    <a:sym typeface="Cantarell"/>
                  </a:rPr>
                  <a:t>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𝜀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∈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𝑉</m:t>
                    </m:r>
                  </m:oMath>
                </a14:m>
                <a:r>
                  <a:rPr lang="es-ES" sz="1800" dirty="0">
                    <a:sym typeface="Cantarell"/>
                  </a:rPr>
                  <a:t>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={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}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</m:e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𝛽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)∪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</m:oMath>
                </a14:m>
                <a:r>
                  <a:rPr lang="es-ES" sz="1800" dirty="0">
                    <a:sym typeface="Cantarell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</m:oMath>
                </a14:m>
                <a:r>
                  <a:rPr lang="es-ES" sz="1800" dirty="0">
                    <a:sym typeface="Cantarell"/>
                  </a:rPr>
                  <a:t> son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∙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𝛽</m:t>
                        </m:r>
                      </m:e>
                    </m:d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𝑎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)∙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𝐿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(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𝛽</m:t>
                    </m:r>
                    <m:r>
                      <a:rPr lang="es-G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)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pPr lvl="1"/>
                <a:r>
                  <a:rPr lang="es-ES" sz="1800" dirty="0">
                    <a:sym typeface="Cantarell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𝛼</m:t>
                    </m:r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r>
                  <a:rPr lang="es-ES" sz="1800" dirty="0">
                    <a:sym typeface="Cantarell"/>
                  </a:rPr>
                  <a:t> es una ER entonces </a:t>
                </a:r>
                <a14:m>
                  <m:oMath xmlns:m="http://schemas.openxmlformats.org/officeDocument/2006/math">
                    <m:r>
                      <a:rPr lang="es-GT" sz="1800" b="0" i="1" smtClean="0">
                        <a:latin typeface="Cambria Math" panose="02040503050406030204" pitchFamily="18" charset="0"/>
                        <a:sym typeface="Cantarell"/>
                      </a:rPr>
                      <m:t>𝐿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𝛼</m:t>
                        </m:r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∗</m:t>
                        </m:r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=</m:t>
                    </m:r>
                    <m:d>
                      <m:dPr>
                        <m:ctrlP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</m:ctrlPr>
                      </m:dPr>
                      <m:e>
                        <m:r>
                          <a:rPr lang="es-G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ntarell"/>
                          </a:rPr>
                          <m:t>𝐿</m:t>
                        </m:r>
                        <m:d>
                          <m:dPr>
                            <m:ctrlP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</m:ctrlPr>
                          </m:dPr>
                          <m:e>
                            <m:r>
                              <a:rPr lang="es-G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ntarell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s-G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Cantarell"/>
                      </a:rPr>
                      <m:t>∗</m:t>
                    </m:r>
                  </m:oMath>
                </a14:m>
                <a:endParaRPr lang="es-ES" sz="1800" dirty="0">
                  <a:sym typeface="Cantarell"/>
                </a:endParaRPr>
              </a:p>
              <a:p>
                <a:endParaRPr lang="es-ES" sz="1800" b="1" dirty="0">
                  <a:sym typeface="Cantarell"/>
                </a:endParaRP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1A9EF9E3-B023-427A-B528-FCD13BE4D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274" y="1401309"/>
                <a:ext cx="7785119" cy="3145500"/>
              </a:xfrm>
              <a:blipFill>
                <a:blip r:embed="rId2"/>
                <a:stretch>
                  <a:fillRect l="-157" t="-6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5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55682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Operaciones de las expresiones regulares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401309"/>
            <a:ext cx="7785119" cy="3145500"/>
          </a:xfrm>
        </p:spPr>
        <p:txBody>
          <a:bodyPr/>
          <a:lstStyle/>
          <a:p>
            <a:r>
              <a:rPr lang="es-ES" sz="1800" dirty="0">
                <a:sym typeface="Cantarell"/>
              </a:rPr>
              <a:t>El orden de prioridad de los operadores es, de mayor a menor: *, ∙, | En ese orden puede alterarse mediante paréntesis, de forma análoga a como se hace con las expresiones aritméticas.</a:t>
            </a:r>
          </a:p>
          <a:p>
            <a:pPr lvl="1"/>
            <a:r>
              <a:rPr lang="es-ES" sz="1800" dirty="0">
                <a:sym typeface="Cantarell"/>
              </a:rPr>
              <a:t>Cerradura (*): Indica que un símbolo puede repetirse 0 o varias veces</a:t>
            </a:r>
          </a:p>
          <a:p>
            <a:pPr lvl="1"/>
            <a:r>
              <a:rPr lang="es-ES" sz="1800" dirty="0">
                <a:sym typeface="Cantarell"/>
              </a:rPr>
              <a:t>Concatenación (∙): Indica que dos símbolos o palabras pueden unirse, normalmente se omite este símbolo</a:t>
            </a:r>
          </a:p>
          <a:p>
            <a:pPr lvl="1"/>
            <a:r>
              <a:rPr lang="es-ES" sz="1800" dirty="0">
                <a:sym typeface="Cantarell"/>
              </a:rPr>
              <a:t>Disyunción ( | ): Indica que puede incluirse un símbolo u otro, de forma exclusiva.</a:t>
            </a:r>
          </a:p>
          <a:p>
            <a:r>
              <a:rPr lang="es-ES" sz="1800" dirty="0">
                <a:sym typeface="Cantarell"/>
                <a:hlinkClick r:id="rId2"/>
              </a:rPr>
              <a:t>https://pubs.opengroup.org/onlinepubs/007908799/xbd/re.html</a:t>
            </a:r>
            <a:r>
              <a:rPr lang="es-ES" sz="1800" dirty="0">
                <a:sym typeface="Cantarell"/>
              </a:rPr>
              <a:t> </a:t>
            </a:r>
          </a:p>
          <a:p>
            <a:endParaRPr lang="es-ES" sz="1800" b="1" dirty="0">
              <a:sym typeface="Cantarel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6</a:t>
            </a:fld>
            <a:endParaRPr lang="es-GT"/>
          </a:p>
        </p:txBody>
      </p:sp>
      <p:sp>
        <p:nvSpPr>
          <p:cNvPr id="5" name="Google Shape;589;p37">
            <a:extLst>
              <a:ext uri="{FF2B5EF4-FFF2-40B4-BE49-F238E27FC236}">
                <a16:creationId xmlns:a16="http://schemas.microsoft.com/office/drawing/2014/main" id="{7927A31A-6C7B-4FD3-B367-7F327C439070}"/>
              </a:ext>
            </a:extLst>
          </p:cNvPr>
          <p:cNvSpPr/>
          <p:nvPr/>
        </p:nvSpPr>
        <p:spPr>
          <a:xfrm>
            <a:off x="544607" y="1401309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4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Ejemplos</a:t>
            </a:r>
            <a:endParaRPr dirty="0"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63525" y="0"/>
            <a:ext cx="3005816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14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Dado: V={0,1} y la ER a=0*10*, tenemos que: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L(0*10*) = L(0*)L(1)L(0*)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(L(0))*L(1)(L(0))*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{0}*{1}{0}*</a:t>
            </a:r>
          </a:p>
          <a:p>
            <a:r>
              <a:rPr lang="es-GT" sz="1800" dirty="0">
                <a:ea typeface="Cambria Math" panose="02040503050406030204" pitchFamily="18" charset="0"/>
                <a:sym typeface="Cantarell"/>
              </a:rPr>
              <a:t>¿Qué lenguajes representan las siguientes expresiones regulares?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0(0|1)*0</a:t>
            </a:r>
          </a:p>
          <a:p>
            <a:pPr lvl="1"/>
            <a:r>
              <a:rPr lang="es-GT" sz="1800" dirty="0">
                <a:ea typeface="Cambria Math" panose="02040503050406030204" pitchFamily="18" charset="0"/>
                <a:sym typeface="Cantarell"/>
              </a:rPr>
              <a:t>(0|1)*o(0|1)(0|1)</a:t>
            </a:r>
          </a:p>
          <a:p>
            <a:pPr lvl="1"/>
            <a:r>
              <a:rPr lang="es-GT" sz="1800" b="0" dirty="0">
                <a:ea typeface="Cambria Math" panose="02040503050406030204" pitchFamily="18" charset="0"/>
                <a:sym typeface="Cantarell"/>
              </a:rPr>
              <a:t>0*10*10*10*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8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68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6AAC-B569-4C9C-8E2B-B787268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ym typeface="Cantarell"/>
              </a:rPr>
              <a:t>Ejemplos de lenguajes</a:t>
            </a:r>
            <a:endParaRPr lang="es-GT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EF9E3-B023-427A-B528-FCD13BE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785119" cy="3145500"/>
          </a:xfrm>
        </p:spPr>
        <p:txBody>
          <a:bodyPr/>
          <a:lstStyle/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Crear una expresión regular para comentarios que inicien con &lt;&lt; y terminen con &gt;&gt;</a:t>
            </a: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Números enteros que no acepten que el primer dígito sea cer</a:t>
            </a:r>
            <a:r>
              <a:rPr lang="es-GT" sz="1800" dirty="0">
                <a:ea typeface="Cambria Math" panose="02040503050406030204" pitchFamily="18" charset="0"/>
                <a:sym typeface="Cantarell"/>
              </a:rPr>
              <a:t>o salvo el número 0</a:t>
            </a: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Lenguaje que no distinga entre </a:t>
            </a:r>
            <a:r>
              <a:rPr lang="es-GT" sz="1800" b="0" dirty="0" err="1">
                <a:ea typeface="Cambria Math" panose="02040503050406030204" pitchFamily="18" charset="0"/>
                <a:sym typeface="Cantarell"/>
              </a:rPr>
              <a:t>mayúsuclas</a:t>
            </a:r>
            <a:r>
              <a:rPr lang="es-GT" sz="1800" b="0" dirty="0">
                <a:ea typeface="Cambria Math" panose="02040503050406030204" pitchFamily="18" charset="0"/>
                <a:sym typeface="Cantarell"/>
              </a:rPr>
              <a:t>, </a:t>
            </a:r>
            <a:r>
              <a:rPr lang="es-GT" sz="1800" b="0" dirty="0" err="1">
                <a:ea typeface="Cambria Math" panose="02040503050406030204" pitchFamily="18" charset="0"/>
                <a:sym typeface="Cantarell"/>
              </a:rPr>
              <a:t>minúsuclas</a:t>
            </a:r>
            <a:r>
              <a:rPr lang="es-GT" sz="1800" b="0" dirty="0">
                <a:ea typeface="Cambria Math" panose="02040503050406030204" pitchFamily="18" charset="0"/>
                <a:sym typeface="Cantarell"/>
              </a:rPr>
              <a:t> y acepte las palabras: </a:t>
            </a:r>
            <a:r>
              <a:rPr lang="es-GT" sz="1800" b="1" dirty="0" err="1">
                <a:ea typeface="Cambria Math" panose="02040503050406030204" pitchFamily="18" charset="0"/>
                <a:sym typeface="Cantarell"/>
              </a:rPr>
              <a:t>integer</a:t>
            </a:r>
            <a:r>
              <a:rPr lang="es-GT" sz="1800" b="1" dirty="0">
                <a:ea typeface="Cambria Math" panose="02040503050406030204" pitchFamily="18" charset="0"/>
                <a:sym typeface="Cantarell"/>
              </a:rPr>
              <a:t>, real y </a:t>
            </a:r>
            <a:r>
              <a:rPr lang="es-GT" sz="1800" b="1" dirty="0" err="1">
                <a:ea typeface="Cambria Math" panose="02040503050406030204" pitchFamily="18" charset="0"/>
                <a:sym typeface="Cantarell"/>
              </a:rPr>
              <a:t>char</a:t>
            </a:r>
            <a:endParaRPr lang="es-GT" sz="1800" b="1" dirty="0">
              <a:ea typeface="Cambria Math" panose="02040503050406030204" pitchFamily="18" charset="0"/>
              <a:sym typeface="Cantarell"/>
            </a:endParaRPr>
          </a:p>
          <a:p>
            <a:r>
              <a:rPr lang="es-GT" sz="1800" b="0" dirty="0">
                <a:ea typeface="Cambria Math" panose="02040503050406030204" pitchFamily="18" charset="0"/>
                <a:sym typeface="Cantarell"/>
              </a:rPr>
              <a:t>Las direcciones IP en formato numérico (por ejemplo: 127.0.0.1)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40A1C-F339-4DAB-8131-92B6B2FDCA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29249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501</Words>
  <Application>Microsoft Office PowerPoint</Application>
  <PresentationFormat>Presentación en pantalla (16:9)</PresentationFormat>
  <Paragraphs>58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Arvo</vt:lpstr>
      <vt:lpstr>Roboto Condensed Light</vt:lpstr>
      <vt:lpstr>Roboto Condensed</vt:lpstr>
      <vt:lpstr>Cantarell</vt:lpstr>
      <vt:lpstr>Cambria Math</vt:lpstr>
      <vt:lpstr>Salerio template</vt:lpstr>
      <vt:lpstr>Lenguajes Formales y Autómatas</vt:lpstr>
      <vt:lpstr>Agenda</vt:lpstr>
      <vt:lpstr>Definición de expresión regular</vt:lpstr>
      <vt:lpstr>Definición</vt:lpstr>
      <vt:lpstr>Lenguaje descrito por una ER</vt:lpstr>
      <vt:lpstr>Operaciones de las expresiones regulares</vt:lpstr>
      <vt:lpstr>Ejemplos</vt:lpstr>
      <vt:lpstr>Ejemplos de lenguajes</vt:lpstr>
      <vt:lpstr>Ejemplos de lenguajes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algoritmos</dc:title>
  <dc:creator>Moises Antonio Alonso Gonzalez</dc:creator>
  <cp:lastModifiedBy>ALONSO  GONZALEZ, MOISES ANTONIO</cp:lastModifiedBy>
  <cp:revision>94</cp:revision>
  <dcterms:modified xsi:type="dcterms:W3CDTF">2024-02-03T01:25:01Z</dcterms:modified>
</cp:coreProperties>
</file>