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2" r:id="rId4"/>
    <p:sldId id="293" r:id="rId5"/>
    <p:sldId id="307" r:id="rId6"/>
    <p:sldId id="308" r:id="rId7"/>
    <p:sldId id="310" r:id="rId8"/>
    <p:sldId id="311" r:id="rId9"/>
    <p:sldId id="312" r:id="rId10"/>
    <p:sldId id="302" r:id="rId11"/>
    <p:sldId id="296" r:id="rId12"/>
    <p:sldId id="279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568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4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6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9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6 – Operaciones ER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Ejemplos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145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GT" sz="1800" b="0" dirty="0">
                <a:ea typeface="Cambria Math" panose="02040503050406030204" pitchFamily="18" charset="0"/>
                <a:sym typeface="Cantarell"/>
              </a:rPr>
              <a:t>Cree una expresi</a:t>
            </a:r>
            <a:r>
              <a:rPr lang="es-GT" sz="1800" dirty="0">
                <a:ea typeface="Cambria Math" panose="02040503050406030204" pitchFamily="18" charset="0"/>
                <a:sym typeface="Cantarell"/>
              </a:rPr>
              <a:t>ón regular para reconocer una dirección de correo electrónico.</a:t>
            </a:r>
          </a:p>
          <a:p>
            <a:pPr>
              <a:buFont typeface="+mj-lt"/>
              <a:buAutoNum type="arabicPeriod"/>
            </a:pPr>
            <a:r>
              <a:rPr lang="es-GT" sz="1800" dirty="0">
                <a:ea typeface="Cambria Math" panose="02040503050406030204" pitchFamily="18" charset="0"/>
                <a:sym typeface="Cantarell"/>
              </a:rPr>
              <a:t>Cree una expresión regular que reconozca expresiones aritméticas</a:t>
            </a:r>
          </a:p>
          <a:p>
            <a:pPr>
              <a:buFont typeface="+mj-lt"/>
              <a:buAutoNum type="arabicPeriod"/>
            </a:pPr>
            <a:r>
              <a:rPr lang="es-GT" sz="1800" b="0" dirty="0">
                <a:ea typeface="Cambria Math" panose="02040503050406030204" pitchFamily="18" charset="0"/>
                <a:sym typeface="Cantarell"/>
              </a:rPr>
              <a:t>Cree una expresión regular que reconozca direcciones URL</a:t>
            </a:r>
          </a:p>
          <a:p>
            <a:pPr>
              <a:buFont typeface="+mj-lt"/>
              <a:buAutoNum type="arabicPeriod"/>
            </a:pPr>
            <a:r>
              <a:rPr lang="es-GT" sz="1800" dirty="0">
                <a:ea typeface="Cambria Math" panose="02040503050406030204" pitchFamily="18" charset="0"/>
                <a:sym typeface="Cantarell"/>
              </a:rPr>
              <a:t>Cree una expresión regular que reconozca direcciones IP versión 4</a:t>
            </a:r>
            <a:endParaRPr lang="es-GT" sz="1800" b="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Construcción de expresiones regulares</a:t>
            </a:r>
          </a:p>
          <a:p>
            <a:r>
              <a:rPr lang="es-GT" dirty="0"/>
              <a:t>Operadores</a:t>
            </a:r>
          </a:p>
          <a:p>
            <a:pPr lvl="1"/>
            <a:r>
              <a:rPr lang="es-GT" dirty="0"/>
              <a:t>Alternación</a:t>
            </a:r>
          </a:p>
          <a:p>
            <a:pPr lvl="1"/>
            <a:r>
              <a:rPr lang="es-GT" dirty="0"/>
              <a:t> Cuantificación</a:t>
            </a:r>
          </a:p>
          <a:p>
            <a:pPr lvl="1"/>
            <a:r>
              <a:rPr lang="es-GT" dirty="0"/>
              <a:t>Agrupación</a:t>
            </a:r>
          </a:p>
          <a:p>
            <a:r>
              <a:rPr lang="es-GT" dirty="0"/>
              <a:t>Meta-caracteres en la programación</a:t>
            </a:r>
          </a:p>
          <a:p>
            <a:r>
              <a:rPr lang="es-GT" dirty="0"/>
              <a:t>Ejemplos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Operaciones de una expresión regular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Construcción de una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GT" sz="1800" b="1" dirty="0">
                <a:sym typeface="Cantarell"/>
              </a:rPr>
              <a:t>Expresión Regular: </a:t>
            </a:r>
            <a:r>
              <a:rPr lang="es-GT" sz="1800" dirty="0">
                <a:sym typeface="Cantarell"/>
              </a:rPr>
              <a:t>Una expresión regular representa a una Lenguaje Regular, extra representación se lleva a cabo mediante símbolos denominados “</a:t>
            </a:r>
            <a:r>
              <a:rPr lang="es-GT" sz="1800" dirty="0" err="1">
                <a:sym typeface="Cantarell"/>
              </a:rPr>
              <a:t>Metacaracteres</a:t>
            </a:r>
            <a:r>
              <a:rPr lang="es-GT" sz="1800" dirty="0">
                <a:sym typeface="Cantarell"/>
              </a:rPr>
              <a:t>” los cuales no se representan a sí mismos debido a que son interpretados de una manera especial.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474511" y="243522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Lenguaje descrito por una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Alternación: </a:t>
            </a:r>
            <a:r>
              <a:rPr lang="es-ES" sz="1800" dirty="0">
                <a:sym typeface="Cantarell"/>
              </a:rPr>
              <a:t>Se representa como una barra vertical llamada “pipeline” que separa las alternativas que se pueden elegir, su función es similar a la del “o exclusivo” ya que podemos tomar una opción o la otra, pero no se podrían tomar ambas:</a:t>
            </a:r>
          </a:p>
          <a:p>
            <a:pPr lvl="1"/>
            <a:r>
              <a:rPr lang="es-ES" sz="1800" b="1" dirty="0">
                <a:sym typeface="Cantarell"/>
              </a:rPr>
              <a:t>Ejemplo: </a:t>
            </a:r>
            <a:r>
              <a:rPr lang="es-ES" sz="1800" dirty="0">
                <a:sym typeface="Cantarell"/>
              </a:rPr>
              <a:t>0 | 1</a:t>
            </a:r>
          </a:p>
          <a:p>
            <a:pPr lvl="2"/>
            <a:r>
              <a:rPr lang="es-ES" sz="1800" dirty="0">
                <a:sym typeface="Cantarell"/>
              </a:rPr>
              <a:t>En este caso nuestra palabra podría ser: 0 </a:t>
            </a:r>
            <a:r>
              <a:rPr lang="es-ES" sz="1800" dirty="0" err="1">
                <a:sym typeface="Cantarell"/>
              </a:rPr>
              <a:t>ó</a:t>
            </a:r>
            <a:r>
              <a:rPr lang="es-ES" sz="1800" dirty="0">
                <a:sym typeface="Cantarell"/>
              </a:rPr>
              <a:t> 1, pero nunca ambas.</a:t>
            </a:r>
          </a:p>
          <a:p>
            <a:pPr lvl="2"/>
            <a:endParaRPr lang="es-ES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28299" y="198847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Operaciones de las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5682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Cuantificación: </a:t>
            </a:r>
            <a:r>
              <a:rPr lang="es-ES" sz="1800" dirty="0">
                <a:sym typeface="Cantarell"/>
              </a:rPr>
              <a:t>Un cuantificador tras un carácter especifica la frecuencia con la que este puede ocurrir.</a:t>
            </a:r>
          </a:p>
          <a:p>
            <a:pPr lvl="1"/>
            <a:r>
              <a:rPr lang="es-ES" sz="1800" b="1" dirty="0">
                <a:sym typeface="Cantarell"/>
              </a:rPr>
              <a:t>Interrogación ( ? ): </a:t>
            </a:r>
            <a:r>
              <a:rPr lang="es-ES" sz="1800" dirty="0">
                <a:sym typeface="Cantarell"/>
              </a:rPr>
              <a:t>Indica que el carácter anterior puede aparecer solamente una vez </a:t>
            </a:r>
            <a:r>
              <a:rPr lang="es-ES" sz="1800">
                <a:sym typeface="Cantarell"/>
              </a:rPr>
              <a:t>o ninguna.</a:t>
            </a:r>
            <a:endParaRPr lang="es-ES" sz="1800" dirty="0">
              <a:sym typeface="Cantarell"/>
            </a:endParaRPr>
          </a:p>
          <a:p>
            <a:pPr lvl="2"/>
            <a:r>
              <a:rPr lang="es-ES" sz="1800" b="1" dirty="0" err="1">
                <a:sym typeface="Cantarell"/>
              </a:rPr>
              <a:t>Ob?scuro</a:t>
            </a:r>
            <a:r>
              <a:rPr lang="es-ES" sz="1800" dirty="0">
                <a:sym typeface="Cantarell"/>
              </a:rPr>
              <a:t> podría ser obscuro ú oscuro</a:t>
            </a:r>
          </a:p>
          <a:p>
            <a:pPr lvl="1"/>
            <a:r>
              <a:rPr lang="es-ES" sz="1800" b="1" dirty="0">
                <a:sym typeface="Cantarell"/>
              </a:rPr>
              <a:t>El Signo más ( + ): </a:t>
            </a:r>
            <a:r>
              <a:rPr lang="es-ES" sz="1800" dirty="0">
                <a:sym typeface="Cantarell"/>
              </a:rPr>
              <a:t>Indica que el carácter debe aparecer por lo menos una vez.</a:t>
            </a:r>
          </a:p>
          <a:p>
            <a:pPr lvl="2"/>
            <a:r>
              <a:rPr lang="es-ES" sz="1800" b="1" dirty="0" err="1">
                <a:sym typeface="Cantarell"/>
              </a:rPr>
              <a:t>Ho+la</a:t>
            </a:r>
            <a:r>
              <a:rPr lang="es-ES" sz="1800" b="1" dirty="0">
                <a:sym typeface="Cantarell"/>
              </a:rPr>
              <a:t> </a:t>
            </a:r>
            <a:r>
              <a:rPr lang="es-ES" sz="1800" dirty="0">
                <a:sym typeface="Cantarell"/>
              </a:rPr>
              <a:t>Podría ser: Hola, </a:t>
            </a:r>
            <a:r>
              <a:rPr lang="es-ES" sz="1800" dirty="0" err="1">
                <a:sym typeface="Cantarell"/>
              </a:rPr>
              <a:t>Hoola</a:t>
            </a:r>
            <a:r>
              <a:rPr lang="es-ES" sz="1800" dirty="0">
                <a:sym typeface="Cantarell"/>
              </a:rPr>
              <a:t>, </a:t>
            </a:r>
            <a:r>
              <a:rPr lang="es-ES" sz="1800" dirty="0" err="1">
                <a:sym typeface="Cantarell"/>
              </a:rPr>
              <a:t>Hooooooola</a:t>
            </a:r>
            <a:endParaRPr lang="es-ES" sz="1800" dirty="0">
              <a:sym typeface="Cantarell"/>
            </a:endParaRPr>
          </a:p>
          <a:p>
            <a:pPr lvl="1"/>
            <a:r>
              <a:rPr lang="es-ES" sz="1800" b="1" dirty="0">
                <a:sym typeface="Cantarell"/>
              </a:rPr>
              <a:t>El Signo </a:t>
            </a:r>
            <a:r>
              <a:rPr lang="es-ES" sz="1800" b="1" dirty="0" err="1">
                <a:sym typeface="Cantarell"/>
              </a:rPr>
              <a:t>asterísco</a:t>
            </a:r>
            <a:r>
              <a:rPr lang="es-ES" sz="1800" b="1" dirty="0">
                <a:sym typeface="Cantarell"/>
              </a:rPr>
              <a:t> ( * ): </a:t>
            </a:r>
            <a:r>
              <a:rPr lang="es-ES" sz="1800" dirty="0">
                <a:sym typeface="Cantarell"/>
              </a:rPr>
              <a:t>El carácter podría aparecer 0 o muchas veces</a:t>
            </a:r>
          </a:p>
          <a:p>
            <a:pPr lvl="2"/>
            <a:r>
              <a:rPr lang="es-ES" sz="1800" b="1" dirty="0">
                <a:sym typeface="Cantarell"/>
              </a:rPr>
              <a:t>Ho*la </a:t>
            </a:r>
            <a:r>
              <a:rPr lang="es-ES" sz="1800" dirty="0">
                <a:sym typeface="Cantarell"/>
              </a:rPr>
              <a:t>Podría ser: </a:t>
            </a:r>
            <a:r>
              <a:rPr lang="es-ES" sz="1800" dirty="0" err="1">
                <a:sym typeface="Cantarell"/>
              </a:rPr>
              <a:t>Hla</a:t>
            </a:r>
            <a:r>
              <a:rPr lang="es-ES" sz="1800" dirty="0">
                <a:sym typeface="Cantarell"/>
              </a:rPr>
              <a:t>, </a:t>
            </a:r>
            <a:r>
              <a:rPr lang="es-ES" sz="1800" dirty="0" err="1">
                <a:sym typeface="Cantarell"/>
              </a:rPr>
              <a:t>Hoooooola</a:t>
            </a:r>
            <a:r>
              <a:rPr lang="es-ES" sz="1800" dirty="0">
                <a:sym typeface="Cantarell"/>
              </a:rPr>
              <a:t>, Hola</a:t>
            </a:r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42029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94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Operaciones de las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5682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Agrupación: </a:t>
            </a:r>
            <a:r>
              <a:rPr lang="es-ES" sz="1800" dirty="0">
                <a:sym typeface="Cantarell"/>
              </a:rPr>
              <a:t>Los paréntesis se utilizan para modificar la </a:t>
            </a:r>
            <a:r>
              <a:rPr lang="es-ES" sz="1800" dirty="0" err="1">
                <a:sym typeface="Cantarell"/>
              </a:rPr>
              <a:t>presedencia</a:t>
            </a:r>
            <a:r>
              <a:rPr lang="es-ES" sz="1800" dirty="0">
                <a:sym typeface="Cantarell"/>
              </a:rPr>
              <a:t> de operadores y para agrupar símbolos que tienen la misma operación:</a:t>
            </a:r>
          </a:p>
          <a:p>
            <a:pPr lvl="1"/>
            <a:r>
              <a:rPr lang="es-ES" sz="1800" b="1" dirty="0">
                <a:sym typeface="Cantarell"/>
              </a:rPr>
              <a:t>( p | m )adre </a:t>
            </a:r>
            <a:r>
              <a:rPr lang="es-ES" sz="1800" dirty="0">
                <a:sym typeface="Cantarell"/>
              </a:rPr>
              <a:t>podría resultar en madre o padre</a:t>
            </a:r>
          </a:p>
          <a:p>
            <a:pPr lvl="1"/>
            <a:r>
              <a:rPr lang="es-ES" sz="1800" b="1" dirty="0">
                <a:sym typeface="Cantarell"/>
              </a:rPr>
              <a:t>(ab)* </a:t>
            </a:r>
            <a:r>
              <a:rPr lang="es-ES" sz="1800" dirty="0">
                <a:sym typeface="Cantarell"/>
              </a:rPr>
              <a:t>Indicaría que el cuantificador * actúa tanto en a como en b</a:t>
            </a:r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450478" y="243522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9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Meta-caracteres en la programación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56829"/>
            <a:ext cx="7785119" cy="3145500"/>
          </a:xfrm>
        </p:spPr>
        <p:txBody>
          <a:bodyPr/>
          <a:lstStyle/>
          <a:p>
            <a:r>
              <a:rPr lang="es-ES" sz="1800" dirty="0">
                <a:sym typeface="Cantarell"/>
              </a:rPr>
              <a:t>Cada lenguaje de programación posee una manera de utilizar las expresiones regulares, pero dentro de los meta caracteres más comunes podemos encontrar:</a:t>
            </a:r>
          </a:p>
          <a:p>
            <a:pPr lvl="1"/>
            <a:r>
              <a:rPr lang="es-ES" sz="1800" b="1" dirty="0">
                <a:sym typeface="Cantarell"/>
              </a:rPr>
              <a:t>^ </a:t>
            </a:r>
            <a:r>
              <a:rPr lang="es-ES" sz="1800" dirty="0">
                <a:sym typeface="Cantarell"/>
              </a:rPr>
              <a:t>(inicio) y </a:t>
            </a:r>
            <a:r>
              <a:rPr lang="es-ES" sz="1800" b="1" dirty="0">
                <a:sym typeface="Cantarell"/>
              </a:rPr>
              <a:t>$ </a:t>
            </a:r>
            <a:r>
              <a:rPr lang="es-ES" sz="1800" dirty="0">
                <a:sym typeface="Cantarell"/>
              </a:rPr>
              <a:t>(final) de una cadena</a:t>
            </a:r>
          </a:p>
          <a:p>
            <a:pPr lvl="1"/>
            <a:r>
              <a:rPr lang="es-ES" sz="1800" b="1" dirty="0">
                <a:sym typeface="Cantarell"/>
              </a:rPr>
              <a:t>. </a:t>
            </a:r>
            <a:r>
              <a:rPr lang="es-ES" sz="1800" dirty="0">
                <a:sym typeface="Cantarell"/>
              </a:rPr>
              <a:t>El punto puede representar a cualquier carácter excepto a una nueva línea</a:t>
            </a:r>
          </a:p>
          <a:p>
            <a:pPr lvl="1"/>
            <a:r>
              <a:rPr lang="es-GT" sz="1800" b="1" dirty="0">
                <a:sym typeface="Cantarell"/>
              </a:rPr>
              <a:t>\ </a:t>
            </a:r>
            <a:r>
              <a:rPr lang="es-GT" sz="1800" dirty="0">
                <a:sym typeface="Cantarell"/>
              </a:rPr>
              <a:t>La barra invertida es el carácter de escape, necesario para quitar el significado a un meta carácter</a:t>
            </a:r>
          </a:p>
          <a:p>
            <a:pPr lvl="1"/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401619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Árboles de expresión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1631447" y="191431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027329" y="3185050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</a:t>
            </a:r>
          </a:p>
        </p:txBody>
      </p:sp>
      <p:sp>
        <p:nvSpPr>
          <p:cNvPr id="7" name="Oval 6"/>
          <p:cNvSpPr/>
          <p:nvPr/>
        </p:nvSpPr>
        <p:spPr>
          <a:xfrm>
            <a:off x="2377001" y="3185050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</a:t>
            </a:r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 flipH="1">
            <a:off x="1290466" y="2381387"/>
            <a:ext cx="604118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7" idx="0"/>
          </p:cNvCxnSpPr>
          <p:nvPr/>
        </p:nvCxnSpPr>
        <p:spPr>
          <a:xfrm>
            <a:off x="1894584" y="2381387"/>
            <a:ext cx="745554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27548" y="1777268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|</a:t>
            </a:r>
          </a:p>
        </p:txBody>
      </p:sp>
      <p:sp>
        <p:nvSpPr>
          <p:cNvPr id="18" name="Oval 17"/>
          <p:cNvSpPr/>
          <p:nvPr/>
        </p:nvSpPr>
        <p:spPr>
          <a:xfrm>
            <a:off x="3823430" y="304799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</a:t>
            </a:r>
          </a:p>
        </p:txBody>
      </p:sp>
      <p:sp>
        <p:nvSpPr>
          <p:cNvPr id="19" name="Oval 18"/>
          <p:cNvSpPr/>
          <p:nvPr/>
        </p:nvSpPr>
        <p:spPr>
          <a:xfrm>
            <a:off x="5173102" y="304799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</a:t>
            </a:r>
          </a:p>
        </p:txBody>
      </p:sp>
      <p:cxnSp>
        <p:nvCxnSpPr>
          <p:cNvPr id="20" name="Straight Connector 19"/>
          <p:cNvCxnSpPr>
            <a:stCxn id="17" idx="4"/>
            <a:endCxn id="18" idx="0"/>
          </p:cNvCxnSpPr>
          <p:nvPr/>
        </p:nvCxnSpPr>
        <p:spPr>
          <a:xfrm flipH="1">
            <a:off x="4086567" y="2244336"/>
            <a:ext cx="604118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4690685" y="2244336"/>
            <a:ext cx="745554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82668" y="1777268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*</a:t>
            </a:r>
          </a:p>
        </p:txBody>
      </p:sp>
      <p:sp>
        <p:nvSpPr>
          <p:cNvPr id="23" name="Oval 22"/>
          <p:cNvSpPr/>
          <p:nvPr/>
        </p:nvSpPr>
        <p:spPr>
          <a:xfrm>
            <a:off x="6882668" y="304799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</a:t>
            </a:r>
          </a:p>
        </p:txBody>
      </p:sp>
      <p:cxnSp>
        <p:nvCxnSpPr>
          <p:cNvPr id="25" name="Straight Connector 24"/>
          <p:cNvCxnSpPr>
            <a:stCxn id="22" idx="4"/>
            <a:endCxn id="23" idx="0"/>
          </p:cNvCxnSpPr>
          <p:nvPr/>
        </p:nvCxnSpPr>
        <p:spPr>
          <a:xfrm>
            <a:off x="7145805" y="2244336"/>
            <a:ext cx="0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27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452</Words>
  <Application>Microsoft Office PowerPoint</Application>
  <PresentationFormat>Presentación en pantalla (16:9)</PresentationFormat>
  <Paragraphs>64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Arvo</vt:lpstr>
      <vt:lpstr>Roboto Condensed Light</vt:lpstr>
      <vt:lpstr>Roboto Condensed</vt:lpstr>
      <vt:lpstr>Cantarell</vt:lpstr>
      <vt:lpstr>Cambria Math</vt:lpstr>
      <vt:lpstr>Salerio template</vt:lpstr>
      <vt:lpstr>Lenguajes Formales y Autómatas</vt:lpstr>
      <vt:lpstr>Agenda</vt:lpstr>
      <vt:lpstr>Operaciones de una expresión regular</vt:lpstr>
      <vt:lpstr>Construcción de una ER</vt:lpstr>
      <vt:lpstr>Lenguaje descrito por una ER</vt:lpstr>
      <vt:lpstr>Operaciones de las expresiones regulares</vt:lpstr>
      <vt:lpstr>Operaciones de las expresiones regulares</vt:lpstr>
      <vt:lpstr>Meta-caracteres en la programación</vt:lpstr>
      <vt:lpstr>Árboles de expresión</vt:lpstr>
      <vt:lpstr>Ejemplos</vt:lpstr>
      <vt:lpstr>Ejemplos de lenguajes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103</cp:revision>
  <dcterms:modified xsi:type="dcterms:W3CDTF">2024-02-03T01:34:03Z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(2)IoUoW3WbrkQ4NNGz+r/eUHrxiN/uCkRe0MYuHTdh5ZZmNM8YgIsZhGl7bLhtGjbO32U7qcAe
ITy73nfk5lg+scVv3yaXrzDNEBvRE0RT0c8NRXN8XPfvUwB8gmpNope57wcOVGgfOU7cA0Fk
WdquK0i8Be85jpCcUeJUjOeXuysOn8w6hsbY0iMNbXNLfXDcMi3oHvFkFD8dI4AKNGyZmpYS
mrIFT6nAHo5cnrnfEU</vt:lpwstr>
  </property>
  <property fmtid="{D5CDD505-2E9C-101B-9397-08002B2CF9AE}" pid="3" name="_2015_ms_pID_7253431">
    <vt:lpwstr>zBUlD4FIGd9QZ7scgur8T5P9CjKoS3BtLdzoKzXQiaS6t2OuCuv6fP
+nQCKsMd2pg3tTx2XnCMllnI205DHuHttFTkYIAIM14gaZzQy4DxskHE5eySHuSHZmrNZK01
u7ZMHsKQLgSY8hvoYeh01hfIW2/8aGqYx3+LEgWRaRJ0GTt+uxtfrTG66eE3jtZ2Tco=</vt:lpwstr>
  </property>
</Properties>
</file>