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57" r:id="rId3"/>
    <p:sldId id="292" r:id="rId4"/>
    <p:sldId id="296" r:id="rId5"/>
    <p:sldId id="299" r:id="rId6"/>
    <p:sldId id="300" r:id="rId7"/>
    <p:sldId id="297" r:id="rId8"/>
    <p:sldId id="298" r:id="rId9"/>
    <p:sldId id="301" r:id="rId10"/>
    <p:sldId id="302" r:id="rId11"/>
    <p:sldId id="303" r:id="rId12"/>
    <p:sldId id="279" r:id="rId13"/>
  </p:sldIdLst>
  <p:sldSz cx="9144000" cy="5143500" type="screen16x9"/>
  <p:notesSz cx="6858000" cy="9144000"/>
  <p:embeddedFontLst>
    <p:embeddedFont>
      <p:font typeface="Arvo" panose="020B0604020202020204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  <p:embeddedFont>
      <p:font typeface="Roboto Condensed" panose="02000000000000000000" pitchFamily="2" charset="0"/>
      <p:regular r:id="rId20"/>
      <p:bold r:id="rId21"/>
      <p:italic r:id="rId22"/>
      <p:boldItalic r:id="rId23"/>
    </p:embeddedFont>
    <p:embeddedFont>
      <p:font typeface="Roboto Condensed Light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86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8D27DB-1D92-4177-8D39-E60F13696A85}">
  <a:tblStyle styleId="{428D27DB-1D92-4177-8D39-E60F13696A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876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551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774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617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6455100" y="4172450"/>
            <a:ext cx="26889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85" name="Shape 185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61722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GT" dirty="0"/>
              <a:t>Lenguajes Formales y Autómatas</a:t>
            </a:r>
            <a:endParaRPr dirty="0"/>
          </a:p>
        </p:txBody>
      </p:sp>
      <p:sp>
        <p:nvSpPr>
          <p:cNvPr id="186" name="Shape 186"/>
          <p:cNvSpPr txBox="1"/>
          <p:nvPr/>
        </p:nvSpPr>
        <p:spPr>
          <a:xfrm>
            <a:off x="4685849" y="4296650"/>
            <a:ext cx="3469791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1200" dirty="0"/>
              <a:t>Clase 7 – Conversión ER a Árbol de Expresión</a:t>
            </a:r>
            <a:endParaRPr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GT" dirty="0"/>
              <a:t>Ejemplos ER a árboles de expresión</a:t>
            </a:r>
          </a:p>
        </p:txBody>
      </p:sp>
      <p:sp>
        <p:nvSpPr>
          <p:cNvPr id="225" name="Google Shape;22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26" name="Google Shape;226;p14"/>
          <p:cNvSpPr txBox="1"/>
          <p:nvPr/>
        </p:nvSpPr>
        <p:spPr>
          <a:xfrm>
            <a:off x="463525" y="0"/>
            <a:ext cx="3005816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31527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Ejemplos</a:t>
            </a:r>
            <a:endParaRPr lang="es-G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1A9EF9E3-B023-427A-B528-FCD13BE4D21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14274" y="1327350"/>
                <a:ext cx="7785119" cy="3145500"/>
              </a:xfrm>
            </p:spPr>
            <p:txBody>
              <a:bodyPr/>
              <a:lstStyle/>
              <a:p>
                <a:pPr marL="4191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𝑎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∙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𝑏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+</m:t>
                    </m:r>
                  </m:oMath>
                </a14:m>
                <a:endParaRPr lang="es-GT" b="0" i="1" dirty="0">
                  <a:latin typeface="Cambria Math" panose="02040503050406030204" pitchFamily="18" charset="0"/>
                  <a:ea typeface="Cambria Math" panose="02040503050406030204" pitchFamily="18" charset="0"/>
                  <a:sym typeface="Cantarell"/>
                </a:endParaRPr>
              </a:p>
              <a:p>
                <a:pPr marL="4191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𝑎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 | 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𝑏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∙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𝑐</m:t>
                    </m:r>
                  </m:oMath>
                </a14:m>
                <a:endParaRPr lang="es-GT" b="0" i="1" dirty="0">
                  <a:latin typeface="Cambria Math" panose="02040503050406030204" pitchFamily="18" charset="0"/>
                  <a:ea typeface="Cambria Math" panose="02040503050406030204" pitchFamily="18" charset="0"/>
                  <a:sym typeface="Cantarell"/>
                </a:endParaRPr>
              </a:p>
              <a:p>
                <a:pPr marL="4191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𝑎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∙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𝑏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 | 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𝑐</m:t>
                    </m:r>
                  </m:oMath>
                </a14:m>
                <a:endParaRPr lang="es-GT" b="0" i="1" dirty="0">
                  <a:latin typeface="Cambria Math" panose="02040503050406030204" pitchFamily="18" charset="0"/>
                  <a:ea typeface="Cambria Math" panose="02040503050406030204" pitchFamily="18" charset="0"/>
                  <a:sym typeface="Cantarell"/>
                </a:endParaRPr>
              </a:p>
              <a:p>
                <a:pPr marL="4191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</m:ctrlPr>
                      </m:d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 ′</m:t>
                        </m:r>
                        <m:sSup>
                          <m:sSupPr>
                            <m:ctrlPr>
                              <a:rPr lang="es-G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</m:ctrlPr>
                          </m:sSupPr>
                          <m:e>
                            <m:r>
                              <a:rPr lang="es-G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  <m:t>+</m:t>
                            </m:r>
                          </m:e>
                          <m:sup>
                            <m:r>
                              <a:rPr lang="es-G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  <m:t>′</m:t>
                            </m:r>
                          </m:sup>
                        </m:sSup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 </m:t>
                        </m:r>
                        <m:sSup>
                          <m:sSupPr>
                            <m:ctrlPr>
                              <a:rPr lang="es-G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</m:ctrlPr>
                          </m:sSupPr>
                          <m:e>
                            <m:r>
                              <a:rPr lang="es-G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  <m:t>| </m:t>
                            </m:r>
                          </m:e>
                          <m:sup>
                            <m:r>
                              <a:rPr lang="es-G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s-G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</m:ctrlPr>
                          </m:sSupPr>
                          <m:e>
                            <m:r>
                              <a:rPr lang="es-G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  <m:t>−</m:t>
                            </m:r>
                          </m:e>
                          <m:sup>
                            <m:r>
                              <a:rPr lang="es-G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? ∙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𝑑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+</m:t>
                    </m:r>
                  </m:oMath>
                </a14:m>
                <a:endParaRPr lang="es-GT" dirty="0">
                  <a:ea typeface="Cambria Math" panose="02040503050406030204" pitchFamily="18" charset="0"/>
                  <a:sym typeface="Cantarell"/>
                </a:endParaRPr>
              </a:p>
              <a:p>
                <a:pPr marL="419100" indent="-342900">
                  <a:buAutoNum type="arabicPeriod"/>
                </a:pPr>
                <a:r>
                  <a:rPr lang="es-GT" dirty="0">
                    <a:ea typeface="Cambria Math" panose="02040503050406030204" pitchFamily="18" charset="0"/>
                    <a:sym typeface="Cantarell"/>
                  </a:rPr>
                  <a:t>&lt;id&gt; ∙ “ “* ∙ “=“∙ “ “*”’” ∙&lt;c&gt; ∙”’”</a:t>
                </a:r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1A9EF9E3-B023-427A-B528-FCD13BE4D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4274" y="1327350"/>
                <a:ext cx="7785119" cy="3145500"/>
              </a:xfrm>
              <a:blipFill>
                <a:blip r:embed="rId2"/>
                <a:stretch>
                  <a:fillRect l="-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11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92532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05" name="Shape 505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¡Gracias por su atención!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506" name="Shape 506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¿Dudas?</a:t>
            </a:r>
            <a:endParaRPr sz="2000" b="1"/>
          </a:p>
        </p:txBody>
      </p:sp>
      <p:grpSp>
        <p:nvGrpSpPr>
          <p:cNvPr id="507" name="Shape 507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8" name="Shape 50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dirty="0"/>
              <a:t>Agenda</a:t>
            </a:r>
            <a:endParaRPr dirty="0"/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96" name="Shape 196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7" name="Shape 19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756BAD-A049-48B3-A6B9-8C1CE2B47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281643"/>
            <a:ext cx="7851261" cy="2724300"/>
          </a:xfrm>
        </p:spPr>
        <p:txBody>
          <a:bodyPr/>
          <a:lstStyle/>
          <a:p>
            <a:r>
              <a:rPr lang="es-GT" dirty="0"/>
              <a:t>Expresión Regular y operadores</a:t>
            </a:r>
          </a:p>
          <a:p>
            <a:r>
              <a:rPr lang="es-GT" dirty="0"/>
              <a:t>Algoritmo </a:t>
            </a:r>
            <a:r>
              <a:rPr lang="es-GT" dirty="0" err="1"/>
              <a:t>Shunting</a:t>
            </a:r>
            <a:r>
              <a:rPr lang="es-GT" dirty="0"/>
              <a:t> Yard</a:t>
            </a:r>
          </a:p>
          <a:p>
            <a:r>
              <a:rPr lang="es-GT" dirty="0"/>
              <a:t>Ejemplos de ER a árbol de expresión</a:t>
            </a:r>
          </a:p>
        </p:txBody>
      </p:sp>
    </p:spTree>
    <p:extLst>
      <p:ext uri="{BB962C8B-B14F-4D97-AF65-F5344CB8AC3E}">
        <p14:creationId xmlns:p14="http://schemas.microsoft.com/office/powerpoint/2010/main" val="341583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dirty="0"/>
              <a:t>ER y operadores</a:t>
            </a:r>
            <a:endParaRPr dirty="0"/>
          </a:p>
        </p:txBody>
      </p:sp>
      <p:sp>
        <p:nvSpPr>
          <p:cNvPr id="225" name="Google Shape;22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6" name="Google Shape;226;p14"/>
          <p:cNvSpPr txBox="1"/>
          <p:nvPr/>
        </p:nvSpPr>
        <p:spPr>
          <a:xfrm>
            <a:off x="463525" y="0"/>
            <a:ext cx="3005816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Recordando…</a:t>
            </a:r>
            <a:endParaRPr lang="es-GT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9EF9E3-B023-427A-B528-FCD13BE4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785119" cy="3145500"/>
          </a:xfrm>
        </p:spPr>
        <p:txBody>
          <a:bodyPr/>
          <a:lstStyle/>
          <a:p>
            <a:pPr marL="76200" indent="0">
              <a:buNone/>
            </a:pPr>
            <a:r>
              <a:rPr lang="es-GT" sz="1400" dirty="0">
                <a:sym typeface="Cantarell"/>
              </a:rPr>
              <a:t>Según se estudió en la Clase 6:</a:t>
            </a:r>
          </a:p>
          <a:p>
            <a:r>
              <a:rPr lang="es-GT" sz="1400" b="1" dirty="0">
                <a:sym typeface="Cantarell"/>
              </a:rPr>
              <a:t>Expresión Regular: </a:t>
            </a:r>
            <a:r>
              <a:rPr lang="es-GT" sz="1400" dirty="0">
                <a:sym typeface="Cantarell"/>
              </a:rPr>
              <a:t>Una expresión regular representa a una Lenguaje Regular, extra representación se lleva acabo mediante símbolos denominados “</a:t>
            </a:r>
            <a:r>
              <a:rPr lang="es-GT" sz="1400" dirty="0" err="1">
                <a:sym typeface="Cantarell"/>
              </a:rPr>
              <a:t>Metacaracteres</a:t>
            </a:r>
            <a:r>
              <a:rPr lang="es-GT" sz="1400" dirty="0">
                <a:sym typeface="Cantarell"/>
              </a:rPr>
              <a:t>” los cuales no se representan a sí mismos debido a que son interpretados de una manera especial.</a:t>
            </a:r>
          </a:p>
          <a:p>
            <a:r>
              <a:rPr lang="es-GT" sz="1400" dirty="0">
                <a:sym typeface="Cantarell"/>
              </a:rPr>
              <a:t>Contiene las operaciones:</a:t>
            </a:r>
          </a:p>
          <a:p>
            <a:pPr lvl="1"/>
            <a:r>
              <a:rPr lang="es-GT" sz="1400" dirty="0">
                <a:sym typeface="Cantarell"/>
              </a:rPr>
              <a:t>Alternación ( | )</a:t>
            </a:r>
          </a:p>
          <a:p>
            <a:pPr lvl="1"/>
            <a:r>
              <a:rPr lang="es-GT" sz="1400" dirty="0">
                <a:sym typeface="Cantarell"/>
              </a:rPr>
              <a:t>Cuantificación ( +, ?, * )</a:t>
            </a:r>
          </a:p>
          <a:p>
            <a:pPr lvl="1"/>
            <a:r>
              <a:rPr lang="es-GT" sz="1400" dirty="0">
                <a:sym typeface="Cantarell"/>
              </a:rPr>
              <a:t>Agrupación ( )</a:t>
            </a:r>
          </a:p>
          <a:p>
            <a:pPr lvl="1"/>
            <a:r>
              <a:rPr lang="es-GT" sz="1400" dirty="0">
                <a:sym typeface="Cantarell"/>
              </a:rPr>
              <a:t>Concatenación .</a:t>
            </a:r>
          </a:p>
          <a:p>
            <a:pPr>
              <a:buFont typeface="+mj-lt"/>
              <a:buAutoNum type="arabicPeriod"/>
            </a:pPr>
            <a:endParaRPr lang="es-GT" sz="1400" b="0" dirty="0">
              <a:ea typeface="Cambria Math" panose="02040503050406030204" pitchFamily="18" charset="0"/>
              <a:sym typeface="Cantarell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4</a:t>
            </a:fld>
            <a:endParaRPr lang="es-GT"/>
          </a:p>
        </p:txBody>
      </p:sp>
      <p:sp>
        <p:nvSpPr>
          <p:cNvPr id="5" name="Google Shape;589;p37">
            <a:extLst>
              <a:ext uri="{FF2B5EF4-FFF2-40B4-BE49-F238E27FC236}">
                <a16:creationId xmlns:a16="http://schemas.microsoft.com/office/drawing/2014/main" id="{B4C12DA8-5C64-46BF-9645-E855BC6CE747}"/>
              </a:ext>
            </a:extLst>
          </p:cNvPr>
          <p:cNvSpPr/>
          <p:nvPr/>
        </p:nvSpPr>
        <p:spPr>
          <a:xfrm>
            <a:off x="501406" y="1722525"/>
            <a:ext cx="285975" cy="27306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87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5EF54-FF1A-45E5-AA04-6B04EB7E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Precedencia de operadores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F7ED83-57FD-46D3-88E1-C471F6378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1148760"/>
          </a:xfrm>
        </p:spPr>
        <p:txBody>
          <a:bodyPr/>
          <a:lstStyle/>
          <a:p>
            <a:r>
              <a:rPr lang="es-GT" sz="1400" dirty="0"/>
              <a:t>De acuerdo con el estándar: “</a:t>
            </a:r>
            <a:r>
              <a:rPr lang="en-US" sz="1400" b="1" i="1" dirty="0"/>
              <a:t>IEEE Std 1003.1-2001, Portable Operating System Interface (POSIX ), Base Definitions and Headers, Section 9, Regular Expressions</a:t>
            </a:r>
            <a:r>
              <a:rPr lang="en-US" sz="1400" dirty="0"/>
              <a:t>” la </a:t>
            </a:r>
            <a:r>
              <a:rPr lang="en-US" sz="1400" dirty="0" err="1"/>
              <a:t>precedencia</a:t>
            </a:r>
            <a:r>
              <a:rPr lang="en-US" sz="1400" dirty="0"/>
              <a:t> de los </a:t>
            </a:r>
            <a:r>
              <a:rPr lang="en-US" sz="1400" dirty="0" err="1"/>
              <a:t>operadores</a:t>
            </a:r>
            <a:r>
              <a:rPr lang="en-US" sz="1400" dirty="0"/>
              <a:t> de </a:t>
            </a:r>
            <a:r>
              <a:rPr lang="en-US" sz="1400" dirty="0" err="1"/>
              <a:t>expresiones</a:t>
            </a:r>
            <a:r>
              <a:rPr lang="en-US" sz="1400" dirty="0"/>
              <a:t> </a:t>
            </a:r>
            <a:r>
              <a:rPr lang="en-US" sz="1400" dirty="0" err="1"/>
              <a:t>regulares</a:t>
            </a:r>
            <a:r>
              <a:rPr lang="en-US" sz="1400" dirty="0"/>
              <a:t> es:</a:t>
            </a:r>
          </a:p>
          <a:p>
            <a:endParaRPr lang="en-US" sz="1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FE51BD-B470-47B1-8F2A-A438A82EA2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188C1A62-975E-4EB8-84D9-214635B2FF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881292"/>
              </p:ext>
            </p:extLst>
          </p:nvPr>
        </p:nvGraphicFramePr>
        <p:xfrm>
          <a:off x="2084441" y="2311723"/>
          <a:ext cx="3592267" cy="2541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476641" imgH="3171697" progId="Excel.Sheet.12">
                  <p:embed/>
                </p:oleObj>
              </mc:Choice>
              <mc:Fallback>
                <p:oleObj name="Worksheet" r:id="rId2" imgW="3476641" imgH="317169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84441" y="2311723"/>
                        <a:ext cx="3592267" cy="25412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62EB0CFF-8E10-46D7-8CDA-1476986318B8}"/>
              </a:ext>
            </a:extLst>
          </p:cNvPr>
          <p:cNvSpPr txBox="1"/>
          <p:nvPr/>
        </p:nvSpPr>
        <p:spPr>
          <a:xfrm>
            <a:off x="5741894" y="2476110"/>
            <a:ext cx="3078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Tabla 1: Precedencia de operadores</a:t>
            </a:r>
          </a:p>
          <a:p>
            <a:r>
              <a:rPr lang="es-GT" dirty="0"/>
              <a:t>De acuerdo a la IEEE [IEEE]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08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GT" dirty="0"/>
              <a:t>Algoritmo </a:t>
            </a:r>
            <a:r>
              <a:rPr lang="es-GT" dirty="0" err="1"/>
              <a:t>Shunting</a:t>
            </a:r>
            <a:r>
              <a:rPr lang="es-GT" dirty="0"/>
              <a:t> Yard</a:t>
            </a:r>
          </a:p>
        </p:txBody>
      </p:sp>
      <p:sp>
        <p:nvSpPr>
          <p:cNvPr id="225" name="Google Shape;22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6" name="Google Shape;226;p14"/>
          <p:cNvSpPr txBox="1"/>
          <p:nvPr/>
        </p:nvSpPr>
        <p:spPr>
          <a:xfrm>
            <a:off x="463525" y="0"/>
            <a:ext cx="3005816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96024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Algoritmo</a:t>
            </a:r>
            <a:endParaRPr lang="es-GT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9EF9E3-B023-427A-B528-FCD13BE4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785119" cy="3145500"/>
          </a:xfrm>
        </p:spPr>
        <p:txBody>
          <a:bodyPr/>
          <a:lstStyle/>
          <a:p>
            <a:pPr marL="76200" indent="0">
              <a:buNone/>
            </a:pPr>
            <a:r>
              <a:rPr lang="es-GT" sz="1400" dirty="0">
                <a:ea typeface="Cambria Math" panose="02040503050406030204" pitchFamily="18" charset="0"/>
                <a:sym typeface="Cantarell"/>
              </a:rPr>
              <a:t>De acuerdo a Wikipedia: “</a:t>
            </a:r>
            <a:r>
              <a:rPr lang="es-ES" sz="1400" i="1" dirty="0">
                <a:ea typeface="Cambria Math" panose="02040503050406030204" pitchFamily="18" charset="0"/>
                <a:sym typeface="Cantarell"/>
              </a:rPr>
              <a:t>El algoritmo </a:t>
            </a:r>
            <a:r>
              <a:rPr lang="es-ES" sz="1400" i="1" dirty="0" err="1">
                <a:ea typeface="Cambria Math" panose="02040503050406030204" pitchFamily="18" charset="0"/>
                <a:sym typeface="Cantarell"/>
              </a:rPr>
              <a:t>shunting</a:t>
            </a:r>
            <a:r>
              <a:rPr lang="es-ES" sz="1400" i="1" dirty="0">
                <a:ea typeface="Cambria Math" panose="02040503050406030204" pitchFamily="18" charset="0"/>
                <a:sym typeface="Cantarell"/>
              </a:rPr>
              <a:t> </a:t>
            </a:r>
            <a:r>
              <a:rPr lang="es-ES" sz="1400" i="1" dirty="0" err="1">
                <a:ea typeface="Cambria Math" panose="02040503050406030204" pitchFamily="18" charset="0"/>
                <a:sym typeface="Cantarell"/>
              </a:rPr>
              <a:t>yard</a:t>
            </a:r>
            <a:r>
              <a:rPr lang="es-ES" sz="1400" i="1" dirty="0">
                <a:ea typeface="Cambria Math" panose="02040503050406030204" pitchFamily="18" charset="0"/>
                <a:sym typeface="Cantarell"/>
              </a:rPr>
              <a:t> es un método para analizar (</a:t>
            </a:r>
            <a:r>
              <a:rPr lang="es-ES" sz="1400" i="1" dirty="0" err="1">
                <a:ea typeface="Cambria Math" panose="02040503050406030204" pitchFamily="18" charset="0"/>
                <a:sym typeface="Cantarell"/>
              </a:rPr>
              <a:t>parsing</a:t>
            </a:r>
            <a:r>
              <a:rPr lang="es-ES" sz="1400" i="1" dirty="0">
                <a:ea typeface="Cambria Math" panose="02040503050406030204" pitchFamily="18" charset="0"/>
                <a:sym typeface="Cantarell"/>
              </a:rPr>
              <a:t>) las ecuaciones matemáticas especificadas en la notación de infijo. Puede ser utilizado para producir la salida en la notación polaca inversa (RPN) o como árbol de sintaxis abstracta (AST). El algoritmo fue inventado por </a:t>
            </a:r>
            <a:r>
              <a:rPr lang="es-ES" sz="1400" i="1" dirty="0" err="1">
                <a:ea typeface="Cambria Math" panose="02040503050406030204" pitchFamily="18" charset="0"/>
                <a:sym typeface="Cantarell"/>
              </a:rPr>
              <a:t>Edsger</a:t>
            </a:r>
            <a:r>
              <a:rPr lang="es-ES" sz="1400" i="1" dirty="0">
                <a:ea typeface="Cambria Math" panose="02040503050406030204" pitchFamily="18" charset="0"/>
                <a:sym typeface="Cantarell"/>
              </a:rPr>
              <a:t> Dijkstra y nombró como algoritmo "</a:t>
            </a:r>
            <a:r>
              <a:rPr lang="es-ES" sz="1400" i="1" dirty="0" err="1">
                <a:ea typeface="Cambria Math" panose="02040503050406030204" pitchFamily="18" charset="0"/>
                <a:sym typeface="Cantarell"/>
              </a:rPr>
              <a:t>shunting</a:t>
            </a:r>
            <a:r>
              <a:rPr lang="es-ES" sz="1400" i="1" dirty="0">
                <a:ea typeface="Cambria Math" panose="02040503050406030204" pitchFamily="18" charset="0"/>
                <a:sym typeface="Cantarell"/>
              </a:rPr>
              <a:t> </a:t>
            </a:r>
            <a:r>
              <a:rPr lang="es-ES" sz="1400" i="1" dirty="0" err="1">
                <a:ea typeface="Cambria Math" panose="02040503050406030204" pitchFamily="18" charset="0"/>
                <a:sym typeface="Cantarell"/>
              </a:rPr>
              <a:t>yard</a:t>
            </a:r>
            <a:r>
              <a:rPr lang="es-ES" sz="1400" i="1" dirty="0">
                <a:ea typeface="Cambria Math" panose="02040503050406030204" pitchFamily="18" charset="0"/>
                <a:sym typeface="Cantarell"/>
              </a:rPr>
              <a:t>" (patio de clasificación) porque su operación se asemeja al de un patio de clasificación del ferrocarril</a:t>
            </a:r>
            <a:r>
              <a:rPr lang="es-ES" sz="1400" dirty="0">
                <a:ea typeface="Cambria Math" panose="02040503050406030204" pitchFamily="18" charset="0"/>
                <a:sym typeface="Cantarell"/>
              </a:rPr>
              <a:t>” [WIKIPEDIA]</a:t>
            </a:r>
            <a:endParaRPr lang="es-GT" sz="1400" dirty="0">
              <a:ea typeface="Cambria Math" panose="02040503050406030204" pitchFamily="18" charset="0"/>
              <a:sym typeface="Cantarell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7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57631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Modificación del algoritmo para ER</a:t>
            </a:r>
            <a:endParaRPr lang="es-GT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9EF9E3-B023-427A-B528-FCD13BE4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785119" cy="3145500"/>
          </a:xfrm>
        </p:spPr>
        <p:txBody>
          <a:bodyPr/>
          <a:lstStyle/>
          <a:p>
            <a:pPr marL="76200" indent="0">
              <a:buNone/>
            </a:pPr>
            <a:r>
              <a:rPr lang="es-GT" sz="1400" dirty="0">
                <a:ea typeface="Cambria Math" panose="02040503050406030204" pitchFamily="18" charset="0"/>
                <a:sym typeface="Cantarell"/>
              </a:rPr>
              <a:t>Modificación propia del algoritmo </a:t>
            </a:r>
            <a:r>
              <a:rPr lang="es-GT" sz="1400" dirty="0" err="1">
                <a:ea typeface="Cambria Math" panose="02040503050406030204" pitchFamily="18" charset="0"/>
                <a:sym typeface="Cantarell"/>
              </a:rPr>
              <a:t>Shunting</a:t>
            </a:r>
            <a:r>
              <a:rPr lang="es-GT" sz="1400" dirty="0">
                <a:ea typeface="Cambria Math" panose="02040503050406030204" pitchFamily="18" charset="0"/>
                <a:sym typeface="Cantarell"/>
              </a:rPr>
              <a:t> Yard para ER</a:t>
            </a:r>
          </a:p>
          <a:p>
            <a:pPr marL="419100" indent="-342900">
              <a:buAutoNum type="arabicPeriod"/>
            </a:pPr>
            <a:r>
              <a:rPr lang="es-GT" sz="1400" dirty="0">
                <a:ea typeface="Cambria Math" panose="02040503050406030204" pitchFamily="18" charset="0"/>
                <a:sym typeface="Cantarell"/>
              </a:rPr>
              <a:t>Entradas: </a:t>
            </a:r>
          </a:p>
          <a:p>
            <a:pPr marL="876300" lvl="1" indent="-342900">
              <a:buAutoNum type="arabicPeriod"/>
            </a:pPr>
            <a:r>
              <a:rPr lang="es-GT" sz="1400" dirty="0">
                <a:ea typeface="Cambria Math" panose="02040503050406030204" pitchFamily="18" charset="0"/>
                <a:sym typeface="Cantarell"/>
              </a:rPr>
              <a:t>Tokens de la expresión regular (Símbolos terminales y meta caracteres incluyendo la concatenación)</a:t>
            </a:r>
          </a:p>
          <a:p>
            <a:pPr marL="876300" lvl="1" indent="-342900">
              <a:buAutoNum type="arabicPeriod"/>
            </a:pPr>
            <a:r>
              <a:rPr lang="es-GT" sz="1400" dirty="0">
                <a:ea typeface="Cambria Math" panose="02040503050406030204" pitchFamily="18" charset="0"/>
                <a:sym typeface="Cantarell"/>
              </a:rPr>
              <a:t>Pila de Tokens llamada “T”</a:t>
            </a:r>
          </a:p>
          <a:p>
            <a:pPr marL="876300" lvl="1" indent="-342900">
              <a:buAutoNum type="arabicPeriod"/>
            </a:pPr>
            <a:r>
              <a:rPr lang="es-GT" sz="1400" dirty="0">
                <a:ea typeface="Cambria Math" panose="02040503050406030204" pitchFamily="18" charset="0"/>
                <a:sym typeface="Cantarell"/>
              </a:rPr>
              <a:t>Pila de árboles llamada “S”</a:t>
            </a:r>
          </a:p>
          <a:p>
            <a:pPr marL="419100" indent="-342900">
              <a:buAutoNum type="arabicPeriod"/>
            </a:pPr>
            <a:r>
              <a:rPr lang="es-GT" sz="1400" dirty="0">
                <a:ea typeface="Cambria Math" panose="02040503050406030204" pitchFamily="18" charset="0"/>
                <a:sym typeface="Cantarell"/>
              </a:rPr>
              <a:t>Salidas: </a:t>
            </a:r>
          </a:p>
          <a:p>
            <a:pPr marL="876300" lvl="1" indent="-342900">
              <a:buAutoNum type="arabicPeriod"/>
            </a:pPr>
            <a:r>
              <a:rPr lang="es-GT" sz="1400" dirty="0">
                <a:ea typeface="Cambria Math" panose="02040503050406030204" pitchFamily="18" charset="0"/>
                <a:sym typeface="Cantarell"/>
              </a:rPr>
              <a:t>Árbol de expresión con el signo extendido #</a:t>
            </a:r>
          </a:p>
          <a:p>
            <a:pPr marL="419100" indent="-342900">
              <a:buAutoNum type="arabicPeriod"/>
            </a:pPr>
            <a:endParaRPr lang="es-GT" sz="1400" dirty="0">
              <a:ea typeface="Cambria Math" panose="02040503050406030204" pitchFamily="18" charset="0"/>
              <a:sym typeface="Cantarell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8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59443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Algoritmo</a:t>
            </a:r>
            <a:endParaRPr lang="es-GT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9EF9E3-B023-427A-B528-FCD13BE4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327349"/>
            <a:ext cx="7785119" cy="3681679"/>
          </a:xfrm>
        </p:spPr>
        <p:txBody>
          <a:bodyPr/>
          <a:lstStyle/>
          <a:p>
            <a:pPr marL="304800" indent="-228600">
              <a:buFont typeface="+mj-lt"/>
              <a:buAutoNum type="arabicPeriod"/>
            </a:pPr>
            <a:r>
              <a:rPr lang="es-GT" sz="1200" dirty="0">
                <a:ea typeface="Cambria Math" panose="02040503050406030204" pitchFamily="18" charset="0"/>
                <a:sym typeface="Cantarell"/>
              </a:rPr>
              <a:t>Algoritmo de creación personal por Moises Alonso</a:t>
            </a:r>
          </a:p>
          <a:p>
            <a:pPr marL="304800" indent="-228600">
              <a:buFont typeface="+mj-lt"/>
              <a:buAutoNum type="arabicPeriod"/>
            </a:pPr>
            <a:endParaRPr lang="es-GT" sz="1200" dirty="0">
              <a:ea typeface="Cambria Math" panose="02040503050406030204" pitchFamily="18" charset="0"/>
              <a:sym typeface="Cantarell"/>
            </a:endParaRPr>
          </a:p>
          <a:p>
            <a:pPr marL="304800" indent="-228600">
              <a:buFont typeface="+mj-lt"/>
              <a:buAutoNum type="arabicPeriod"/>
            </a:pPr>
            <a:endParaRPr lang="es-GT" sz="1200" dirty="0">
              <a:ea typeface="Cambria Math" panose="02040503050406030204" pitchFamily="18" charset="0"/>
              <a:sym typeface="Cantarell"/>
            </a:endParaRPr>
          </a:p>
          <a:p>
            <a:pPr marL="304800" indent="-228600">
              <a:buFont typeface="+mj-lt"/>
              <a:buAutoNum type="arabicPeriod"/>
            </a:pPr>
            <a:endParaRPr lang="es-GT" sz="1200" dirty="0">
              <a:ea typeface="Cambria Math" panose="02040503050406030204" pitchFamily="18" charset="0"/>
              <a:sym typeface="Cantarell"/>
            </a:endParaRPr>
          </a:p>
          <a:p>
            <a:pPr marL="304800" indent="-228600">
              <a:buFont typeface="+mj-lt"/>
              <a:buAutoNum type="arabicPeriod"/>
            </a:pPr>
            <a:endParaRPr lang="es-GT" sz="1200" dirty="0">
              <a:ea typeface="Cambria Math" panose="02040503050406030204" pitchFamily="18" charset="0"/>
              <a:sym typeface="Cantarell"/>
            </a:endParaRPr>
          </a:p>
          <a:p>
            <a:pPr marL="304800" indent="-228600">
              <a:buFont typeface="+mj-lt"/>
              <a:buAutoNum type="arabicPeriod"/>
            </a:pPr>
            <a:endParaRPr lang="es-GT" sz="1200" dirty="0">
              <a:ea typeface="Cambria Math" panose="02040503050406030204" pitchFamily="18" charset="0"/>
              <a:sym typeface="Cantarell"/>
            </a:endParaRPr>
          </a:p>
          <a:p>
            <a:pPr marL="304800" indent="-228600">
              <a:buFont typeface="+mj-lt"/>
              <a:buAutoNum type="arabicPeriod"/>
            </a:pPr>
            <a:endParaRPr lang="es-GT" sz="1200" dirty="0">
              <a:ea typeface="Cambria Math" panose="02040503050406030204" pitchFamily="18" charset="0"/>
              <a:sym typeface="Cantarell"/>
            </a:endParaRPr>
          </a:p>
          <a:p>
            <a:pPr marL="304800" indent="-228600">
              <a:buFont typeface="+mj-lt"/>
              <a:buAutoNum type="arabicPeriod"/>
            </a:pPr>
            <a:endParaRPr lang="es-GT" sz="1200" dirty="0">
              <a:ea typeface="Cambria Math" panose="02040503050406030204" pitchFamily="18" charset="0"/>
              <a:sym typeface="Cantarell"/>
            </a:endParaRPr>
          </a:p>
          <a:p>
            <a:pPr marL="304800" indent="-228600">
              <a:buFont typeface="+mj-lt"/>
              <a:buAutoNum type="arabicPeriod"/>
            </a:pPr>
            <a:endParaRPr lang="es-GT" sz="1200" dirty="0">
              <a:ea typeface="Cambria Math" panose="02040503050406030204" pitchFamily="18" charset="0"/>
              <a:sym typeface="Cantarell"/>
            </a:endParaRPr>
          </a:p>
          <a:p>
            <a:pPr marL="304800" indent="-228600">
              <a:buFont typeface="+mj-lt"/>
              <a:buAutoNum type="arabicPeriod"/>
            </a:pPr>
            <a:endParaRPr lang="es-GT" sz="1200" dirty="0">
              <a:ea typeface="Cambria Math" panose="02040503050406030204" pitchFamily="18" charset="0"/>
              <a:sym typeface="Cantarell"/>
            </a:endParaRPr>
          </a:p>
          <a:p>
            <a:pPr marL="76200" indent="0">
              <a:buNone/>
            </a:pPr>
            <a:endParaRPr lang="es-GT" sz="1200" dirty="0">
              <a:ea typeface="Cambria Math" panose="02040503050406030204" pitchFamily="18" charset="0"/>
              <a:sym typeface="Cantarell"/>
            </a:endParaRPr>
          </a:p>
          <a:p>
            <a:pPr marL="76200" indent="0">
              <a:buNone/>
            </a:pPr>
            <a:endParaRPr lang="es-GT" sz="1200" dirty="0">
              <a:ea typeface="Cambria Math" panose="02040503050406030204" pitchFamily="18" charset="0"/>
              <a:sym typeface="Cantarell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9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0205763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378</Words>
  <Application>Microsoft Office PowerPoint</Application>
  <PresentationFormat>Presentación en pantalla (16:9)</PresentationFormat>
  <Paragraphs>64</Paragraphs>
  <Slides>12</Slides>
  <Notes>6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Roboto Condensed</vt:lpstr>
      <vt:lpstr>Roboto Condensed Light</vt:lpstr>
      <vt:lpstr>Arvo</vt:lpstr>
      <vt:lpstr>Cantarell</vt:lpstr>
      <vt:lpstr>Cambria Math</vt:lpstr>
      <vt:lpstr>Salerio template</vt:lpstr>
      <vt:lpstr>Worksheet</vt:lpstr>
      <vt:lpstr>Lenguajes Formales y Autómatas</vt:lpstr>
      <vt:lpstr>Agenda</vt:lpstr>
      <vt:lpstr>ER y operadores</vt:lpstr>
      <vt:lpstr>Recordando…</vt:lpstr>
      <vt:lpstr>Precedencia de operadores</vt:lpstr>
      <vt:lpstr>Algoritmo Shunting Yard</vt:lpstr>
      <vt:lpstr>Algoritmo</vt:lpstr>
      <vt:lpstr>Modificación del algoritmo para ER</vt:lpstr>
      <vt:lpstr>Algoritmo</vt:lpstr>
      <vt:lpstr>Ejemplos ER a árboles de expresión</vt:lpstr>
      <vt:lpstr>Ejemplos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análisis de algoritmos</dc:title>
  <dc:creator>Moises Antonio Alonso Gonzalez</dc:creator>
  <cp:lastModifiedBy>ALONSO  GONZALEZ, MOISES ANTONIO</cp:lastModifiedBy>
  <cp:revision>116</cp:revision>
  <dcterms:modified xsi:type="dcterms:W3CDTF">2024-02-08T03:49:48Z</dcterms:modified>
</cp:coreProperties>
</file>