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7" r:id="rId3"/>
    <p:sldId id="292" r:id="rId4"/>
    <p:sldId id="296" r:id="rId5"/>
    <p:sldId id="300" r:id="rId6"/>
    <p:sldId id="299" r:id="rId7"/>
    <p:sldId id="304" r:id="rId8"/>
    <p:sldId id="297" r:id="rId9"/>
    <p:sldId id="305" r:id="rId10"/>
    <p:sldId id="302" r:id="rId11"/>
    <p:sldId id="303" r:id="rId12"/>
    <p:sldId id="306" r:id="rId13"/>
    <p:sldId id="279" r:id="rId14"/>
  </p:sldIdLst>
  <p:sldSz cx="9144000" cy="5143500" type="screen16x9"/>
  <p:notesSz cx="6858000" cy="9144000"/>
  <p:embeddedFontLst>
    <p:embeddedFont>
      <p:font typeface="Arvo" panose="020B0604020202020204" charset="0"/>
      <p:regular r:id="rId16"/>
      <p:bold r:id="rId17"/>
      <p:italic r:id="rId18"/>
      <p:boldItalic r:id="rId19"/>
    </p:embeddedFont>
    <p:embeddedFont>
      <p:font typeface="Cambria Math" panose="02040503050406030204" pitchFamily="18" charset="0"/>
      <p:regular r:id="rId20"/>
    </p:embeddedFont>
    <p:embeddedFont>
      <p:font typeface="Roboto Condensed" panose="02000000000000000000" pitchFamily="2" charset="0"/>
      <p:regular r:id="rId21"/>
      <p:bold r:id="rId22"/>
      <p:italic r:id="rId23"/>
      <p:boldItalic r:id="rId24"/>
    </p:embeddedFont>
    <p:embeddedFont>
      <p:font typeface="Roboto Condensed Light"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D27DB-1D92-4177-8D39-E60F13696A85}">
  <a:tblStyle styleId="{428D27DB-1D92-4177-8D39-E60F13696A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3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055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425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8774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76617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455100" y="4172450"/>
            <a:ext cx="2688900" cy="41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p>
        </p:txBody>
      </p:sp>
      <p:sp>
        <p:nvSpPr>
          <p:cNvPr id="185" name="Shape 185"/>
          <p:cNvSpPr txBox="1">
            <a:spLocks noGrp="1"/>
          </p:cNvSpPr>
          <p:nvPr>
            <p:ph type="ctrTitle"/>
          </p:nvPr>
        </p:nvSpPr>
        <p:spPr>
          <a:xfrm>
            <a:off x="685800" y="1090750"/>
            <a:ext cx="61722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s-GT" dirty="0"/>
              <a:t>Lenguajes Formales y Autómatas</a:t>
            </a:r>
            <a:endParaRPr dirty="0"/>
          </a:p>
        </p:txBody>
      </p:sp>
      <p:sp>
        <p:nvSpPr>
          <p:cNvPr id="186" name="Shape 186"/>
          <p:cNvSpPr txBox="1"/>
          <p:nvPr/>
        </p:nvSpPr>
        <p:spPr>
          <a:xfrm>
            <a:off x="4685849" y="4296650"/>
            <a:ext cx="3469791" cy="29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GT" sz="1200" dirty="0"/>
              <a:t>Clase 9 – Conversión ER -&gt; AFND -&gt; AFD</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Ejemplo</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1527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Ejemplos</a:t>
            </a:r>
            <a:endParaRPr lang="es-GT" dirty="0"/>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11</a:t>
            </a:fld>
            <a:endParaRPr lang="es-GT"/>
          </a:p>
        </p:txBody>
      </p:sp>
      <p:pic>
        <p:nvPicPr>
          <p:cNvPr id="8" name="Imagen 7">
            <a:extLst>
              <a:ext uri="{FF2B5EF4-FFF2-40B4-BE49-F238E27FC236}">
                <a16:creationId xmlns:a16="http://schemas.microsoft.com/office/drawing/2014/main" id="{46B549DE-CCCD-4A8A-9C96-C80DC23FCD26}"/>
              </a:ext>
            </a:extLst>
          </p:cNvPr>
          <p:cNvPicPr>
            <a:picLocks noChangeAspect="1"/>
          </p:cNvPicPr>
          <p:nvPr/>
        </p:nvPicPr>
        <p:blipFill>
          <a:blip r:embed="rId2"/>
          <a:stretch>
            <a:fillRect/>
          </a:stretch>
        </p:blipFill>
        <p:spPr>
          <a:xfrm>
            <a:off x="423581" y="1340823"/>
            <a:ext cx="4578027" cy="3611277"/>
          </a:xfrm>
          <a:prstGeom prst="rect">
            <a:avLst/>
          </a:prstGeom>
        </p:spPr>
      </p:pic>
      <p:pic>
        <p:nvPicPr>
          <p:cNvPr id="9" name="Imagen 8">
            <a:extLst>
              <a:ext uri="{FF2B5EF4-FFF2-40B4-BE49-F238E27FC236}">
                <a16:creationId xmlns:a16="http://schemas.microsoft.com/office/drawing/2014/main" id="{C0734308-3778-4E52-8208-6F92664EF757}"/>
              </a:ext>
            </a:extLst>
          </p:cNvPr>
          <p:cNvPicPr>
            <a:picLocks noChangeAspect="1"/>
          </p:cNvPicPr>
          <p:nvPr/>
        </p:nvPicPr>
        <p:blipFill>
          <a:blip r:embed="rId3"/>
          <a:stretch>
            <a:fillRect/>
          </a:stretch>
        </p:blipFill>
        <p:spPr>
          <a:xfrm>
            <a:off x="4867836" y="1774760"/>
            <a:ext cx="4122363" cy="1593980"/>
          </a:xfrm>
          <a:prstGeom prst="rect">
            <a:avLst/>
          </a:prstGeom>
        </p:spPr>
      </p:pic>
    </p:spTree>
    <p:extLst>
      <p:ext uri="{BB962C8B-B14F-4D97-AF65-F5344CB8AC3E}">
        <p14:creationId xmlns:p14="http://schemas.microsoft.com/office/powerpoint/2010/main" val="32925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Ejemplos</a:t>
            </a:r>
            <a:endParaRPr lang="es-GT" dirty="0"/>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12</a:t>
            </a:fld>
            <a:endParaRPr lang="es-GT"/>
          </a:p>
        </p:txBody>
      </p:sp>
      <p:pic>
        <p:nvPicPr>
          <p:cNvPr id="3" name="Imagen 2">
            <a:extLst>
              <a:ext uri="{FF2B5EF4-FFF2-40B4-BE49-F238E27FC236}">
                <a16:creationId xmlns:a16="http://schemas.microsoft.com/office/drawing/2014/main" id="{CCAA887D-069B-43A0-8B90-E0D81641291C}"/>
              </a:ext>
            </a:extLst>
          </p:cNvPr>
          <p:cNvPicPr>
            <a:picLocks noChangeAspect="1"/>
          </p:cNvPicPr>
          <p:nvPr/>
        </p:nvPicPr>
        <p:blipFill>
          <a:blip r:embed="rId2"/>
          <a:stretch>
            <a:fillRect/>
          </a:stretch>
        </p:blipFill>
        <p:spPr>
          <a:xfrm>
            <a:off x="2069040" y="1314035"/>
            <a:ext cx="4237635" cy="3829465"/>
          </a:xfrm>
          <a:prstGeom prst="rect">
            <a:avLst/>
          </a:prstGeom>
        </p:spPr>
      </p:pic>
    </p:spTree>
    <p:extLst>
      <p:ext uri="{BB962C8B-B14F-4D97-AF65-F5344CB8AC3E}">
        <p14:creationId xmlns:p14="http://schemas.microsoft.com/office/powerpoint/2010/main" val="201680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505" name="Shape 50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¡Gracias por su atención!</a:t>
            </a:r>
            <a:endParaRPr sz="6000">
              <a:solidFill>
                <a:srgbClr val="FF9800"/>
              </a:solidFill>
            </a:endParaRPr>
          </a:p>
        </p:txBody>
      </p:sp>
      <p:sp>
        <p:nvSpPr>
          <p:cNvPr id="506" name="Shape 506"/>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¿Dudas?</a:t>
            </a:r>
            <a:endParaRPr sz="2000" b="1"/>
          </a:p>
        </p:txBody>
      </p:sp>
      <p:grpSp>
        <p:nvGrpSpPr>
          <p:cNvPr id="507" name="Shape 507"/>
          <p:cNvGrpSpPr/>
          <p:nvPr/>
        </p:nvGrpSpPr>
        <p:grpSpPr>
          <a:xfrm>
            <a:off x="3996210" y="966817"/>
            <a:ext cx="1197664" cy="1126777"/>
            <a:chOff x="5972700" y="2330200"/>
            <a:chExt cx="411625" cy="387275"/>
          </a:xfrm>
        </p:grpSpPr>
        <p:sp>
          <p:nvSpPr>
            <p:cNvPr id="508" name="Shape 5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GT" dirty="0"/>
              <a:t>Agenda</a:t>
            </a:r>
            <a:endParaRPr dirty="0"/>
          </a:p>
        </p:txBody>
      </p:sp>
      <p:sp>
        <p:nvSpPr>
          <p:cNvPr id="194" name="Shape 19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6" name="Shape 196"/>
          <p:cNvGrpSpPr/>
          <p:nvPr/>
        </p:nvGrpSpPr>
        <p:grpSpPr>
          <a:xfrm>
            <a:off x="293683" y="574116"/>
            <a:ext cx="309041" cy="403123"/>
            <a:chOff x="590250" y="244200"/>
            <a:chExt cx="407975" cy="532175"/>
          </a:xfrm>
        </p:grpSpPr>
        <p:sp>
          <p:nvSpPr>
            <p:cNvPr id="197" name="Shape 19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 name="Marcador de texto 4">
            <a:extLst>
              <a:ext uri="{FF2B5EF4-FFF2-40B4-BE49-F238E27FC236}">
                <a16:creationId xmlns:a16="http://schemas.microsoft.com/office/drawing/2014/main" id="{9F756BAD-A049-48B3-A6B9-8C1CE2B47D3A}"/>
              </a:ext>
            </a:extLst>
          </p:cNvPr>
          <p:cNvSpPr>
            <a:spLocks noGrp="1"/>
          </p:cNvSpPr>
          <p:nvPr>
            <p:ph type="body" idx="1"/>
          </p:nvPr>
        </p:nvSpPr>
        <p:spPr>
          <a:xfrm>
            <a:off x="814275" y="1281643"/>
            <a:ext cx="7851261" cy="2724300"/>
          </a:xfrm>
        </p:spPr>
        <p:txBody>
          <a:bodyPr/>
          <a:lstStyle/>
          <a:p>
            <a:r>
              <a:rPr lang="es-GT" dirty="0"/>
              <a:t>Introducción al Método</a:t>
            </a:r>
          </a:p>
          <a:p>
            <a:r>
              <a:rPr lang="es-GT" dirty="0"/>
              <a:t>Reglas de las transiciones épsilon</a:t>
            </a:r>
          </a:p>
          <a:p>
            <a:r>
              <a:rPr lang="es-GT" dirty="0"/>
              <a:t>Algoritmo NFA-e a DFA</a:t>
            </a:r>
          </a:p>
        </p:txBody>
      </p:sp>
    </p:spTree>
    <p:extLst>
      <p:ext uri="{BB962C8B-B14F-4D97-AF65-F5344CB8AC3E}">
        <p14:creationId xmlns:p14="http://schemas.microsoft.com/office/powerpoint/2010/main" val="341583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GT" dirty="0"/>
              <a:t>Introducción a método</a:t>
            </a:r>
            <a:endParaRPr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Introducción</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2000" dirty="0">
                <a:sym typeface="Cantarell"/>
              </a:rPr>
              <a:t>Debido a que es más fácil representar una expresión regular como un autómata finito no determinista con transiciones épsilon (Ya que hay una serie de reglas establecidas) este algoritmo surge para mecanizar el proceso de conversión de estos lenguajes regulares descritos a través de las expresiones regulares</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4</a:t>
            </a:fld>
            <a:endParaRPr lang="es-GT"/>
          </a:p>
        </p:txBody>
      </p:sp>
      <p:sp>
        <p:nvSpPr>
          <p:cNvPr id="5" name="Google Shape;589;p37">
            <a:extLst>
              <a:ext uri="{FF2B5EF4-FFF2-40B4-BE49-F238E27FC236}">
                <a16:creationId xmlns:a16="http://schemas.microsoft.com/office/drawing/2014/main" id="{B4C12DA8-5C64-46BF-9645-E855BC6CE747}"/>
              </a:ext>
            </a:extLst>
          </p:cNvPr>
          <p:cNvSpPr/>
          <p:nvPr/>
        </p:nvSpPr>
        <p:spPr>
          <a:xfrm>
            <a:off x="544607" y="219989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687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Reglas de transiciones épsilon</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6024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5EF54-FF1A-45E5-AA04-6B04EB7E376E}"/>
              </a:ext>
            </a:extLst>
          </p:cNvPr>
          <p:cNvSpPr>
            <a:spLocks noGrp="1"/>
          </p:cNvSpPr>
          <p:nvPr>
            <p:ph type="title"/>
          </p:nvPr>
        </p:nvSpPr>
        <p:spPr/>
        <p:txBody>
          <a:bodyPr/>
          <a:lstStyle/>
          <a:p>
            <a:r>
              <a:rPr lang="es-GT" dirty="0"/>
              <a:t>Reglas de las transiciones</a:t>
            </a:r>
            <a:endParaRPr lang="en-US" dirty="0"/>
          </a:p>
        </p:txBody>
      </p:sp>
      <p:sp>
        <p:nvSpPr>
          <p:cNvPr id="3" name="Marcador de texto 2">
            <a:extLst>
              <a:ext uri="{FF2B5EF4-FFF2-40B4-BE49-F238E27FC236}">
                <a16:creationId xmlns:a16="http://schemas.microsoft.com/office/drawing/2014/main" id="{A8F7ED83-57FD-46D3-88E1-C471F6378F6D}"/>
              </a:ext>
            </a:extLst>
          </p:cNvPr>
          <p:cNvSpPr>
            <a:spLocks noGrp="1"/>
          </p:cNvSpPr>
          <p:nvPr>
            <p:ph type="body" idx="1"/>
          </p:nvPr>
        </p:nvSpPr>
        <p:spPr>
          <a:xfrm>
            <a:off x="814275" y="1327350"/>
            <a:ext cx="6132600" cy="1148760"/>
          </a:xfrm>
        </p:spPr>
        <p:txBody>
          <a:bodyPr/>
          <a:lstStyle/>
          <a:p>
            <a:r>
              <a:rPr lang="es-GT" sz="1400" dirty="0"/>
              <a:t>A continuación se muestran las reglas para los operadores de las expresiones regulares</a:t>
            </a:r>
            <a:endParaRPr lang="en-US" sz="1400" dirty="0"/>
          </a:p>
          <a:p>
            <a:endParaRPr lang="en-US" sz="1400" dirty="0"/>
          </a:p>
        </p:txBody>
      </p:sp>
      <p:sp>
        <p:nvSpPr>
          <p:cNvPr id="4" name="Marcador de número de diapositiva 3">
            <a:extLst>
              <a:ext uri="{FF2B5EF4-FFF2-40B4-BE49-F238E27FC236}">
                <a16:creationId xmlns:a16="http://schemas.microsoft.com/office/drawing/2014/main" id="{49FE51BD-B470-47B1-8F2A-A438A82EA25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pic>
        <p:nvPicPr>
          <p:cNvPr id="5" name="Imagen 4">
            <a:extLst>
              <a:ext uri="{FF2B5EF4-FFF2-40B4-BE49-F238E27FC236}">
                <a16:creationId xmlns:a16="http://schemas.microsoft.com/office/drawing/2014/main" id="{CFBE15C9-1E72-4CB6-8A7F-CF9E3D277C92}"/>
              </a:ext>
            </a:extLst>
          </p:cNvPr>
          <p:cNvPicPr>
            <a:picLocks noChangeAspect="1"/>
          </p:cNvPicPr>
          <p:nvPr/>
        </p:nvPicPr>
        <p:blipFill>
          <a:blip r:embed="rId2"/>
          <a:stretch>
            <a:fillRect/>
          </a:stretch>
        </p:blipFill>
        <p:spPr>
          <a:xfrm>
            <a:off x="1145241" y="2101846"/>
            <a:ext cx="3426759" cy="2692454"/>
          </a:xfrm>
          <a:prstGeom prst="rect">
            <a:avLst/>
          </a:prstGeom>
        </p:spPr>
      </p:pic>
      <p:pic>
        <p:nvPicPr>
          <p:cNvPr id="6" name="Imagen 5">
            <a:extLst>
              <a:ext uri="{FF2B5EF4-FFF2-40B4-BE49-F238E27FC236}">
                <a16:creationId xmlns:a16="http://schemas.microsoft.com/office/drawing/2014/main" id="{DE377EF0-0ABD-4330-8866-37D2702A9C6F}"/>
              </a:ext>
            </a:extLst>
          </p:cNvPr>
          <p:cNvPicPr>
            <a:picLocks noChangeAspect="1"/>
          </p:cNvPicPr>
          <p:nvPr/>
        </p:nvPicPr>
        <p:blipFill>
          <a:blip r:embed="rId3"/>
          <a:stretch>
            <a:fillRect/>
          </a:stretch>
        </p:blipFill>
        <p:spPr>
          <a:xfrm>
            <a:off x="4718093" y="2161614"/>
            <a:ext cx="3479630" cy="2000004"/>
          </a:xfrm>
          <a:prstGeom prst="rect">
            <a:avLst/>
          </a:prstGeom>
        </p:spPr>
      </p:pic>
    </p:spTree>
    <p:extLst>
      <p:ext uri="{BB962C8B-B14F-4D97-AF65-F5344CB8AC3E}">
        <p14:creationId xmlns:p14="http://schemas.microsoft.com/office/powerpoint/2010/main" val="336130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Algoritmo NFA-e a DFA</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0134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Algoritmo</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1800" dirty="0">
                <a:ea typeface="Cambria Math" panose="02040503050406030204" pitchFamily="18" charset="0"/>
                <a:sym typeface="Cantarell"/>
              </a:rPr>
              <a:t>Para iniciar, se hace la función e-</a:t>
            </a:r>
            <a:r>
              <a:rPr lang="es-GT" sz="1800" dirty="0" err="1">
                <a:ea typeface="Cambria Math" panose="02040503050406030204" pitchFamily="18" charset="0"/>
                <a:sym typeface="Cantarell"/>
              </a:rPr>
              <a:t>closure</a:t>
            </a:r>
            <a:r>
              <a:rPr lang="es-GT" sz="1800" dirty="0">
                <a:ea typeface="Cambria Math" panose="02040503050406030204" pitchFamily="18" charset="0"/>
                <a:sym typeface="Cantarell"/>
              </a:rPr>
              <a:t> del símbolo inicial, esto nos dará un conjunto, al que llamaremos S, hay que marcar ese estado con los símbolos del alfabeto</a:t>
            </a:r>
          </a:p>
          <a:p>
            <a:pPr lvl="1"/>
            <a:r>
              <a:rPr lang="es-GT" sz="1800" dirty="0">
                <a:ea typeface="Cambria Math" panose="02040503050406030204" pitchFamily="18" charset="0"/>
                <a:sym typeface="Cantarell"/>
              </a:rPr>
              <a:t>La función e-</a:t>
            </a:r>
            <a:r>
              <a:rPr lang="es-GT" sz="1800" dirty="0" err="1">
                <a:ea typeface="Cambria Math" panose="02040503050406030204" pitchFamily="18" charset="0"/>
                <a:sym typeface="Cantarell"/>
              </a:rPr>
              <a:t>closure</a:t>
            </a:r>
            <a:r>
              <a:rPr lang="es-GT" sz="1800" dirty="0">
                <a:ea typeface="Cambria Math" panose="02040503050406030204" pitchFamily="18" charset="0"/>
                <a:sym typeface="Cantarell"/>
              </a:rPr>
              <a:t> la podemos entender como: “El conjunto de todos los estados posibles a los que puedo llegar con transiciones épsilon”</a:t>
            </a:r>
          </a:p>
          <a:p>
            <a:r>
              <a:rPr lang="es-GT" sz="1800" dirty="0">
                <a:ea typeface="Cambria Math" panose="02040503050406030204" pitchFamily="18" charset="0"/>
                <a:sym typeface="Cantarell"/>
              </a:rPr>
              <a:t>A partir de aquí, cada vez que el marcar cada uno de los símbolos nos salga un conjunto </a:t>
            </a:r>
            <a:r>
              <a:rPr lang="es-GT" sz="1800" dirty="0" err="1">
                <a:ea typeface="Cambria Math" panose="02040503050406030204" pitchFamily="18" charset="0"/>
                <a:sym typeface="Cantarell"/>
              </a:rPr>
              <a:t>que´aún</a:t>
            </a:r>
            <a:r>
              <a:rPr lang="es-GT" sz="1800" dirty="0">
                <a:ea typeface="Cambria Math" panose="02040503050406030204" pitchFamily="18" charset="0"/>
                <a:sym typeface="Cantarell"/>
              </a:rPr>
              <a:t> no tiene nombre, se le aplica la e-</a:t>
            </a:r>
            <a:r>
              <a:rPr lang="es-GT" sz="1800" dirty="0" err="1">
                <a:ea typeface="Cambria Math" panose="02040503050406030204" pitchFamily="18" charset="0"/>
                <a:sym typeface="Cantarell"/>
              </a:rPr>
              <a:t>closure</a:t>
            </a:r>
            <a:r>
              <a:rPr lang="es-GT" sz="1800" dirty="0">
                <a:ea typeface="Cambria Math" panose="02040503050406030204" pitchFamily="18" charset="0"/>
                <a:sym typeface="Cantarell"/>
              </a:rPr>
              <a:t> sobre este, se le da un nombre y se vuelve a marcar</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8</a:t>
            </a:fld>
            <a:endParaRPr lang="es-GT"/>
          </a:p>
        </p:txBody>
      </p:sp>
    </p:spTree>
    <p:extLst>
      <p:ext uri="{BB962C8B-B14F-4D97-AF65-F5344CB8AC3E}">
        <p14:creationId xmlns:p14="http://schemas.microsoft.com/office/powerpoint/2010/main" val="145763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Algoritmo</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1800" dirty="0">
                <a:ea typeface="Cambria Math" panose="02040503050406030204" pitchFamily="18" charset="0"/>
                <a:sym typeface="Cantarell"/>
              </a:rPr>
              <a:t>Se consideran estados de aceptación aquellos conjuntos que contengan algún estado de aceptación del NFA-e inicial, el algoritmo para una vez estén marcados todos los estados nuevos de dicho autómata</a:t>
            </a: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9</a:t>
            </a:fld>
            <a:endParaRPr lang="es-GT"/>
          </a:p>
        </p:txBody>
      </p:sp>
    </p:spTree>
    <p:extLst>
      <p:ext uri="{BB962C8B-B14F-4D97-AF65-F5344CB8AC3E}">
        <p14:creationId xmlns:p14="http://schemas.microsoft.com/office/powerpoint/2010/main" val="330018992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267</Words>
  <Application>Microsoft Office PowerPoint</Application>
  <PresentationFormat>Presentación en pantalla (16:9)</PresentationFormat>
  <Paragraphs>43</Paragraphs>
  <Slides>13</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Roboto Condensed</vt:lpstr>
      <vt:lpstr>Arial</vt:lpstr>
      <vt:lpstr>Roboto Condensed Light</vt:lpstr>
      <vt:lpstr>Arvo</vt:lpstr>
      <vt:lpstr>Cantarell</vt:lpstr>
      <vt:lpstr>Cambria Math</vt:lpstr>
      <vt:lpstr>Salerio template</vt:lpstr>
      <vt:lpstr>Lenguajes Formales y Autómatas</vt:lpstr>
      <vt:lpstr>Agenda</vt:lpstr>
      <vt:lpstr>Introducción a método</vt:lpstr>
      <vt:lpstr>Introducción</vt:lpstr>
      <vt:lpstr>Reglas de transiciones épsilon</vt:lpstr>
      <vt:lpstr>Reglas de las transiciones</vt:lpstr>
      <vt:lpstr>Algoritmo NFA-e a DFA</vt:lpstr>
      <vt:lpstr>Algoritmo</vt:lpstr>
      <vt:lpstr>Algoritmo</vt:lpstr>
      <vt:lpstr>Ejemplo</vt:lpstr>
      <vt:lpstr>Ejemplos</vt:lpstr>
      <vt:lpstr>Ejemplos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creator>Moises Antonio Alonso Gonzalez</dc:creator>
  <cp:lastModifiedBy>ALONSO  GONZALEZ, MOISES ANTONIO</cp:lastModifiedBy>
  <cp:revision>122</cp:revision>
  <dcterms:modified xsi:type="dcterms:W3CDTF">2024-03-02T14:41:35Z</dcterms:modified>
</cp:coreProperties>
</file>