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427516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87B5A0-347F-4EBE-97C6-CF8BF99B1A5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254722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2407540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494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3492083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353271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3211773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1963412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379776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85346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80611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687B5A0-347F-4EBE-97C6-CF8BF99B1A5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177161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687B5A0-347F-4EBE-97C6-CF8BF99B1A5F}"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99839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192126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261320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2687B5A0-347F-4EBE-97C6-CF8BF99B1A5F}" type="datetimeFigureOut">
              <a:rPr lang="en-US" smtClean="0"/>
              <a:t>11/14/2022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246797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87B5A0-347F-4EBE-97C6-CF8BF99B1A5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059F8-9779-4056-972F-6B7A9655A3E1}" type="slidenum">
              <a:rPr lang="en-US" smtClean="0"/>
              <a:t>‹Nº›</a:t>
            </a:fld>
            <a:endParaRPr lang="en-US"/>
          </a:p>
        </p:txBody>
      </p:sp>
    </p:spTree>
    <p:extLst>
      <p:ext uri="{BB962C8B-B14F-4D97-AF65-F5344CB8AC3E}">
        <p14:creationId xmlns:p14="http://schemas.microsoft.com/office/powerpoint/2010/main" val="223487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87B5A0-347F-4EBE-97C6-CF8BF99B1A5F}" type="datetimeFigureOut">
              <a:rPr lang="en-US" smtClean="0"/>
              <a:t>11/14/2022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3059F8-9779-4056-972F-6B7A9655A3E1}" type="slidenum">
              <a:rPr lang="en-US" smtClean="0"/>
              <a:t>‹Nº›</a:t>
            </a:fld>
            <a:endParaRPr lang="en-US"/>
          </a:p>
        </p:txBody>
      </p:sp>
    </p:spTree>
    <p:extLst>
      <p:ext uri="{BB962C8B-B14F-4D97-AF65-F5344CB8AC3E}">
        <p14:creationId xmlns:p14="http://schemas.microsoft.com/office/powerpoint/2010/main" val="42372419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2AA48-85B2-121D-85F2-7A9985CF706D}"/>
              </a:ext>
            </a:extLst>
          </p:cNvPr>
          <p:cNvSpPr>
            <a:spLocks noGrp="1"/>
          </p:cNvSpPr>
          <p:nvPr>
            <p:ph type="ctrTitle"/>
          </p:nvPr>
        </p:nvSpPr>
        <p:spPr/>
        <p:txBody>
          <a:bodyPr/>
          <a:lstStyle/>
          <a:p>
            <a:r>
              <a:rPr lang="es-GT" dirty="0"/>
              <a:t>Examen  Final – Encomiendas al Minuto</a:t>
            </a:r>
            <a:endParaRPr lang="en-US" dirty="0"/>
          </a:p>
        </p:txBody>
      </p:sp>
      <p:sp>
        <p:nvSpPr>
          <p:cNvPr id="3" name="Subtítulo 2">
            <a:extLst>
              <a:ext uri="{FF2B5EF4-FFF2-40B4-BE49-F238E27FC236}">
                <a16:creationId xmlns:a16="http://schemas.microsoft.com/office/drawing/2014/main" id="{AF28016F-3B52-8627-71E3-3824BE79154F}"/>
              </a:ext>
            </a:extLst>
          </p:cNvPr>
          <p:cNvSpPr>
            <a:spLocks noGrp="1"/>
          </p:cNvSpPr>
          <p:nvPr>
            <p:ph type="subTitle" idx="1"/>
          </p:nvPr>
        </p:nvSpPr>
        <p:spPr>
          <a:xfrm>
            <a:off x="1154955" y="4901449"/>
            <a:ext cx="9144000" cy="1655762"/>
          </a:xfrm>
        </p:spPr>
        <p:txBody>
          <a:bodyPr/>
          <a:lstStyle/>
          <a:p>
            <a:r>
              <a:rPr lang="es-GT" dirty="0"/>
              <a:t>Alumno: Roberto Alfredo Moya </a:t>
            </a:r>
            <a:r>
              <a:rPr lang="es-GT" dirty="0" err="1"/>
              <a:t>Noack</a:t>
            </a:r>
            <a:br>
              <a:rPr lang="es-GT" dirty="0"/>
            </a:br>
            <a:r>
              <a:rPr lang="es-GT" dirty="0"/>
              <a:t>Carné: 1273020</a:t>
            </a:r>
            <a:endParaRPr lang="en-US" dirty="0"/>
          </a:p>
        </p:txBody>
      </p:sp>
    </p:spTree>
    <p:extLst>
      <p:ext uri="{BB962C8B-B14F-4D97-AF65-F5344CB8AC3E}">
        <p14:creationId xmlns:p14="http://schemas.microsoft.com/office/powerpoint/2010/main" val="291536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BB537-E2CE-A93A-CD63-84979A13E99B}"/>
              </a:ext>
            </a:extLst>
          </p:cNvPr>
          <p:cNvSpPr>
            <a:spLocks noGrp="1"/>
          </p:cNvSpPr>
          <p:nvPr>
            <p:ph type="title"/>
          </p:nvPr>
        </p:nvSpPr>
        <p:spPr/>
        <p:txBody>
          <a:bodyPr/>
          <a:lstStyle/>
          <a:p>
            <a:r>
              <a:rPr lang="es-GT" dirty="0"/>
              <a:t>Conclusiones</a:t>
            </a:r>
            <a:br>
              <a:rPr lang="es-GT" dirty="0"/>
            </a:br>
            <a:r>
              <a:rPr lang="es-GT" dirty="0"/>
              <a:t>	</a:t>
            </a:r>
            <a:endParaRPr lang="en-US" dirty="0"/>
          </a:p>
        </p:txBody>
      </p:sp>
      <p:sp>
        <p:nvSpPr>
          <p:cNvPr id="3" name="Marcador de contenido 2">
            <a:extLst>
              <a:ext uri="{FF2B5EF4-FFF2-40B4-BE49-F238E27FC236}">
                <a16:creationId xmlns:a16="http://schemas.microsoft.com/office/drawing/2014/main" id="{A290F989-1A2B-3A7D-C927-94B391F06A06}"/>
              </a:ext>
            </a:extLst>
          </p:cNvPr>
          <p:cNvSpPr>
            <a:spLocks noGrp="1"/>
          </p:cNvSpPr>
          <p:nvPr>
            <p:ph idx="1"/>
          </p:nvPr>
        </p:nvSpPr>
        <p:spPr/>
        <p:txBody>
          <a:bodyPr/>
          <a:lstStyle/>
          <a:p>
            <a:r>
              <a:rPr lang="es-GT" dirty="0"/>
              <a:t>Se utilizarán los protocolos de ISO/IEC 27000.</a:t>
            </a:r>
          </a:p>
          <a:p>
            <a:r>
              <a:rPr lang="es-GT" dirty="0"/>
              <a:t> Para el respaldo se utilizará una NAS con una configuración de RAID5 para evitar problemas externos a la empresa. </a:t>
            </a:r>
          </a:p>
          <a:p>
            <a:r>
              <a:rPr lang="es-GT" dirty="0"/>
              <a:t>Se utiliza el una comunicación por medio de un servidor en la nube para poder compartir la información con la empresa aliada.</a:t>
            </a:r>
          </a:p>
          <a:p>
            <a:r>
              <a:rPr lang="es-GT" dirty="0"/>
              <a:t>Se cambiará el tipo de archivo en el que se guarda la información a un archivo indizado con una estructura de árbol para mejorar </a:t>
            </a:r>
            <a:r>
              <a:rPr lang="es-GT"/>
              <a:t>las búsquedas.</a:t>
            </a:r>
            <a:endParaRPr lang="en-US" dirty="0"/>
          </a:p>
        </p:txBody>
      </p:sp>
    </p:spTree>
    <p:extLst>
      <p:ext uri="{BB962C8B-B14F-4D97-AF65-F5344CB8AC3E}">
        <p14:creationId xmlns:p14="http://schemas.microsoft.com/office/powerpoint/2010/main" val="168985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0FC99-2031-3FFA-9565-309A27979DDA}"/>
              </a:ext>
            </a:extLst>
          </p:cNvPr>
          <p:cNvSpPr>
            <a:spLocks noGrp="1"/>
          </p:cNvSpPr>
          <p:nvPr>
            <p:ph type="title"/>
          </p:nvPr>
        </p:nvSpPr>
        <p:spPr/>
        <p:txBody>
          <a:bodyPr/>
          <a:lstStyle/>
          <a:p>
            <a:r>
              <a:rPr lang="es-GT" dirty="0"/>
              <a:t>Problemática</a:t>
            </a:r>
            <a:endParaRPr lang="en-US" dirty="0"/>
          </a:p>
        </p:txBody>
      </p:sp>
      <p:sp>
        <p:nvSpPr>
          <p:cNvPr id="3" name="Marcador de contenido 2">
            <a:extLst>
              <a:ext uri="{FF2B5EF4-FFF2-40B4-BE49-F238E27FC236}">
                <a16:creationId xmlns:a16="http://schemas.microsoft.com/office/drawing/2014/main" id="{ED956BE3-5017-C60D-AD9B-B9CF158167BB}"/>
              </a:ext>
            </a:extLst>
          </p:cNvPr>
          <p:cNvSpPr>
            <a:spLocks noGrp="1"/>
          </p:cNvSpPr>
          <p:nvPr>
            <p:ph idx="1"/>
          </p:nvPr>
        </p:nvSpPr>
        <p:spPr/>
        <p:txBody>
          <a:bodyPr/>
          <a:lstStyle/>
          <a:p>
            <a:pPr marL="0" indent="0">
              <a:buNone/>
            </a:pPr>
            <a:r>
              <a:rPr lang="es-GT" dirty="0"/>
              <a:t>Se lograron determinar los siguientes problemas:</a:t>
            </a:r>
          </a:p>
          <a:p>
            <a:pPr>
              <a:buFontTx/>
              <a:buChar char="-"/>
            </a:pPr>
            <a:r>
              <a:rPr lang="es-GT" dirty="0"/>
              <a:t>No existe un método de respaldo de la información</a:t>
            </a:r>
          </a:p>
          <a:p>
            <a:pPr>
              <a:buFontTx/>
              <a:buChar char="-"/>
            </a:pPr>
            <a:r>
              <a:rPr lang="es-GT" dirty="0"/>
              <a:t>No cuentan con una política de seguridad para para proteger la información.</a:t>
            </a:r>
          </a:p>
          <a:p>
            <a:pPr>
              <a:buFontTx/>
              <a:buChar char="-"/>
            </a:pPr>
            <a:r>
              <a:rPr lang="es-GT" dirty="0"/>
              <a:t>Las búsquedas de los clientes para realizar las entregas son muy lentas para los apellidos.</a:t>
            </a:r>
          </a:p>
          <a:p>
            <a:pPr>
              <a:buFontTx/>
              <a:buChar char="-"/>
            </a:pPr>
            <a:r>
              <a:rPr lang="es-GT" dirty="0"/>
              <a:t>Para trabajar con la empresa aliada, no se cuenta con un trabajo en la nube.</a:t>
            </a:r>
            <a:endParaRPr lang="en-US" dirty="0"/>
          </a:p>
        </p:txBody>
      </p:sp>
    </p:spTree>
    <p:extLst>
      <p:ext uri="{BB962C8B-B14F-4D97-AF65-F5344CB8AC3E}">
        <p14:creationId xmlns:p14="http://schemas.microsoft.com/office/powerpoint/2010/main" val="11147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2B1E2-3CD3-A40D-FD2F-3C1889B35CB2}"/>
              </a:ext>
            </a:extLst>
          </p:cNvPr>
          <p:cNvSpPr>
            <a:spLocks noGrp="1"/>
          </p:cNvSpPr>
          <p:nvPr>
            <p:ph type="title"/>
          </p:nvPr>
        </p:nvSpPr>
        <p:spPr>
          <a:xfrm>
            <a:off x="645130" y="147918"/>
            <a:ext cx="9404723" cy="1400530"/>
          </a:xfrm>
        </p:spPr>
        <p:txBody>
          <a:bodyPr/>
          <a:lstStyle/>
          <a:p>
            <a:r>
              <a:rPr lang="es-GT" dirty="0"/>
              <a:t>Desarrollo del problema</a:t>
            </a:r>
            <a:endParaRPr lang="en-US" dirty="0"/>
          </a:p>
        </p:txBody>
      </p:sp>
      <p:sp>
        <p:nvSpPr>
          <p:cNvPr id="3" name="Marcador de contenido 2">
            <a:extLst>
              <a:ext uri="{FF2B5EF4-FFF2-40B4-BE49-F238E27FC236}">
                <a16:creationId xmlns:a16="http://schemas.microsoft.com/office/drawing/2014/main" id="{C471DFD7-6FB7-8373-E0C8-25BEBB373C6C}"/>
              </a:ext>
            </a:extLst>
          </p:cNvPr>
          <p:cNvSpPr>
            <a:spLocks noGrp="1"/>
          </p:cNvSpPr>
          <p:nvPr>
            <p:ph idx="1"/>
          </p:nvPr>
        </p:nvSpPr>
        <p:spPr>
          <a:xfrm>
            <a:off x="645130" y="1331259"/>
            <a:ext cx="8946541" cy="4195481"/>
          </a:xfrm>
        </p:spPr>
        <p:txBody>
          <a:bodyPr/>
          <a:lstStyle/>
          <a:p>
            <a:r>
              <a:rPr lang="es-GT" dirty="0"/>
              <a:t>El problema se encuentra en los métodos en el que la empresa maneja su información. No cuenta con una política de respaldo la cual indique que se debe de tener un método para respaldar la información.</a:t>
            </a:r>
          </a:p>
          <a:p>
            <a:r>
              <a:rPr lang="es-GT" dirty="0"/>
              <a:t>Las búsquedas son tardías por el apellido debido a la estructura del archivo que se seleccionó al momento de crear tipo de archivo.</a:t>
            </a:r>
          </a:p>
          <a:p>
            <a:r>
              <a:rPr lang="es-GT" dirty="0"/>
              <a:t>Por último, para trabajar con una empresa a distancia una, una de las soluciones es el trabajo por medio de la nube.</a:t>
            </a:r>
            <a:endParaRPr lang="en-US" dirty="0"/>
          </a:p>
        </p:txBody>
      </p:sp>
    </p:spTree>
    <p:extLst>
      <p:ext uri="{BB962C8B-B14F-4D97-AF65-F5344CB8AC3E}">
        <p14:creationId xmlns:p14="http://schemas.microsoft.com/office/powerpoint/2010/main" val="40717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F78D4-717A-DC30-C464-6642C4E568F4}"/>
              </a:ext>
            </a:extLst>
          </p:cNvPr>
          <p:cNvSpPr>
            <a:spLocks noGrp="1"/>
          </p:cNvSpPr>
          <p:nvPr>
            <p:ph type="title"/>
          </p:nvPr>
        </p:nvSpPr>
        <p:spPr/>
        <p:txBody>
          <a:bodyPr/>
          <a:lstStyle/>
          <a:p>
            <a:r>
              <a:rPr lang="es-GT" dirty="0"/>
              <a:t>Política para el respaldo de la seguridad</a:t>
            </a:r>
            <a:endParaRPr lang="en-US" dirty="0"/>
          </a:p>
        </p:txBody>
      </p:sp>
      <p:sp>
        <p:nvSpPr>
          <p:cNvPr id="3" name="Marcador de contenido 2">
            <a:extLst>
              <a:ext uri="{FF2B5EF4-FFF2-40B4-BE49-F238E27FC236}">
                <a16:creationId xmlns:a16="http://schemas.microsoft.com/office/drawing/2014/main" id="{918A5E3C-343B-4C1B-6AF6-CFBE93E07F29}"/>
              </a:ext>
            </a:extLst>
          </p:cNvPr>
          <p:cNvSpPr>
            <a:spLocks noGrp="1"/>
          </p:cNvSpPr>
          <p:nvPr>
            <p:ph idx="1"/>
          </p:nvPr>
        </p:nvSpPr>
        <p:spPr/>
        <p:txBody>
          <a:bodyPr/>
          <a:lstStyle/>
          <a:p>
            <a:r>
              <a:rPr lang="es-GT" dirty="0"/>
              <a:t>Se recomienda utilizar una política para que la empresa siga un curso de buenas prácticas, aumente la confidencialidad de su información, la integridad y disponibilidad de sus servicios.</a:t>
            </a:r>
          </a:p>
          <a:p>
            <a:r>
              <a:rPr lang="es-GT" dirty="0"/>
              <a:t>Para ello se propone utilizar las políticas del: ISO/IEC 27000</a:t>
            </a:r>
          </a:p>
          <a:p>
            <a:endParaRPr lang="es-GT" dirty="0"/>
          </a:p>
          <a:p>
            <a:r>
              <a:rPr lang="es-GT" dirty="0"/>
              <a:t>La familia de ISO/IEC 27000 propone una serie de buenas prácticas para salvaguardar la información de la empresa. </a:t>
            </a:r>
            <a:br>
              <a:rPr lang="es-GT" dirty="0"/>
            </a:br>
            <a:r>
              <a:rPr lang="es-GT" dirty="0"/>
              <a:t>Por ejemplo, la ISO/IEC 27001 es una política que establece una evaluación de los riesgos e implementa medidas de seguridad para evitar perdidas de información.</a:t>
            </a:r>
            <a:endParaRPr lang="en-US" dirty="0"/>
          </a:p>
        </p:txBody>
      </p:sp>
    </p:spTree>
    <p:extLst>
      <p:ext uri="{BB962C8B-B14F-4D97-AF65-F5344CB8AC3E}">
        <p14:creationId xmlns:p14="http://schemas.microsoft.com/office/powerpoint/2010/main" val="33603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00E4E-7CB4-9721-2C6C-8C923A22B3A5}"/>
              </a:ext>
            </a:extLst>
          </p:cNvPr>
          <p:cNvSpPr>
            <a:spLocks noGrp="1"/>
          </p:cNvSpPr>
          <p:nvPr>
            <p:ph type="title"/>
          </p:nvPr>
        </p:nvSpPr>
        <p:spPr/>
        <p:txBody>
          <a:bodyPr/>
          <a:lstStyle/>
          <a:p>
            <a:r>
              <a:rPr lang="es-GT" dirty="0"/>
              <a:t>Método de respaldo</a:t>
            </a:r>
            <a:endParaRPr lang="en-US" dirty="0"/>
          </a:p>
        </p:txBody>
      </p:sp>
      <p:sp>
        <p:nvSpPr>
          <p:cNvPr id="3" name="Marcador de contenido 2">
            <a:extLst>
              <a:ext uri="{FF2B5EF4-FFF2-40B4-BE49-F238E27FC236}">
                <a16:creationId xmlns:a16="http://schemas.microsoft.com/office/drawing/2014/main" id="{9E2C0B00-3796-E514-9FD8-8CB49A815C89}"/>
              </a:ext>
            </a:extLst>
          </p:cNvPr>
          <p:cNvSpPr>
            <a:spLocks noGrp="1"/>
          </p:cNvSpPr>
          <p:nvPr>
            <p:ph idx="1"/>
          </p:nvPr>
        </p:nvSpPr>
        <p:spPr/>
        <p:txBody>
          <a:bodyPr/>
          <a:lstStyle/>
          <a:p>
            <a:pPr marL="0" indent="0">
              <a:buNone/>
            </a:pPr>
            <a:r>
              <a:rPr lang="es-GT" dirty="0"/>
              <a:t>Una vez se tiene un a política a seguir, se puede determinar un método de respaldo de la información o más bien conocido como ‘</a:t>
            </a:r>
            <a:r>
              <a:rPr lang="es-GT" dirty="0" err="1"/>
              <a:t>backup</a:t>
            </a:r>
            <a:r>
              <a:rPr lang="es-GT" dirty="0"/>
              <a:t>’.</a:t>
            </a:r>
          </a:p>
          <a:p>
            <a:pPr marL="0" indent="0">
              <a:buNone/>
            </a:pPr>
            <a:r>
              <a:rPr lang="es-GT" dirty="0"/>
              <a:t>Para este caso, recomiendo utilizar un </a:t>
            </a:r>
            <a:r>
              <a:rPr lang="es-GT" dirty="0" err="1"/>
              <a:t>backup</a:t>
            </a:r>
            <a:r>
              <a:rPr lang="es-GT" dirty="0"/>
              <a:t> Hibrido, conformado por un </a:t>
            </a:r>
            <a:r>
              <a:rPr lang="es-GT" dirty="0" err="1"/>
              <a:t>backup</a:t>
            </a:r>
            <a:r>
              <a:rPr lang="es-GT" dirty="0"/>
              <a:t> local y uno en la nube.</a:t>
            </a:r>
          </a:p>
          <a:p>
            <a:pPr marL="0" indent="0">
              <a:buNone/>
            </a:pPr>
            <a:r>
              <a:rPr lang="es-GT" dirty="0"/>
              <a:t>El </a:t>
            </a:r>
            <a:r>
              <a:rPr lang="es-GT" dirty="0" err="1"/>
              <a:t>backup</a:t>
            </a:r>
            <a:r>
              <a:rPr lang="es-GT" dirty="0"/>
              <a:t> local se trabajará únicamente para el empresa ‘Encomiendas al Minuto’, esto con el fin de manejar toda la información de forma local y únicamente dentro del país. </a:t>
            </a:r>
          </a:p>
          <a:p>
            <a:pPr marL="0" indent="0">
              <a:buNone/>
            </a:pPr>
            <a:r>
              <a:rPr lang="es-GT" dirty="0"/>
              <a:t>Para trabajar con la empresa aliada del extranjero, se utilizará un servidor en la nube para poder compartir esta información.</a:t>
            </a:r>
          </a:p>
        </p:txBody>
      </p:sp>
    </p:spTree>
    <p:extLst>
      <p:ext uri="{BB962C8B-B14F-4D97-AF65-F5344CB8AC3E}">
        <p14:creationId xmlns:p14="http://schemas.microsoft.com/office/powerpoint/2010/main" val="355199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C22FF-6F3F-64D6-2112-0A7131251350}"/>
              </a:ext>
            </a:extLst>
          </p:cNvPr>
          <p:cNvSpPr>
            <a:spLocks noGrp="1"/>
          </p:cNvSpPr>
          <p:nvPr>
            <p:ph type="title"/>
          </p:nvPr>
        </p:nvSpPr>
        <p:spPr/>
        <p:txBody>
          <a:bodyPr/>
          <a:lstStyle/>
          <a:p>
            <a:r>
              <a:rPr lang="es-GT" dirty="0"/>
              <a:t>Método de respaldo </a:t>
            </a:r>
            <a:endParaRPr lang="en-US" dirty="0"/>
          </a:p>
        </p:txBody>
      </p:sp>
      <p:sp>
        <p:nvSpPr>
          <p:cNvPr id="3" name="Marcador de contenido 2">
            <a:extLst>
              <a:ext uri="{FF2B5EF4-FFF2-40B4-BE49-F238E27FC236}">
                <a16:creationId xmlns:a16="http://schemas.microsoft.com/office/drawing/2014/main" id="{7CAE8248-301D-4E71-E748-349F032BF7F7}"/>
              </a:ext>
            </a:extLst>
          </p:cNvPr>
          <p:cNvSpPr>
            <a:spLocks noGrp="1"/>
          </p:cNvSpPr>
          <p:nvPr>
            <p:ph idx="1"/>
          </p:nvPr>
        </p:nvSpPr>
        <p:spPr/>
        <p:txBody>
          <a:bodyPr>
            <a:normAutofit/>
          </a:bodyPr>
          <a:lstStyle/>
          <a:p>
            <a:r>
              <a:rPr lang="es-GT" dirty="0"/>
              <a:t>Así mismo, se implementará un </a:t>
            </a:r>
            <a:r>
              <a:rPr lang="es-GT" dirty="0" err="1"/>
              <a:t>backup</a:t>
            </a:r>
            <a:r>
              <a:rPr lang="es-GT" dirty="0"/>
              <a:t> local utilizando una NAS con una distribución de almacenamiento de RAID5.</a:t>
            </a:r>
          </a:p>
          <a:p>
            <a:r>
              <a:rPr lang="es-GT" dirty="0"/>
              <a:t>¿Qué quiere decir esto?</a:t>
            </a:r>
            <a:br>
              <a:rPr lang="es-GT" dirty="0"/>
            </a:br>
            <a:r>
              <a:rPr lang="es-GT" dirty="0"/>
              <a:t>Una NAS se conecta a una red local y permite el almacenamiento de la información en simultaneo. Esta información termina en una serie de discos para el almacenamiento efectivo de la información por medio de una configuración de RAID5, la cual nos permite guardar la información en varios discos.</a:t>
            </a:r>
            <a:br>
              <a:rPr lang="es-GT" dirty="0"/>
            </a:br>
            <a:r>
              <a:rPr lang="es-GT" dirty="0"/>
              <a:t>Sí un disco se arruina, los demás discos contarán con la información.</a:t>
            </a:r>
          </a:p>
        </p:txBody>
      </p:sp>
    </p:spTree>
    <p:extLst>
      <p:ext uri="{BB962C8B-B14F-4D97-AF65-F5344CB8AC3E}">
        <p14:creationId xmlns:p14="http://schemas.microsoft.com/office/powerpoint/2010/main" val="294307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BC047-22C3-F537-F51F-860FD6885853}"/>
              </a:ext>
            </a:extLst>
          </p:cNvPr>
          <p:cNvSpPr>
            <a:spLocks noGrp="1"/>
          </p:cNvSpPr>
          <p:nvPr>
            <p:ph type="title"/>
          </p:nvPr>
        </p:nvSpPr>
        <p:spPr/>
        <p:txBody>
          <a:bodyPr/>
          <a:lstStyle/>
          <a:p>
            <a:r>
              <a:rPr lang="es-GT" dirty="0"/>
              <a:t>Trabajo en la nube</a:t>
            </a:r>
            <a:endParaRPr lang="en-US" dirty="0"/>
          </a:p>
        </p:txBody>
      </p:sp>
      <p:sp>
        <p:nvSpPr>
          <p:cNvPr id="3" name="Marcador de contenido 2">
            <a:extLst>
              <a:ext uri="{FF2B5EF4-FFF2-40B4-BE49-F238E27FC236}">
                <a16:creationId xmlns:a16="http://schemas.microsoft.com/office/drawing/2014/main" id="{690F435E-312D-44A0-01AA-128E83F02503}"/>
              </a:ext>
            </a:extLst>
          </p:cNvPr>
          <p:cNvSpPr>
            <a:spLocks noGrp="1"/>
          </p:cNvSpPr>
          <p:nvPr>
            <p:ph idx="1"/>
          </p:nvPr>
        </p:nvSpPr>
        <p:spPr/>
        <p:txBody>
          <a:bodyPr/>
          <a:lstStyle/>
          <a:p>
            <a:pPr marL="0" indent="0">
              <a:buNone/>
            </a:pPr>
            <a:r>
              <a:rPr lang="es-GT" dirty="0"/>
              <a:t>Debido a que se quiere trabajar con una empresa aliada en el extranjero, el </a:t>
            </a:r>
            <a:r>
              <a:rPr lang="es-GT" dirty="0" err="1"/>
              <a:t>backup</a:t>
            </a:r>
            <a:r>
              <a:rPr lang="es-GT" dirty="0"/>
              <a:t> en la nube es una implementación ideal para el caso. </a:t>
            </a:r>
          </a:p>
          <a:p>
            <a:pPr marL="0" indent="0">
              <a:buNone/>
            </a:pPr>
            <a:r>
              <a:rPr lang="es-GT" dirty="0"/>
              <a:t>Para ello, la implementación del NAS nos permite trabajar con una distancia muy  grande pero no es lo ideal, por lo tanto se puede implementar un el respaldo en la nube para que esta pueda trabajar con la NAS de forma local y de forma remota para la empresa aliada.</a:t>
            </a:r>
          </a:p>
          <a:p>
            <a:pPr marL="0" indent="0">
              <a:buNone/>
            </a:pPr>
            <a:r>
              <a:rPr lang="es-GT" dirty="0"/>
              <a:t>Un ejemplo es utilizar servidores de Amazon para poder compartir la información de forma eficaz. Y si en algún momento llega a fallar la NAS por completo, siempre se contará con el respaldo del servidor en la nube.</a:t>
            </a:r>
          </a:p>
        </p:txBody>
      </p:sp>
    </p:spTree>
    <p:extLst>
      <p:ext uri="{BB962C8B-B14F-4D97-AF65-F5344CB8AC3E}">
        <p14:creationId xmlns:p14="http://schemas.microsoft.com/office/powerpoint/2010/main" val="159292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3F715-2D5C-D5E9-7E46-99927466C9C3}"/>
              </a:ext>
            </a:extLst>
          </p:cNvPr>
          <p:cNvSpPr>
            <a:spLocks noGrp="1"/>
          </p:cNvSpPr>
          <p:nvPr>
            <p:ph type="title"/>
          </p:nvPr>
        </p:nvSpPr>
        <p:spPr/>
        <p:txBody>
          <a:bodyPr/>
          <a:lstStyle/>
          <a:p>
            <a:r>
              <a:rPr lang="es-GT" dirty="0"/>
              <a:t>Búsquedas</a:t>
            </a:r>
            <a:endParaRPr lang="en-US" dirty="0"/>
          </a:p>
        </p:txBody>
      </p:sp>
      <p:sp>
        <p:nvSpPr>
          <p:cNvPr id="3" name="Marcador de contenido 2">
            <a:extLst>
              <a:ext uri="{FF2B5EF4-FFF2-40B4-BE49-F238E27FC236}">
                <a16:creationId xmlns:a16="http://schemas.microsoft.com/office/drawing/2014/main" id="{B3053B53-334A-8671-6369-16FD4041B88C}"/>
              </a:ext>
            </a:extLst>
          </p:cNvPr>
          <p:cNvSpPr>
            <a:spLocks noGrp="1"/>
          </p:cNvSpPr>
          <p:nvPr>
            <p:ph idx="1"/>
          </p:nvPr>
        </p:nvSpPr>
        <p:spPr/>
        <p:txBody>
          <a:bodyPr/>
          <a:lstStyle/>
          <a:p>
            <a:r>
              <a:rPr lang="es-GT" dirty="0"/>
              <a:t>El problema con las búsquedas no es el método de búsqueda seleccionado, el problema reside en cómo se está guardando la información.</a:t>
            </a:r>
          </a:p>
          <a:p>
            <a:r>
              <a:rPr lang="en-US" dirty="0" err="1"/>
              <a:t>Esto</a:t>
            </a:r>
            <a:r>
              <a:rPr lang="en-US" dirty="0"/>
              <a:t> </a:t>
            </a:r>
            <a:r>
              <a:rPr lang="en-US" dirty="0" err="1"/>
              <a:t>depende</a:t>
            </a:r>
            <a:r>
              <a:rPr lang="en-US" dirty="0"/>
              <a:t> del </a:t>
            </a:r>
            <a:r>
              <a:rPr lang="en-US" dirty="0" err="1"/>
              <a:t>tipo</a:t>
            </a:r>
            <a:r>
              <a:rPr lang="en-US" dirty="0"/>
              <a:t> de </a:t>
            </a:r>
            <a:r>
              <a:rPr lang="en-US" dirty="0" err="1"/>
              <a:t>archivo</a:t>
            </a:r>
            <a:r>
              <a:rPr lang="en-US" dirty="0"/>
              <a:t> </a:t>
            </a:r>
            <a:r>
              <a:rPr lang="en-US" dirty="0" err="1"/>
              <a:t>seleccionado</a:t>
            </a:r>
            <a:r>
              <a:rPr lang="en-US" dirty="0"/>
              <a:t> para </a:t>
            </a:r>
            <a:r>
              <a:rPr lang="en-US" dirty="0" err="1"/>
              <a:t>guardar</a:t>
            </a:r>
            <a:r>
              <a:rPr lang="en-US" dirty="0"/>
              <a:t> la </a:t>
            </a:r>
            <a:r>
              <a:rPr lang="en-US" dirty="0" err="1"/>
              <a:t>información</a:t>
            </a:r>
            <a:r>
              <a:rPr lang="en-US" dirty="0"/>
              <a:t> de la </a:t>
            </a:r>
            <a:r>
              <a:rPr lang="en-US" dirty="0" err="1"/>
              <a:t>empresa</a:t>
            </a:r>
            <a:r>
              <a:rPr lang="en-US" dirty="0"/>
              <a:t>.</a:t>
            </a:r>
          </a:p>
          <a:p>
            <a:r>
              <a:rPr lang="en-US" dirty="0"/>
              <a:t>Para </a:t>
            </a:r>
            <a:r>
              <a:rPr lang="en-US" dirty="0" err="1"/>
              <a:t>ello</a:t>
            </a:r>
            <a:r>
              <a:rPr lang="en-US" dirty="0"/>
              <a:t>, </a:t>
            </a:r>
            <a:r>
              <a:rPr lang="en-US" dirty="0" err="1"/>
              <a:t>recomiendo</a:t>
            </a:r>
            <a:r>
              <a:rPr lang="en-US" dirty="0"/>
              <a:t> </a:t>
            </a:r>
            <a:r>
              <a:rPr lang="en-US" dirty="0" err="1"/>
              <a:t>cambiar</a:t>
            </a:r>
            <a:r>
              <a:rPr lang="en-US" dirty="0"/>
              <a:t> </a:t>
            </a:r>
            <a:r>
              <a:rPr lang="en-US" dirty="0" err="1"/>
              <a:t>el</a:t>
            </a:r>
            <a:r>
              <a:rPr lang="en-US" dirty="0"/>
              <a:t> </a:t>
            </a:r>
            <a:r>
              <a:rPr lang="en-US" dirty="0" err="1"/>
              <a:t>tipo</a:t>
            </a:r>
            <a:r>
              <a:rPr lang="en-US" dirty="0"/>
              <a:t> de </a:t>
            </a:r>
            <a:r>
              <a:rPr lang="en-US" dirty="0" err="1"/>
              <a:t>archivo</a:t>
            </a:r>
            <a:r>
              <a:rPr lang="en-US" dirty="0"/>
              <a:t> </a:t>
            </a:r>
            <a:r>
              <a:rPr lang="en-US" dirty="0" err="1"/>
              <a:t>utilizado</a:t>
            </a:r>
            <a:r>
              <a:rPr lang="en-US" dirty="0"/>
              <a:t> para </a:t>
            </a:r>
            <a:r>
              <a:rPr lang="en-US" dirty="0" err="1"/>
              <a:t>guardar</a:t>
            </a:r>
            <a:r>
              <a:rPr lang="en-US" dirty="0"/>
              <a:t> la </a:t>
            </a:r>
            <a:r>
              <a:rPr lang="en-US" dirty="0" err="1"/>
              <a:t>información</a:t>
            </a:r>
            <a:r>
              <a:rPr lang="en-US" dirty="0"/>
              <a:t> de la </a:t>
            </a:r>
            <a:r>
              <a:rPr lang="en-US" dirty="0" err="1"/>
              <a:t>empresa</a:t>
            </a:r>
            <a:r>
              <a:rPr lang="en-US" dirty="0"/>
              <a:t> a un </a:t>
            </a:r>
            <a:r>
              <a:rPr lang="en-US" dirty="0" err="1"/>
              <a:t>archivo</a:t>
            </a:r>
            <a:r>
              <a:rPr lang="en-US" dirty="0"/>
              <a:t> </a:t>
            </a:r>
            <a:r>
              <a:rPr lang="en-US" dirty="0" err="1"/>
              <a:t>indizado</a:t>
            </a:r>
            <a:r>
              <a:rPr lang="en-US" dirty="0"/>
              <a:t> </a:t>
            </a:r>
            <a:r>
              <a:rPr lang="en-US" dirty="0" err="1"/>
              <a:t>utilizando</a:t>
            </a:r>
            <a:r>
              <a:rPr lang="en-US" dirty="0"/>
              <a:t> </a:t>
            </a:r>
            <a:r>
              <a:rPr lang="en-US" dirty="0" err="1"/>
              <a:t>una</a:t>
            </a:r>
            <a:r>
              <a:rPr lang="en-US" dirty="0"/>
              <a:t> </a:t>
            </a:r>
            <a:r>
              <a:rPr lang="en-US" dirty="0" err="1"/>
              <a:t>estructura</a:t>
            </a:r>
            <a:r>
              <a:rPr lang="en-US" dirty="0"/>
              <a:t> de Arbol B.</a:t>
            </a:r>
          </a:p>
          <a:p>
            <a:endParaRPr lang="en-US" dirty="0"/>
          </a:p>
          <a:p>
            <a:endParaRPr lang="en-US" dirty="0"/>
          </a:p>
          <a:p>
            <a:endParaRPr lang="en-US" dirty="0"/>
          </a:p>
        </p:txBody>
      </p:sp>
    </p:spTree>
    <p:extLst>
      <p:ext uri="{BB962C8B-B14F-4D97-AF65-F5344CB8AC3E}">
        <p14:creationId xmlns:p14="http://schemas.microsoft.com/office/powerpoint/2010/main" val="234026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A5DBE-AFFE-01C9-A6C7-00ED35E6F408}"/>
              </a:ext>
            </a:extLst>
          </p:cNvPr>
          <p:cNvSpPr>
            <a:spLocks noGrp="1"/>
          </p:cNvSpPr>
          <p:nvPr>
            <p:ph type="title"/>
          </p:nvPr>
        </p:nvSpPr>
        <p:spPr/>
        <p:txBody>
          <a:bodyPr/>
          <a:lstStyle/>
          <a:p>
            <a:r>
              <a:rPr lang="es-GT" dirty="0"/>
              <a:t>Árbol B en un archivo indizado</a:t>
            </a:r>
            <a:br>
              <a:rPr lang="es-GT" dirty="0"/>
            </a:br>
            <a:r>
              <a:rPr lang="es-GT" dirty="0"/>
              <a:t>	</a:t>
            </a:r>
            <a:endParaRPr lang="en-US" dirty="0"/>
          </a:p>
        </p:txBody>
      </p:sp>
      <p:sp>
        <p:nvSpPr>
          <p:cNvPr id="3" name="Marcador de contenido 2">
            <a:extLst>
              <a:ext uri="{FF2B5EF4-FFF2-40B4-BE49-F238E27FC236}">
                <a16:creationId xmlns:a16="http://schemas.microsoft.com/office/drawing/2014/main" id="{62DF3CCD-5F10-EB0E-C7D3-BDDD4077A2D4}"/>
              </a:ext>
            </a:extLst>
          </p:cNvPr>
          <p:cNvSpPr>
            <a:spLocks noGrp="1"/>
          </p:cNvSpPr>
          <p:nvPr>
            <p:ph idx="1"/>
          </p:nvPr>
        </p:nvSpPr>
        <p:spPr/>
        <p:txBody>
          <a:bodyPr/>
          <a:lstStyle/>
          <a:p>
            <a:r>
              <a:rPr lang="es-GT" dirty="0"/>
              <a:t>Utilizar una estructura de árbol B en un archivo indizado nos asegura que tendremos una búsqueda de información considerablemente más rápida.</a:t>
            </a:r>
          </a:p>
          <a:p>
            <a:r>
              <a:rPr lang="es-GT" dirty="0"/>
              <a:t>Para la creación del archivo indizado se utilizará como llave principal el código del cliente y el apellido.</a:t>
            </a:r>
            <a:br>
              <a:rPr lang="es-GT" dirty="0"/>
            </a:br>
            <a:br>
              <a:rPr lang="es-GT" dirty="0"/>
            </a:br>
            <a:r>
              <a:rPr lang="es-GT" dirty="0"/>
              <a:t>Esto nos facilitará realizar la búsqueda por los dos lados; si se quiere buscar por el código del cliente o con su apellido.</a:t>
            </a:r>
          </a:p>
          <a:p>
            <a:endParaRPr lang="en-US" dirty="0"/>
          </a:p>
        </p:txBody>
      </p:sp>
    </p:spTree>
    <p:extLst>
      <p:ext uri="{BB962C8B-B14F-4D97-AF65-F5344CB8AC3E}">
        <p14:creationId xmlns:p14="http://schemas.microsoft.com/office/powerpoint/2010/main" val="3879008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826</Words>
  <Application>Microsoft Office PowerPoint</Application>
  <PresentationFormat>Panorámica</PresentationFormat>
  <Paragraphs>42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Ion</vt:lpstr>
      <vt:lpstr>Examen  Final – Encomiendas al Minuto</vt:lpstr>
      <vt:lpstr>Problemática</vt:lpstr>
      <vt:lpstr>Desarrollo del problema</vt:lpstr>
      <vt:lpstr>Política para el respaldo de la seguridad</vt:lpstr>
      <vt:lpstr>Método de respaldo</vt:lpstr>
      <vt:lpstr>Método de respaldo </vt:lpstr>
      <vt:lpstr>Trabajo en la nube</vt:lpstr>
      <vt:lpstr>Búsquedas</vt:lpstr>
      <vt:lpstr>Árbol B en un archivo indizado  </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Final – Encomiendas al Minuto</dc:title>
  <dc:creator>ROBERTO ALFREDO MOYA NOACK</dc:creator>
  <cp:lastModifiedBy>ROBERTO ALFREDO MOYA NOACK</cp:lastModifiedBy>
  <cp:revision>1</cp:revision>
  <dcterms:created xsi:type="dcterms:W3CDTF">2022-11-14T14:48:26Z</dcterms:created>
  <dcterms:modified xsi:type="dcterms:W3CDTF">2022-11-14T16:01:27Z</dcterms:modified>
</cp:coreProperties>
</file>