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7"/>
  </p:notesMasterIdLst>
  <p:sldIdLst>
    <p:sldId id="256" r:id="rId2"/>
    <p:sldId id="258" r:id="rId3"/>
    <p:sldId id="308" r:id="rId4"/>
    <p:sldId id="309" r:id="rId5"/>
    <p:sldId id="310" r:id="rId6"/>
    <p:sldId id="314" r:id="rId7"/>
    <p:sldId id="316" r:id="rId8"/>
    <p:sldId id="320" r:id="rId9"/>
    <p:sldId id="321" r:id="rId10"/>
    <p:sldId id="322" r:id="rId11"/>
    <p:sldId id="323" r:id="rId12"/>
    <p:sldId id="324" r:id="rId13"/>
    <p:sldId id="260" r:id="rId14"/>
    <p:sldId id="305" r:id="rId15"/>
    <p:sldId id="311" r:id="rId16"/>
    <p:sldId id="261" r:id="rId17"/>
    <p:sldId id="262" r:id="rId18"/>
    <p:sldId id="319" r:id="rId19"/>
    <p:sldId id="263" r:id="rId20"/>
    <p:sldId id="325" r:id="rId21"/>
    <p:sldId id="307" r:id="rId22"/>
    <p:sldId id="326" r:id="rId23"/>
    <p:sldId id="264" r:id="rId24"/>
    <p:sldId id="266" r:id="rId25"/>
    <p:sldId id="327" r:id="rId26"/>
  </p:sldIdLst>
  <p:sldSz cx="9144000" cy="5143500" type="screen16x9"/>
  <p:notesSz cx="6858000" cy="9144000"/>
  <p:embeddedFontLst>
    <p:embeddedFont>
      <p:font typeface="Barlow Semi Condensed" panose="00000506000000000000" pitchFamily="2" charset="0"/>
      <p:regular r:id="rId28"/>
      <p:bold r:id="rId29"/>
      <p:italic r:id="rId30"/>
      <p:boldItalic r:id="rId31"/>
    </p:embeddedFont>
    <p:embeddedFont>
      <p:font typeface="Barlow Semi Condensed Medium" panose="00000606000000000000" pitchFamily="2" charset="0"/>
      <p:regular r:id="rId32"/>
      <p:bold r:id="rId33"/>
      <p:italic r:id="rId34"/>
      <p:boldItalic r:id="rId35"/>
    </p:embeddedFont>
    <p:embeddedFont>
      <p:font typeface="Fjalla One" panose="02000506040000020004" pitchFamily="2"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576825-439C-40AD-A36B-3EEF1846A17F}">
  <a:tblStyle styleId="{CE576825-439C-40AD-A36B-3EEF1846A1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251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177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732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101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034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499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420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6057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851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8" r:id="rId6"/>
    <p:sldLayoutId id="2147483659" r:id="rId7"/>
    <p:sldLayoutId id="2147483660" r:id="rId8"/>
    <p:sldLayoutId id="2147483661" r:id="rId9"/>
    <p:sldLayoutId id="2147483673" r:id="rId10"/>
    <p:sldLayoutId id="2147483674"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3yZDDr0JKVc"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YPlCdjCmX0I"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hyperlink" Target="https://www.youtube.com/watch?v=V4kM9Mc8eeg" TargetMode="External"/><Relationship Id="rId4" Type="http://schemas.openxmlformats.org/officeDocument/2006/relationships/hyperlink" Target="https://www.youtube.com/watch?v=S4RGpzvAMx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689"/>
        <p:cNvGrpSpPr/>
        <p:nvPr/>
      </p:nvGrpSpPr>
      <p:grpSpPr>
        <a:xfrm>
          <a:off x="0" y="0"/>
          <a:ext cx="0" cy="0"/>
          <a:chOff x="0" y="0"/>
          <a:chExt cx="0" cy="0"/>
        </a:xfrm>
      </p:grpSpPr>
      <p:grpSp>
        <p:nvGrpSpPr>
          <p:cNvPr id="1690" name="Google Shape;1690;p35"/>
          <p:cNvGrpSpPr/>
          <p:nvPr/>
        </p:nvGrpSpPr>
        <p:grpSpPr>
          <a:xfrm>
            <a:off x="303210" y="1230659"/>
            <a:ext cx="5343540" cy="391274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827930" y="2627258"/>
            <a:ext cx="4371040" cy="179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a:solidFill>
                  <a:schemeClr val="bg1"/>
                </a:solidFill>
              </a:rPr>
              <a:t>Almacenamiento de redes</a:t>
            </a:r>
            <a:br>
              <a:rPr lang="en" sz="5000" dirty="0">
                <a:solidFill>
                  <a:schemeClr val="bg1"/>
                </a:solidFill>
              </a:rPr>
            </a:br>
            <a:r>
              <a:rPr lang="en" sz="5000" dirty="0">
                <a:solidFill>
                  <a:schemeClr val="bg1"/>
                </a:solidFill>
              </a:rPr>
              <a:t>SAN y NAS</a:t>
            </a:r>
            <a:endParaRPr sz="5000" dirty="0">
              <a:solidFill>
                <a:schemeClr val="bg1"/>
              </a:solidFill>
            </a:endParaRPr>
          </a:p>
        </p:txBody>
      </p:sp>
      <p:sp>
        <p:nvSpPr>
          <p:cNvPr id="1885" name="Google Shape;1885;p35"/>
          <p:cNvSpPr txBox="1">
            <a:spLocks noGrp="1"/>
          </p:cNvSpPr>
          <p:nvPr>
            <p:ph type="subTitle" idx="1"/>
          </p:nvPr>
        </p:nvSpPr>
        <p:spPr>
          <a:xfrm>
            <a:off x="847" y="-53974"/>
            <a:ext cx="3264300" cy="89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GT" sz="1800" dirty="0">
                <a:solidFill>
                  <a:schemeClr val="accent1"/>
                </a:solidFill>
              </a:rPr>
              <a:t>Angel Altán 1031222</a:t>
            </a:r>
          </a:p>
          <a:p>
            <a:pPr marL="0" lvl="0" indent="0" algn="l" rtl="0">
              <a:spcBef>
                <a:spcPts val="0"/>
              </a:spcBef>
              <a:spcAft>
                <a:spcPts val="0"/>
              </a:spcAft>
              <a:buClr>
                <a:schemeClr val="dk1"/>
              </a:buClr>
              <a:buSzPts val="1100"/>
              <a:buFont typeface="Arial"/>
              <a:buNone/>
            </a:pPr>
            <a:r>
              <a:rPr lang="es-GT" sz="1800" dirty="0"/>
              <a:t>Juan Diego </a:t>
            </a:r>
            <a:r>
              <a:rPr lang="es-GT" sz="1800" dirty="0" err="1"/>
              <a:t>Gutierrez</a:t>
            </a:r>
            <a:r>
              <a:rPr lang="es-GT" sz="1800" dirty="0"/>
              <a:t> 1155222</a:t>
            </a:r>
          </a:p>
          <a:p>
            <a:pPr marL="0" lvl="0" indent="0" algn="l" rtl="0">
              <a:spcBef>
                <a:spcPts val="0"/>
              </a:spcBef>
              <a:spcAft>
                <a:spcPts val="0"/>
              </a:spcAft>
              <a:buClr>
                <a:schemeClr val="dk1"/>
              </a:buClr>
              <a:buSzPts val="1100"/>
              <a:buFont typeface="Arial"/>
              <a:buNone/>
            </a:pPr>
            <a:r>
              <a:rPr lang="es-GT" sz="1800" dirty="0">
                <a:solidFill>
                  <a:schemeClr val="accent1"/>
                </a:solidFill>
              </a:rPr>
              <a:t>Ant</a:t>
            </a:r>
            <a:r>
              <a:rPr lang="es-GT" sz="1800" dirty="0"/>
              <a:t>hony </a:t>
            </a:r>
            <a:r>
              <a:rPr lang="es-GT" sz="1800" dirty="0" err="1"/>
              <a:t>Beltetón</a:t>
            </a:r>
            <a:r>
              <a:rPr lang="es-GT" sz="1800" dirty="0"/>
              <a:t> 1171422</a:t>
            </a:r>
          </a:p>
          <a:p>
            <a:pPr marL="0" lvl="0" indent="0" algn="l" rtl="0">
              <a:spcBef>
                <a:spcPts val="0"/>
              </a:spcBef>
              <a:spcAft>
                <a:spcPts val="0"/>
              </a:spcAft>
              <a:buClr>
                <a:schemeClr val="dk1"/>
              </a:buClr>
              <a:buSzPts val="1100"/>
              <a:buFont typeface="Arial"/>
              <a:buNone/>
            </a:pPr>
            <a:r>
              <a:rPr lang="es-GT" sz="1800" dirty="0">
                <a:solidFill>
                  <a:schemeClr val="accent1"/>
                </a:solidFill>
              </a:rPr>
              <a:t>Byron </a:t>
            </a:r>
            <a:r>
              <a:rPr lang="es-GT" sz="1800" dirty="0" err="1">
                <a:solidFill>
                  <a:schemeClr val="accent1"/>
                </a:solidFill>
              </a:rPr>
              <a:t>Albizures</a:t>
            </a:r>
            <a:r>
              <a:rPr lang="es-GT" sz="1800" dirty="0">
                <a:solidFill>
                  <a:schemeClr val="accent1"/>
                </a:solidFill>
              </a:rPr>
              <a:t> 1036622</a:t>
            </a:r>
          </a:p>
          <a:p>
            <a:pPr marL="0" lvl="0" indent="0" algn="l" rtl="0">
              <a:spcBef>
                <a:spcPts val="0"/>
              </a:spcBef>
              <a:spcAft>
                <a:spcPts val="0"/>
              </a:spcAft>
              <a:buClr>
                <a:schemeClr val="dk1"/>
              </a:buClr>
              <a:buSzPts val="1100"/>
              <a:buFont typeface="Arial"/>
              <a:buNone/>
            </a:pPr>
            <a:r>
              <a:rPr lang="es-GT" sz="1800" dirty="0"/>
              <a:t>Kenny </a:t>
            </a:r>
            <a:r>
              <a:rPr lang="es-GT" sz="1800" dirty="0" err="1"/>
              <a:t>Sical</a:t>
            </a:r>
            <a:r>
              <a:rPr lang="es-GT" sz="1800" dirty="0"/>
              <a:t> 1273922</a:t>
            </a:r>
            <a:endParaRPr lang="es-GT" sz="18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62AB0-4272-3827-52BC-B5C922C876AC}"/>
              </a:ext>
            </a:extLst>
          </p:cNvPr>
          <p:cNvSpPr>
            <a:spLocks noGrp="1"/>
          </p:cNvSpPr>
          <p:nvPr>
            <p:ph type="title"/>
          </p:nvPr>
        </p:nvSpPr>
        <p:spPr/>
        <p:txBody>
          <a:bodyPr/>
          <a:lstStyle/>
          <a:p>
            <a:r>
              <a:rPr lang="es-GT" dirty="0"/>
              <a:t>VENTAJAS NAS</a:t>
            </a:r>
          </a:p>
        </p:txBody>
      </p:sp>
      <p:sp>
        <p:nvSpPr>
          <p:cNvPr id="3" name="Subtítulo 2">
            <a:extLst>
              <a:ext uri="{FF2B5EF4-FFF2-40B4-BE49-F238E27FC236}">
                <a16:creationId xmlns:a16="http://schemas.microsoft.com/office/drawing/2014/main" id="{B5DA631A-B022-79DF-7847-33DEB2E44BD0}"/>
              </a:ext>
            </a:extLst>
          </p:cNvPr>
          <p:cNvSpPr>
            <a:spLocks noGrp="1"/>
          </p:cNvSpPr>
          <p:nvPr>
            <p:ph type="subTitle" idx="1"/>
          </p:nvPr>
        </p:nvSpPr>
        <p:spPr>
          <a:xfrm>
            <a:off x="568654" y="1545334"/>
            <a:ext cx="1945200" cy="375000"/>
          </a:xfrm>
        </p:spPr>
        <p:txBody>
          <a:bodyPr/>
          <a:lstStyle/>
          <a:p>
            <a:r>
              <a:rPr lang="es-GT" dirty="0"/>
              <a:t>Practicidad</a:t>
            </a:r>
          </a:p>
        </p:txBody>
      </p:sp>
      <p:sp>
        <p:nvSpPr>
          <p:cNvPr id="4" name="Subtítulo 3">
            <a:extLst>
              <a:ext uri="{FF2B5EF4-FFF2-40B4-BE49-F238E27FC236}">
                <a16:creationId xmlns:a16="http://schemas.microsoft.com/office/drawing/2014/main" id="{61FA767E-99BD-37DF-1F6F-772BAFCC572A}"/>
              </a:ext>
            </a:extLst>
          </p:cNvPr>
          <p:cNvSpPr>
            <a:spLocks noGrp="1"/>
          </p:cNvSpPr>
          <p:nvPr>
            <p:ph type="subTitle" idx="2"/>
          </p:nvPr>
        </p:nvSpPr>
        <p:spPr>
          <a:xfrm>
            <a:off x="568654" y="1938526"/>
            <a:ext cx="1945200" cy="1243680"/>
          </a:xfrm>
        </p:spPr>
        <p:txBody>
          <a:bodyPr/>
          <a:lstStyle/>
          <a:p>
            <a:pPr marL="171450" indent="-171450">
              <a:buFont typeface="Arial" panose="020B0604020202020204" pitchFamily="34" charset="0"/>
              <a:buChar char="•"/>
            </a:pPr>
            <a:r>
              <a:rPr lang="es-ES" dirty="0"/>
              <a:t>Suelen ser fáciles de configurar y usar.</a:t>
            </a:r>
          </a:p>
          <a:p>
            <a:pPr marL="171450" indent="-171450">
              <a:buFont typeface="Arial" panose="020B0604020202020204" pitchFamily="34" charset="0"/>
              <a:buChar char="•"/>
            </a:pPr>
            <a:r>
              <a:rPr lang="es-ES" dirty="0"/>
              <a:t>Permite el acceso a los datos almacenados desde cualquier lugar a través de una conexión a Internet.</a:t>
            </a:r>
          </a:p>
        </p:txBody>
      </p:sp>
      <p:sp>
        <p:nvSpPr>
          <p:cNvPr id="5" name="Subtítulo 4">
            <a:extLst>
              <a:ext uri="{FF2B5EF4-FFF2-40B4-BE49-F238E27FC236}">
                <a16:creationId xmlns:a16="http://schemas.microsoft.com/office/drawing/2014/main" id="{73C1B270-7F93-AFBC-8B28-858BB921E878}"/>
              </a:ext>
            </a:extLst>
          </p:cNvPr>
          <p:cNvSpPr>
            <a:spLocks noGrp="1"/>
          </p:cNvSpPr>
          <p:nvPr>
            <p:ph type="subTitle" idx="3"/>
          </p:nvPr>
        </p:nvSpPr>
        <p:spPr>
          <a:xfrm>
            <a:off x="4650694" y="1545336"/>
            <a:ext cx="1947600" cy="375000"/>
          </a:xfrm>
        </p:spPr>
        <p:txBody>
          <a:bodyPr/>
          <a:lstStyle/>
          <a:p>
            <a:r>
              <a:rPr lang="es-GT" dirty="0"/>
              <a:t>Escalabilidad</a:t>
            </a:r>
          </a:p>
        </p:txBody>
      </p:sp>
      <p:sp>
        <p:nvSpPr>
          <p:cNvPr id="6" name="Subtítulo 5">
            <a:extLst>
              <a:ext uri="{FF2B5EF4-FFF2-40B4-BE49-F238E27FC236}">
                <a16:creationId xmlns:a16="http://schemas.microsoft.com/office/drawing/2014/main" id="{E2C287D0-A2B4-BA5A-C12E-B9C3D84D80D6}"/>
              </a:ext>
            </a:extLst>
          </p:cNvPr>
          <p:cNvSpPr>
            <a:spLocks noGrp="1"/>
          </p:cNvSpPr>
          <p:nvPr>
            <p:ph type="subTitle" idx="4"/>
          </p:nvPr>
        </p:nvSpPr>
        <p:spPr>
          <a:xfrm>
            <a:off x="4650694" y="1938528"/>
            <a:ext cx="1947600" cy="1243680"/>
          </a:xfrm>
        </p:spPr>
        <p:txBody>
          <a:bodyPr/>
          <a:lstStyle/>
          <a:p>
            <a:r>
              <a:rPr lang="es-ES" dirty="0"/>
              <a:t>Permiten agregar discos duros adicionales o expandir la capacidad de almacenamiento de manera sencilla.</a:t>
            </a:r>
            <a:endParaRPr lang="es-GT" dirty="0"/>
          </a:p>
        </p:txBody>
      </p:sp>
      <p:sp>
        <p:nvSpPr>
          <p:cNvPr id="7" name="Subtítulo 6">
            <a:extLst>
              <a:ext uri="{FF2B5EF4-FFF2-40B4-BE49-F238E27FC236}">
                <a16:creationId xmlns:a16="http://schemas.microsoft.com/office/drawing/2014/main" id="{4C33B7E2-089D-777D-F9CE-62FABEA40A38}"/>
              </a:ext>
            </a:extLst>
          </p:cNvPr>
          <p:cNvSpPr>
            <a:spLocks noGrp="1"/>
          </p:cNvSpPr>
          <p:nvPr>
            <p:ph type="subTitle" idx="5"/>
          </p:nvPr>
        </p:nvSpPr>
        <p:spPr>
          <a:xfrm>
            <a:off x="2008078" y="3200400"/>
            <a:ext cx="1945200" cy="375000"/>
          </a:xfrm>
        </p:spPr>
        <p:txBody>
          <a:bodyPr/>
          <a:lstStyle/>
          <a:p>
            <a:r>
              <a:rPr lang="es-GT" dirty="0"/>
              <a:t>Migración de Datos</a:t>
            </a:r>
          </a:p>
        </p:txBody>
      </p:sp>
      <p:sp>
        <p:nvSpPr>
          <p:cNvPr id="8" name="Subtítulo 7">
            <a:extLst>
              <a:ext uri="{FF2B5EF4-FFF2-40B4-BE49-F238E27FC236}">
                <a16:creationId xmlns:a16="http://schemas.microsoft.com/office/drawing/2014/main" id="{1D2EFA89-A35D-FC1F-495D-9146237A68E5}"/>
              </a:ext>
            </a:extLst>
          </p:cNvPr>
          <p:cNvSpPr>
            <a:spLocks noGrp="1"/>
          </p:cNvSpPr>
          <p:nvPr>
            <p:ph type="subTitle" idx="6"/>
          </p:nvPr>
        </p:nvSpPr>
        <p:spPr>
          <a:xfrm>
            <a:off x="2008078" y="3593592"/>
            <a:ext cx="1945200" cy="881426"/>
          </a:xfrm>
        </p:spPr>
        <p:txBody>
          <a:bodyPr/>
          <a:lstStyle/>
          <a:p>
            <a:pPr marL="323850" indent="-171450">
              <a:buFont typeface="Arial" panose="020B0604020202020204" pitchFamily="34" charset="0"/>
              <a:buChar char="•"/>
            </a:pPr>
            <a:r>
              <a:rPr lang="es-ES" dirty="0"/>
              <a:t>Permiten compartir archivos y carpetas fácilmente en una red local.</a:t>
            </a:r>
          </a:p>
        </p:txBody>
      </p:sp>
      <p:sp>
        <p:nvSpPr>
          <p:cNvPr id="9" name="Subtítulo 8">
            <a:extLst>
              <a:ext uri="{FF2B5EF4-FFF2-40B4-BE49-F238E27FC236}">
                <a16:creationId xmlns:a16="http://schemas.microsoft.com/office/drawing/2014/main" id="{6321DD26-228D-9367-8CEF-0C13E6FF207E}"/>
              </a:ext>
            </a:extLst>
          </p:cNvPr>
          <p:cNvSpPr>
            <a:spLocks noGrp="1"/>
          </p:cNvSpPr>
          <p:nvPr>
            <p:ph type="subTitle" idx="7"/>
          </p:nvPr>
        </p:nvSpPr>
        <p:spPr>
          <a:xfrm>
            <a:off x="5647390" y="3200400"/>
            <a:ext cx="1993500" cy="375000"/>
          </a:xfrm>
        </p:spPr>
        <p:txBody>
          <a:bodyPr/>
          <a:lstStyle/>
          <a:p>
            <a:r>
              <a:rPr lang="es-GT" dirty="0" err="1"/>
              <a:t>Backup</a:t>
            </a:r>
            <a:endParaRPr lang="es-GT" dirty="0"/>
          </a:p>
        </p:txBody>
      </p:sp>
      <p:sp>
        <p:nvSpPr>
          <p:cNvPr id="10" name="Subtítulo 9">
            <a:extLst>
              <a:ext uri="{FF2B5EF4-FFF2-40B4-BE49-F238E27FC236}">
                <a16:creationId xmlns:a16="http://schemas.microsoft.com/office/drawing/2014/main" id="{67DBE487-7053-493B-3BFA-736B4A25CF10}"/>
              </a:ext>
            </a:extLst>
          </p:cNvPr>
          <p:cNvSpPr>
            <a:spLocks noGrp="1"/>
          </p:cNvSpPr>
          <p:nvPr>
            <p:ph type="subTitle" idx="8"/>
          </p:nvPr>
        </p:nvSpPr>
        <p:spPr>
          <a:xfrm>
            <a:off x="5647390" y="3593592"/>
            <a:ext cx="1993500" cy="759000"/>
          </a:xfrm>
        </p:spPr>
        <p:txBody>
          <a:bodyPr/>
          <a:lstStyle/>
          <a:p>
            <a:r>
              <a:rPr lang="es-ES" dirty="0"/>
              <a:t>Suelen ofrecer funciones de copia de seguridad automáticas y programadas.</a:t>
            </a:r>
          </a:p>
        </p:txBody>
      </p:sp>
      <p:pic>
        <p:nvPicPr>
          <p:cNvPr id="11" name="Imagen 10">
            <a:extLst>
              <a:ext uri="{FF2B5EF4-FFF2-40B4-BE49-F238E27FC236}">
                <a16:creationId xmlns:a16="http://schemas.microsoft.com/office/drawing/2014/main" id="{2DE1ECA8-359C-7E62-7FD1-4F70DFBEFF73}"/>
              </a:ext>
            </a:extLst>
          </p:cNvPr>
          <p:cNvPicPr>
            <a:picLocks noChangeAspect="1"/>
          </p:cNvPicPr>
          <p:nvPr/>
        </p:nvPicPr>
        <p:blipFill rotWithShape="1">
          <a:blip r:embed="rId2"/>
          <a:srcRect l="16970" t="17876" r="17684" b="13747"/>
          <a:stretch/>
        </p:blipFill>
        <p:spPr>
          <a:xfrm>
            <a:off x="6499603" y="2236463"/>
            <a:ext cx="851466" cy="890962"/>
          </a:xfrm>
          <a:prstGeom prst="rect">
            <a:avLst/>
          </a:prstGeom>
        </p:spPr>
      </p:pic>
      <p:pic>
        <p:nvPicPr>
          <p:cNvPr id="12" name="Imagen 11">
            <a:extLst>
              <a:ext uri="{FF2B5EF4-FFF2-40B4-BE49-F238E27FC236}">
                <a16:creationId xmlns:a16="http://schemas.microsoft.com/office/drawing/2014/main" id="{42557027-0C9B-0362-D111-F7AD92025612}"/>
              </a:ext>
            </a:extLst>
          </p:cNvPr>
          <p:cNvPicPr>
            <a:picLocks noChangeAspect="1"/>
          </p:cNvPicPr>
          <p:nvPr/>
        </p:nvPicPr>
        <p:blipFill rotWithShape="1">
          <a:blip r:embed="rId3"/>
          <a:srcRect l="19042" t="16856" r="19053" b="16642"/>
          <a:stretch/>
        </p:blipFill>
        <p:spPr>
          <a:xfrm>
            <a:off x="3797219" y="3734210"/>
            <a:ext cx="706522" cy="759000"/>
          </a:xfrm>
          <a:prstGeom prst="rect">
            <a:avLst/>
          </a:prstGeom>
        </p:spPr>
      </p:pic>
      <p:pic>
        <p:nvPicPr>
          <p:cNvPr id="1026" name="Picture 2" descr="Icono De Eficiencia En Vector. Logotipo Ilustraciones svg, vectoriales,  clip art vectorizado libre de derechos. Image 179165900">
            <a:extLst>
              <a:ext uri="{FF2B5EF4-FFF2-40B4-BE49-F238E27FC236}">
                <a16:creationId xmlns:a16="http://schemas.microsoft.com/office/drawing/2014/main" id="{A3EC71AD-1198-C1FD-D414-F3C3F74B7B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801" t="20591" r="19230" b="18731"/>
          <a:stretch/>
        </p:blipFill>
        <p:spPr bwMode="auto">
          <a:xfrm>
            <a:off x="2507181" y="2096746"/>
            <a:ext cx="946993" cy="9272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utomatic Website Backup Software">
            <a:extLst>
              <a:ext uri="{FF2B5EF4-FFF2-40B4-BE49-F238E27FC236}">
                <a16:creationId xmlns:a16="http://schemas.microsoft.com/office/drawing/2014/main" id="{0F6F180C-99C9-EF47-3FFD-E5820F60E7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6845" y="3496786"/>
            <a:ext cx="1071410" cy="1071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497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17D1C-D218-3BE3-CD95-94A4B419C127}"/>
              </a:ext>
            </a:extLst>
          </p:cNvPr>
          <p:cNvSpPr>
            <a:spLocks noGrp="1"/>
          </p:cNvSpPr>
          <p:nvPr>
            <p:ph type="title"/>
          </p:nvPr>
        </p:nvSpPr>
        <p:spPr/>
        <p:txBody>
          <a:bodyPr/>
          <a:lstStyle/>
          <a:p>
            <a:r>
              <a:rPr lang="es-GT" dirty="0"/>
              <a:t>VENTAJAS NAS</a:t>
            </a:r>
          </a:p>
        </p:txBody>
      </p:sp>
      <p:sp>
        <p:nvSpPr>
          <p:cNvPr id="3" name="Subtítulo 2">
            <a:extLst>
              <a:ext uri="{FF2B5EF4-FFF2-40B4-BE49-F238E27FC236}">
                <a16:creationId xmlns:a16="http://schemas.microsoft.com/office/drawing/2014/main" id="{B49C61F1-6072-79EE-C718-69E648B90C72}"/>
              </a:ext>
            </a:extLst>
          </p:cNvPr>
          <p:cNvSpPr>
            <a:spLocks noGrp="1"/>
          </p:cNvSpPr>
          <p:nvPr>
            <p:ph type="subTitle" idx="1"/>
          </p:nvPr>
        </p:nvSpPr>
        <p:spPr>
          <a:xfrm>
            <a:off x="975638" y="1545336"/>
            <a:ext cx="1945200" cy="375000"/>
          </a:xfrm>
        </p:spPr>
        <p:txBody>
          <a:bodyPr/>
          <a:lstStyle/>
          <a:p>
            <a:r>
              <a:rPr lang="es-GT" dirty="0"/>
              <a:t>Utilidades</a:t>
            </a:r>
          </a:p>
        </p:txBody>
      </p:sp>
      <p:sp>
        <p:nvSpPr>
          <p:cNvPr id="4" name="Subtítulo 3">
            <a:extLst>
              <a:ext uri="{FF2B5EF4-FFF2-40B4-BE49-F238E27FC236}">
                <a16:creationId xmlns:a16="http://schemas.microsoft.com/office/drawing/2014/main" id="{389B7D08-039B-6478-5C94-0C33BCAFFE03}"/>
              </a:ext>
            </a:extLst>
          </p:cNvPr>
          <p:cNvSpPr>
            <a:spLocks noGrp="1"/>
          </p:cNvSpPr>
          <p:nvPr>
            <p:ph type="subTitle" idx="2"/>
          </p:nvPr>
        </p:nvSpPr>
        <p:spPr>
          <a:xfrm>
            <a:off x="975638" y="1938528"/>
            <a:ext cx="1945200" cy="1243680"/>
          </a:xfrm>
        </p:spPr>
        <p:txBody>
          <a:bodyPr/>
          <a:lstStyle/>
          <a:p>
            <a:r>
              <a:rPr lang="es-ES" dirty="0"/>
              <a:t>Están equipados con aplicaciones de transmisión multimedia que permiten a los usuarios almacenar y transmitir contenido multimedia.</a:t>
            </a:r>
          </a:p>
        </p:txBody>
      </p:sp>
      <p:sp>
        <p:nvSpPr>
          <p:cNvPr id="5" name="Subtítulo 4">
            <a:extLst>
              <a:ext uri="{FF2B5EF4-FFF2-40B4-BE49-F238E27FC236}">
                <a16:creationId xmlns:a16="http://schemas.microsoft.com/office/drawing/2014/main" id="{9230A63C-EC46-8E26-4D57-6BD8F0E75A25}"/>
              </a:ext>
            </a:extLst>
          </p:cNvPr>
          <p:cNvSpPr>
            <a:spLocks noGrp="1"/>
          </p:cNvSpPr>
          <p:nvPr>
            <p:ph type="subTitle" idx="3"/>
          </p:nvPr>
        </p:nvSpPr>
        <p:spPr>
          <a:xfrm>
            <a:off x="4733822" y="1545336"/>
            <a:ext cx="1947600" cy="375000"/>
          </a:xfrm>
        </p:spPr>
        <p:txBody>
          <a:bodyPr/>
          <a:lstStyle/>
          <a:p>
            <a:r>
              <a:rPr lang="es-GT" dirty="0"/>
              <a:t>Economía</a:t>
            </a:r>
          </a:p>
        </p:txBody>
      </p:sp>
      <p:sp>
        <p:nvSpPr>
          <p:cNvPr id="6" name="Subtítulo 5">
            <a:extLst>
              <a:ext uri="{FF2B5EF4-FFF2-40B4-BE49-F238E27FC236}">
                <a16:creationId xmlns:a16="http://schemas.microsoft.com/office/drawing/2014/main" id="{615B793C-44F5-911E-BD6C-B489121D67EF}"/>
              </a:ext>
            </a:extLst>
          </p:cNvPr>
          <p:cNvSpPr>
            <a:spLocks noGrp="1"/>
          </p:cNvSpPr>
          <p:nvPr>
            <p:ph type="subTitle" idx="4"/>
          </p:nvPr>
        </p:nvSpPr>
        <p:spPr>
          <a:xfrm>
            <a:off x="4733822" y="1938527"/>
            <a:ext cx="1947600" cy="1243679"/>
          </a:xfrm>
        </p:spPr>
        <p:txBody>
          <a:bodyPr/>
          <a:lstStyle/>
          <a:p>
            <a:pPr marL="323850" indent="-171450">
              <a:buFont typeface="Arial" panose="020B0604020202020204" pitchFamily="34" charset="0"/>
              <a:buChar char="•"/>
            </a:pPr>
            <a:r>
              <a:rPr lang="es-ES" dirty="0"/>
              <a:t>Tienden a un consumo menor de energía.</a:t>
            </a:r>
          </a:p>
          <a:p>
            <a:pPr marL="323850" indent="-171450">
              <a:buFont typeface="Arial" panose="020B0604020202020204" pitchFamily="34" charset="0"/>
              <a:buChar char="•"/>
            </a:pPr>
            <a:r>
              <a:rPr lang="es-ES" dirty="0"/>
              <a:t>Suelen ser una opción más económica en comparación a otras soluciones.</a:t>
            </a:r>
            <a:endParaRPr lang="es-GT" dirty="0"/>
          </a:p>
        </p:txBody>
      </p:sp>
      <p:sp>
        <p:nvSpPr>
          <p:cNvPr id="7" name="Subtítulo 6">
            <a:extLst>
              <a:ext uri="{FF2B5EF4-FFF2-40B4-BE49-F238E27FC236}">
                <a16:creationId xmlns:a16="http://schemas.microsoft.com/office/drawing/2014/main" id="{01C3C81F-DC5A-A414-89AE-25CB8C803715}"/>
              </a:ext>
            </a:extLst>
          </p:cNvPr>
          <p:cNvSpPr>
            <a:spLocks noGrp="1"/>
          </p:cNvSpPr>
          <p:nvPr>
            <p:ph type="subTitle" idx="5"/>
          </p:nvPr>
        </p:nvSpPr>
        <p:spPr>
          <a:xfrm>
            <a:off x="2091206" y="3200400"/>
            <a:ext cx="1945200" cy="375000"/>
          </a:xfrm>
        </p:spPr>
        <p:txBody>
          <a:bodyPr/>
          <a:lstStyle/>
          <a:p>
            <a:r>
              <a:rPr lang="es-GT" dirty="0"/>
              <a:t>Seguridad</a:t>
            </a:r>
          </a:p>
        </p:txBody>
      </p:sp>
      <p:sp>
        <p:nvSpPr>
          <p:cNvPr id="8" name="Subtítulo 7">
            <a:extLst>
              <a:ext uri="{FF2B5EF4-FFF2-40B4-BE49-F238E27FC236}">
                <a16:creationId xmlns:a16="http://schemas.microsoft.com/office/drawing/2014/main" id="{3B7052A8-D25E-A3F2-9158-E54A59F8491E}"/>
              </a:ext>
            </a:extLst>
          </p:cNvPr>
          <p:cNvSpPr>
            <a:spLocks noGrp="1"/>
          </p:cNvSpPr>
          <p:nvPr>
            <p:ph type="subTitle" idx="6"/>
          </p:nvPr>
        </p:nvSpPr>
        <p:spPr>
          <a:xfrm>
            <a:off x="2091206" y="3593592"/>
            <a:ext cx="1945200" cy="1107558"/>
          </a:xfrm>
        </p:spPr>
        <p:txBody>
          <a:bodyPr/>
          <a:lstStyle/>
          <a:p>
            <a:r>
              <a:rPr lang="es-ES" dirty="0"/>
              <a:t>Suelen incluir funciones de seguridad como control de acceso, cifrado de datos y capacidades de protección contra malware. </a:t>
            </a:r>
          </a:p>
        </p:txBody>
      </p:sp>
      <p:sp>
        <p:nvSpPr>
          <p:cNvPr id="9" name="Subtítulo 8">
            <a:extLst>
              <a:ext uri="{FF2B5EF4-FFF2-40B4-BE49-F238E27FC236}">
                <a16:creationId xmlns:a16="http://schemas.microsoft.com/office/drawing/2014/main" id="{67CD536A-BE5C-5CC8-9BB4-DDB6F3194A31}"/>
              </a:ext>
            </a:extLst>
          </p:cNvPr>
          <p:cNvSpPr>
            <a:spLocks noGrp="1"/>
          </p:cNvSpPr>
          <p:nvPr>
            <p:ph type="subTitle" idx="7"/>
          </p:nvPr>
        </p:nvSpPr>
        <p:spPr>
          <a:xfrm>
            <a:off x="5730518" y="3200400"/>
            <a:ext cx="1993500" cy="375000"/>
          </a:xfrm>
        </p:spPr>
        <p:txBody>
          <a:bodyPr/>
          <a:lstStyle/>
          <a:p>
            <a:r>
              <a:rPr lang="es-GT" dirty="0"/>
              <a:t>Compatibilidad</a:t>
            </a:r>
          </a:p>
        </p:txBody>
      </p:sp>
      <p:sp>
        <p:nvSpPr>
          <p:cNvPr id="10" name="Subtítulo 9">
            <a:extLst>
              <a:ext uri="{FF2B5EF4-FFF2-40B4-BE49-F238E27FC236}">
                <a16:creationId xmlns:a16="http://schemas.microsoft.com/office/drawing/2014/main" id="{CC4744DD-B60C-D46D-8A30-537DDE4DDCF3}"/>
              </a:ext>
            </a:extLst>
          </p:cNvPr>
          <p:cNvSpPr>
            <a:spLocks noGrp="1"/>
          </p:cNvSpPr>
          <p:nvPr>
            <p:ph type="subTitle" idx="8"/>
          </p:nvPr>
        </p:nvSpPr>
        <p:spPr>
          <a:xfrm>
            <a:off x="5730518" y="3593592"/>
            <a:ext cx="1993500" cy="759000"/>
          </a:xfrm>
        </p:spPr>
        <p:txBody>
          <a:bodyPr/>
          <a:lstStyle/>
          <a:p>
            <a:r>
              <a:rPr lang="es-ES" dirty="0"/>
              <a:t>Con una variedad de sistemas operativos y dispositivos, lo que facilita el acceso a los datos</a:t>
            </a:r>
            <a:endParaRPr lang="es-GT" dirty="0"/>
          </a:p>
        </p:txBody>
      </p:sp>
      <p:pic>
        <p:nvPicPr>
          <p:cNvPr id="11" name="Picture 8" descr="Candado - Iconos gratis de seguridad">
            <a:extLst>
              <a:ext uri="{FF2B5EF4-FFF2-40B4-BE49-F238E27FC236}">
                <a16:creationId xmlns:a16="http://schemas.microsoft.com/office/drawing/2014/main" id="{50A9275B-0A13-6AE1-B92D-AC987FB53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621" y="3850498"/>
            <a:ext cx="850652" cy="8506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ímbolo de la interfaz del reproductor multimedia - Iconos gratis de  multimedia">
            <a:extLst>
              <a:ext uri="{FF2B5EF4-FFF2-40B4-BE49-F238E27FC236}">
                <a16:creationId xmlns:a16="http://schemas.microsoft.com/office/drawing/2014/main" id="{C485EB59-F992-A20D-71BF-DDF210647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938" y="2277904"/>
            <a:ext cx="934392" cy="93439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ímbolo de mano y dinero de garabato dibujado a mano para icono de  ilustración de economía y préstamo aislado 6055120 Vector en Vecteezy">
            <a:extLst>
              <a:ext uri="{FF2B5EF4-FFF2-40B4-BE49-F238E27FC236}">
                <a16:creationId xmlns:a16="http://schemas.microsoft.com/office/drawing/2014/main" id="{14A9544B-C935-3478-A2B0-CA4E2AE3D8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015" t="13800" r="12940" b="15441"/>
          <a:stretch/>
        </p:blipFill>
        <p:spPr bwMode="auto">
          <a:xfrm>
            <a:off x="6563692" y="2038323"/>
            <a:ext cx="1347253" cy="11909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cono de compatibilidad de dispositivos 7560412 Vector en Vecteezy">
            <a:extLst>
              <a:ext uri="{FF2B5EF4-FFF2-40B4-BE49-F238E27FC236}">
                <a16:creationId xmlns:a16="http://schemas.microsoft.com/office/drawing/2014/main" id="{30BC9D92-6C60-A35F-1C94-46B1271479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066" t="28471" r="8847" b="27588"/>
          <a:stretch/>
        </p:blipFill>
        <p:spPr bwMode="auto">
          <a:xfrm>
            <a:off x="7516092" y="3946463"/>
            <a:ext cx="1427018" cy="75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640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0ACE65-0721-9FB4-CF30-8DB9F0817279}"/>
              </a:ext>
            </a:extLst>
          </p:cNvPr>
          <p:cNvSpPr>
            <a:spLocks noGrp="1"/>
          </p:cNvSpPr>
          <p:nvPr>
            <p:ph type="title"/>
          </p:nvPr>
        </p:nvSpPr>
        <p:spPr/>
        <p:txBody>
          <a:bodyPr/>
          <a:lstStyle/>
          <a:p>
            <a:r>
              <a:rPr lang="es-GT" dirty="0"/>
              <a:t>DESVENTAJAS NAS</a:t>
            </a:r>
          </a:p>
        </p:txBody>
      </p:sp>
      <p:sp>
        <p:nvSpPr>
          <p:cNvPr id="3" name="Subtítulo 2">
            <a:extLst>
              <a:ext uri="{FF2B5EF4-FFF2-40B4-BE49-F238E27FC236}">
                <a16:creationId xmlns:a16="http://schemas.microsoft.com/office/drawing/2014/main" id="{501CD09B-FF20-24B1-D5AB-E479D557522C}"/>
              </a:ext>
            </a:extLst>
          </p:cNvPr>
          <p:cNvSpPr>
            <a:spLocks noGrp="1"/>
          </p:cNvSpPr>
          <p:nvPr>
            <p:ph type="subTitle" idx="1"/>
          </p:nvPr>
        </p:nvSpPr>
        <p:spPr>
          <a:xfrm>
            <a:off x="755688" y="1291743"/>
            <a:ext cx="1945200" cy="375000"/>
          </a:xfrm>
        </p:spPr>
        <p:txBody>
          <a:bodyPr/>
          <a:lstStyle/>
          <a:p>
            <a:r>
              <a:rPr lang="es-GT" dirty="0"/>
              <a:t>Menor Rendimiento</a:t>
            </a:r>
          </a:p>
        </p:txBody>
      </p:sp>
      <p:sp>
        <p:nvSpPr>
          <p:cNvPr id="4" name="Subtítulo 3">
            <a:extLst>
              <a:ext uri="{FF2B5EF4-FFF2-40B4-BE49-F238E27FC236}">
                <a16:creationId xmlns:a16="http://schemas.microsoft.com/office/drawing/2014/main" id="{237EC60C-5648-030B-4E5F-8A3D7D063553}"/>
              </a:ext>
            </a:extLst>
          </p:cNvPr>
          <p:cNvSpPr>
            <a:spLocks noGrp="1"/>
          </p:cNvSpPr>
          <p:nvPr>
            <p:ph type="subTitle" idx="2"/>
          </p:nvPr>
        </p:nvSpPr>
        <p:spPr>
          <a:xfrm>
            <a:off x="755688" y="1684935"/>
            <a:ext cx="1945200" cy="1243680"/>
          </a:xfrm>
        </p:spPr>
        <p:txBody>
          <a:bodyPr/>
          <a:lstStyle/>
          <a:p>
            <a:r>
              <a:rPr lang="es-ES" dirty="0"/>
              <a:t>Pueden no ser la mejor opción para aplicaciones empresariales altamente críticas que requieren un rendimiento excepcional y alta disponibilidad.</a:t>
            </a:r>
          </a:p>
        </p:txBody>
      </p:sp>
      <p:sp>
        <p:nvSpPr>
          <p:cNvPr id="5" name="Subtítulo 4">
            <a:extLst>
              <a:ext uri="{FF2B5EF4-FFF2-40B4-BE49-F238E27FC236}">
                <a16:creationId xmlns:a16="http://schemas.microsoft.com/office/drawing/2014/main" id="{694D2D27-4124-817F-AA75-9E767D1A9256}"/>
              </a:ext>
            </a:extLst>
          </p:cNvPr>
          <p:cNvSpPr>
            <a:spLocks noGrp="1"/>
          </p:cNvSpPr>
          <p:nvPr>
            <p:ph type="subTitle" idx="3"/>
          </p:nvPr>
        </p:nvSpPr>
        <p:spPr>
          <a:xfrm>
            <a:off x="3410712" y="1751657"/>
            <a:ext cx="1947600" cy="375000"/>
          </a:xfrm>
        </p:spPr>
        <p:txBody>
          <a:bodyPr/>
          <a:lstStyle/>
          <a:p>
            <a:r>
              <a:rPr lang="es-GT" dirty="0"/>
              <a:t>Seguridad Avanzada</a:t>
            </a:r>
          </a:p>
        </p:txBody>
      </p:sp>
      <p:sp>
        <p:nvSpPr>
          <p:cNvPr id="6" name="Subtítulo 5">
            <a:extLst>
              <a:ext uri="{FF2B5EF4-FFF2-40B4-BE49-F238E27FC236}">
                <a16:creationId xmlns:a16="http://schemas.microsoft.com/office/drawing/2014/main" id="{B0B5C9A8-DC62-0E7A-A1E6-F7D5CED8A172}"/>
              </a:ext>
            </a:extLst>
          </p:cNvPr>
          <p:cNvSpPr>
            <a:spLocks noGrp="1"/>
          </p:cNvSpPr>
          <p:nvPr>
            <p:ph type="subTitle" idx="4"/>
          </p:nvPr>
        </p:nvSpPr>
        <p:spPr>
          <a:xfrm>
            <a:off x="3410712" y="2144849"/>
            <a:ext cx="1947600" cy="555844"/>
          </a:xfrm>
        </p:spPr>
        <p:txBody>
          <a:bodyPr/>
          <a:lstStyle/>
          <a:p>
            <a:r>
              <a:rPr lang="es-ES" dirty="0"/>
              <a:t>Pueden carecer de funciones de seguridad avanzadas.</a:t>
            </a:r>
          </a:p>
        </p:txBody>
      </p:sp>
      <p:sp>
        <p:nvSpPr>
          <p:cNvPr id="7" name="Subtítulo 6">
            <a:extLst>
              <a:ext uri="{FF2B5EF4-FFF2-40B4-BE49-F238E27FC236}">
                <a16:creationId xmlns:a16="http://schemas.microsoft.com/office/drawing/2014/main" id="{B8C3CD62-A25D-D666-BA75-739DDD1C462F}"/>
              </a:ext>
            </a:extLst>
          </p:cNvPr>
          <p:cNvSpPr>
            <a:spLocks noGrp="1"/>
          </p:cNvSpPr>
          <p:nvPr>
            <p:ph type="subTitle" idx="5"/>
          </p:nvPr>
        </p:nvSpPr>
        <p:spPr>
          <a:xfrm>
            <a:off x="1991524" y="3282971"/>
            <a:ext cx="1945200" cy="375000"/>
          </a:xfrm>
        </p:spPr>
        <p:txBody>
          <a:bodyPr/>
          <a:lstStyle/>
          <a:p>
            <a:r>
              <a:rPr lang="es-GT" dirty="0"/>
              <a:t>Congestionamiento</a:t>
            </a:r>
          </a:p>
        </p:txBody>
      </p:sp>
      <p:sp>
        <p:nvSpPr>
          <p:cNvPr id="8" name="Subtítulo 7">
            <a:extLst>
              <a:ext uri="{FF2B5EF4-FFF2-40B4-BE49-F238E27FC236}">
                <a16:creationId xmlns:a16="http://schemas.microsoft.com/office/drawing/2014/main" id="{BC27AD1C-4D46-A07A-D4DE-9A6DD7C100B3}"/>
              </a:ext>
            </a:extLst>
          </p:cNvPr>
          <p:cNvSpPr>
            <a:spLocks noGrp="1"/>
          </p:cNvSpPr>
          <p:nvPr>
            <p:ph type="subTitle" idx="6"/>
          </p:nvPr>
        </p:nvSpPr>
        <p:spPr>
          <a:xfrm>
            <a:off x="1991524" y="3676163"/>
            <a:ext cx="1945200" cy="759000"/>
          </a:xfrm>
        </p:spPr>
        <p:txBody>
          <a:bodyPr/>
          <a:lstStyle/>
          <a:p>
            <a:r>
              <a:rPr lang="es-ES" dirty="0"/>
              <a:t>Puede poner presión adicional en la infraestructura de red local.</a:t>
            </a:r>
          </a:p>
        </p:txBody>
      </p:sp>
      <p:sp>
        <p:nvSpPr>
          <p:cNvPr id="9" name="Subtítulo 8">
            <a:extLst>
              <a:ext uri="{FF2B5EF4-FFF2-40B4-BE49-F238E27FC236}">
                <a16:creationId xmlns:a16="http://schemas.microsoft.com/office/drawing/2014/main" id="{22DDE5BF-319C-7427-BB30-29EAE63B1E0D}"/>
              </a:ext>
            </a:extLst>
          </p:cNvPr>
          <p:cNvSpPr>
            <a:spLocks noGrp="1"/>
          </p:cNvSpPr>
          <p:nvPr>
            <p:ph type="subTitle" idx="7"/>
          </p:nvPr>
        </p:nvSpPr>
        <p:spPr>
          <a:xfrm>
            <a:off x="6270122" y="1398840"/>
            <a:ext cx="1993500" cy="375000"/>
          </a:xfrm>
        </p:spPr>
        <p:txBody>
          <a:bodyPr/>
          <a:lstStyle/>
          <a:p>
            <a:r>
              <a:rPr lang="es-GT" dirty="0"/>
              <a:t>Recuperación</a:t>
            </a:r>
          </a:p>
        </p:txBody>
      </p:sp>
      <p:sp>
        <p:nvSpPr>
          <p:cNvPr id="10" name="Subtítulo 9">
            <a:extLst>
              <a:ext uri="{FF2B5EF4-FFF2-40B4-BE49-F238E27FC236}">
                <a16:creationId xmlns:a16="http://schemas.microsoft.com/office/drawing/2014/main" id="{DB638748-973F-000A-F1D2-3201EE965E3C}"/>
              </a:ext>
            </a:extLst>
          </p:cNvPr>
          <p:cNvSpPr>
            <a:spLocks noGrp="1"/>
          </p:cNvSpPr>
          <p:nvPr>
            <p:ph type="subTitle" idx="8"/>
          </p:nvPr>
        </p:nvSpPr>
        <p:spPr>
          <a:xfrm>
            <a:off x="6270122" y="1792032"/>
            <a:ext cx="1993500" cy="555844"/>
          </a:xfrm>
        </p:spPr>
        <p:txBody>
          <a:bodyPr/>
          <a:lstStyle/>
          <a:p>
            <a:r>
              <a:rPr lang="es-ES" dirty="0"/>
              <a:t>En desastres a gran escala puede resultar complicada.</a:t>
            </a:r>
          </a:p>
          <a:p>
            <a:endParaRPr lang="es-GT" dirty="0"/>
          </a:p>
        </p:txBody>
      </p:sp>
      <p:sp>
        <p:nvSpPr>
          <p:cNvPr id="11" name="Subtítulo 6">
            <a:extLst>
              <a:ext uri="{FF2B5EF4-FFF2-40B4-BE49-F238E27FC236}">
                <a16:creationId xmlns:a16="http://schemas.microsoft.com/office/drawing/2014/main" id="{510244C1-675E-72A4-8C7C-5F5E71B94220}"/>
              </a:ext>
            </a:extLst>
          </p:cNvPr>
          <p:cNvSpPr txBox="1">
            <a:spLocks/>
          </p:cNvSpPr>
          <p:nvPr/>
        </p:nvSpPr>
        <p:spPr>
          <a:xfrm>
            <a:off x="5358312" y="2869730"/>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s-GT"/>
              <a:t>Disponibilidad</a:t>
            </a:r>
            <a:endParaRPr lang="es-GT" dirty="0"/>
          </a:p>
        </p:txBody>
      </p:sp>
      <p:sp>
        <p:nvSpPr>
          <p:cNvPr id="12" name="Subtítulo 7">
            <a:extLst>
              <a:ext uri="{FF2B5EF4-FFF2-40B4-BE49-F238E27FC236}">
                <a16:creationId xmlns:a16="http://schemas.microsoft.com/office/drawing/2014/main" id="{B95FFABE-BA14-DB95-2875-0D083A535E67}"/>
              </a:ext>
            </a:extLst>
          </p:cNvPr>
          <p:cNvSpPr txBox="1">
            <a:spLocks/>
          </p:cNvSpPr>
          <p:nvPr/>
        </p:nvSpPr>
        <p:spPr>
          <a:xfrm>
            <a:off x="5358312" y="3262922"/>
            <a:ext cx="1945200" cy="75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152400"/>
            <a:r>
              <a:rPr lang="es-ES"/>
              <a:t>Si experimenta una falla, puede resultar en la pérdida de acceso a datos y tiempo de inactividad.</a:t>
            </a:r>
            <a:endParaRPr lang="es-GT" dirty="0"/>
          </a:p>
        </p:txBody>
      </p:sp>
    </p:spTree>
    <p:extLst>
      <p:ext uri="{BB962C8B-B14F-4D97-AF65-F5344CB8AC3E}">
        <p14:creationId xmlns:p14="http://schemas.microsoft.com/office/powerpoint/2010/main" val="355408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161"/>
        <p:cNvGrpSpPr/>
        <p:nvPr/>
      </p:nvGrpSpPr>
      <p:grpSpPr>
        <a:xfrm>
          <a:off x="0" y="0"/>
          <a:ext cx="0" cy="0"/>
          <a:chOff x="0" y="0"/>
          <a:chExt cx="0" cy="0"/>
        </a:xfrm>
      </p:grpSpPr>
      <p:grpSp>
        <p:nvGrpSpPr>
          <p:cNvPr id="2166" name="Google Shape;2166;p39"/>
          <p:cNvGrpSpPr/>
          <p:nvPr/>
        </p:nvGrpSpPr>
        <p:grpSpPr>
          <a:xfrm>
            <a:off x="1031453" y="4450132"/>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386345" y="35866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Componentes</a:t>
            </a:r>
            <a:endParaRPr dirty="0">
              <a:solidFill>
                <a:schemeClr val="accent1"/>
              </a:solidFill>
            </a:endParaRPr>
          </a:p>
        </p:txBody>
      </p:sp>
      <p:sp>
        <p:nvSpPr>
          <p:cNvPr id="2178" name="Google Shape;2178;p39"/>
          <p:cNvSpPr txBox="1">
            <a:spLocks noGrp="1"/>
          </p:cNvSpPr>
          <p:nvPr>
            <p:ph type="subTitle" idx="1"/>
          </p:nvPr>
        </p:nvSpPr>
        <p:spPr>
          <a:xfrm>
            <a:off x="978663" y="881537"/>
            <a:ext cx="6597794" cy="2473556"/>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s-GT" b="1" i="0" dirty="0" err="1">
                <a:solidFill>
                  <a:schemeClr val="bg1"/>
                </a:solidFill>
                <a:effectLst/>
                <a:latin typeface="OpenSansRegular"/>
              </a:rPr>
              <a:t>Fibre</a:t>
            </a:r>
            <a:r>
              <a:rPr lang="es-GT" b="1" i="0" dirty="0">
                <a:solidFill>
                  <a:schemeClr val="bg1"/>
                </a:solidFill>
                <a:effectLst/>
                <a:latin typeface="OpenSansRegular"/>
              </a:rPr>
              <a:t> </a:t>
            </a:r>
            <a:r>
              <a:rPr lang="es-GT" b="1" i="0" dirty="0" err="1">
                <a:solidFill>
                  <a:schemeClr val="bg1"/>
                </a:solidFill>
                <a:effectLst/>
                <a:latin typeface="OpenSansRegular"/>
              </a:rPr>
              <a:t>Channel</a:t>
            </a:r>
            <a:r>
              <a:rPr lang="es-GT" b="1" i="0" dirty="0">
                <a:solidFill>
                  <a:schemeClr val="bg1"/>
                </a:solidFill>
                <a:effectLst/>
                <a:latin typeface="OpenSansRegular"/>
              </a:rPr>
              <a:t> </a:t>
            </a:r>
            <a:r>
              <a:rPr lang="es-GT" b="1" i="0" dirty="0" err="1">
                <a:solidFill>
                  <a:schemeClr val="bg1"/>
                </a:solidFill>
                <a:effectLst/>
                <a:latin typeface="OpenSansRegular"/>
              </a:rPr>
              <a:t>Fabric</a:t>
            </a:r>
            <a:r>
              <a:rPr lang="es-GT" b="1" i="0" dirty="0">
                <a:solidFill>
                  <a:schemeClr val="bg1"/>
                </a:solidFill>
                <a:effectLst/>
                <a:latin typeface="OpenSansRegular"/>
              </a:rPr>
              <a:t>: </a:t>
            </a:r>
            <a:endParaRPr lang="es-GT" dirty="0">
              <a:solidFill>
                <a:schemeClr val="bg1"/>
              </a:solidFill>
              <a:latin typeface="OpenSansRegular"/>
            </a:endParaRPr>
          </a:p>
          <a:p>
            <a:pPr algn="just"/>
            <a:r>
              <a:rPr lang="es-GT" b="0" i="0" dirty="0">
                <a:solidFill>
                  <a:schemeClr val="bg1"/>
                </a:solidFill>
                <a:effectLst/>
                <a:latin typeface="OpenSansRegular"/>
              </a:rPr>
              <a:t>En el contexto informático, el concepto "</a:t>
            </a:r>
            <a:r>
              <a:rPr lang="es-GT" b="0" i="0" dirty="0" err="1">
                <a:solidFill>
                  <a:schemeClr val="bg1"/>
                </a:solidFill>
                <a:effectLst/>
                <a:latin typeface="OpenSansRegular"/>
              </a:rPr>
              <a:t>fabric</a:t>
            </a:r>
            <a:r>
              <a:rPr lang="es-GT" b="0" i="0" dirty="0">
                <a:solidFill>
                  <a:schemeClr val="bg1"/>
                </a:solidFill>
                <a:effectLst/>
                <a:latin typeface="OpenSansRegular"/>
              </a:rPr>
              <a:t>" hace referencia a una red de líneas de cable e interruptores de alta redundancia con numerosas interconexiones. Este ofrece, además, banda ancha, una gran capacidad de procesamiento de datos y una alta confiabilidad en el rendimiento de los procesos. Esta red compuesta por el canal de fibra conmutada (</a:t>
            </a:r>
            <a:r>
              <a:rPr lang="es-GT" b="0" i="0" dirty="0" err="1">
                <a:solidFill>
                  <a:schemeClr val="bg1"/>
                </a:solidFill>
                <a:effectLst/>
                <a:latin typeface="OpenSansRegular"/>
              </a:rPr>
              <a:t>Fibre</a:t>
            </a:r>
            <a:r>
              <a:rPr lang="es-GT" b="0" i="0" dirty="0">
                <a:solidFill>
                  <a:schemeClr val="bg1"/>
                </a:solidFill>
                <a:effectLst/>
                <a:latin typeface="OpenSansRegular"/>
              </a:rPr>
              <a:t>-</a:t>
            </a:r>
            <a:r>
              <a:rPr lang="es-GT" b="0" i="0" dirty="0" err="1">
                <a:solidFill>
                  <a:schemeClr val="bg1"/>
                </a:solidFill>
                <a:effectLst/>
                <a:latin typeface="OpenSansRegular"/>
              </a:rPr>
              <a:t>Channel</a:t>
            </a:r>
            <a:r>
              <a:rPr lang="es-GT" b="0" i="0" dirty="0">
                <a:solidFill>
                  <a:schemeClr val="bg1"/>
                </a:solidFill>
                <a:effectLst/>
                <a:latin typeface="OpenSansRegular"/>
              </a:rPr>
              <a:t>-Switch) y por cables de fibra óptica constituye el núcleo de una Storage </a:t>
            </a:r>
            <a:r>
              <a:rPr lang="es-GT" b="0" i="0" dirty="0" err="1">
                <a:solidFill>
                  <a:schemeClr val="bg1"/>
                </a:solidFill>
                <a:effectLst/>
                <a:latin typeface="OpenSansRegular"/>
              </a:rPr>
              <a:t>Area</a:t>
            </a:r>
            <a:r>
              <a:rPr lang="es-GT" b="0" i="0" dirty="0">
                <a:solidFill>
                  <a:schemeClr val="bg1"/>
                </a:solidFill>
                <a:effectLst/>
                <a:latin typeface="OpenSansRegular"/>
              </a:rPr>
              <a:t> Network. Aquí, todas las unidades SAN se conectan al conmutador del canal de fibra para crear una conexión entre el emisor y el receptor cuando es necesario el acceso a datos e información en tiempo real. Como una interfaz estándar para redes de almacenamiento, el canal de fibra fue diseñado para soportar la transmisión masiva de alta velocidad permitiendo una transferencia de datos de hasta 16Gbits.</a:t>
            </a:r>
            <a:br>
              <a:rPr lang="es-GT" b="0" i="0" dirty="0">
                <a:solidFill>
                  <a:srgbClr val="333333"/>
                </a:solidFill>
                <a:effectLst/>
                <a:latin typeface="OpenSansRegular"/>
              </a:rPr>
            </a:br>
            <a:endParaRPr lang="es-GT" b="0" i="0" dirty="0">
              <a:solidFill>
                <a:srgbClr val="333333"/>
              </a:solidFill>
              <a:effectLst/>
              <a:latin typeface="OpenSansRegular"/>
            </a:endParaRP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2" name="Google Shape;2177;p39">
            <a:extLst>
              <a:ext uri="{FF2B5EF4-FFF2-40B4-BE49-F238E27FC236}">
                <a16:creationId xmlns:a16="http://schemas.microsoft.com/office/drawing/2014/main" id="{60D67626-5CD4-B6A3-DED4-EA77B5A04BD3}"/>
              </a:ext>
            </a:extLst>
          </p:cNvPr>
          <p:cNvSpPr txBox="1">
            <a:spLocks/>
          </p:cNvSpPr>
          <p:nvPr/>
        </p:nvSpPr>
        <p:spPr>
          <a:xfrm>
            <a:off x="2167200" y="0"/>
            <a:ext cx="48096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s-GT" sz="3200" dirty="0">
                <a:solidFill>
                  <a:schemeClr val="accent1"/>
                </a:solidFill>
              </a:rPr>
              <a:t>SAN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161"/>
        <p:cNvGrpSpPr/>
        <p:nvPr/>
      </p:nvGrpSpPr>
      <p:grpSpPr>
        <a:xfrm>
          <a:off x="0" y="0"/>
          <a:ext cx="0" cy="0"/>
          <a:chOff x="0" y="0"/>
          <a:chExt cx="0" cy="0"/>
        </a:xfrm>
      </p:grpSpPr>
      <p:sp>
        <p:nvSpPr>
          <p:cNvPr id="2178" name="Google Shape;2178;p39"/>
          <p:cNvSpPr txBox="1">
            <a:spLocks noGrp="1"/>
          </p:cNvSpPr>
          <p:nvPr>
            <p:ph type="subTitle" idx="1"/>
          </p:nvPr>
        </p:nvSpPr>
        <p:spPr>
          <a:xfrm>
            <a:off x="1090294" y="288358"/>
            <a:ext cx="6699293" cy="5040771"/>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s-GT" b="1" i="0" dirty="0">
                <a:solidFill>
                  <a:schemeClr val="bg1"/>
                </a:solidFill>
                <a:effectLst/>
                <a:latin typeface="OpenSansRegular"/>
              </a:rPr>
              <a:t>Elementos de almacenamiento:</a:t>
            </a:r>
          </a:p>
          <a:p>
            <a:pPr algn="just"/>
            <a:r>
              <a:rPr lang="es-GT" i="0" dirty="0">
                <a:solidFill>
                  <a:schemeClr val="bg1"/>
                </a:solidFill>
                <a:effectLst/>
                <a:latin typeface="OpenSansRegular"/>
              </a:rPr>
              <a:t>E</a:t>
            </a:r>
            <a:r>
              <a:rPr lang="es-GT" b="0" i="0" dirty="0">
                <a:solidFill>
                  <a:schemeClr val="bg1"/>
                </a:solidFill>
                <a:effectLst/>
                <a:latin typeface="OpenSansRegular"/>
              </a:rPr>
              <a:t>n una red SAN, los </a:t>
            </a:r>
            <a:r>
              <a:rPr lang="es-GT" b="0" i="1" dirty="0">
                <a:solidFill>
                  <a:schemeClr val="bg1"/>
                </a:solidFill>
                <a:effectLst/>
                <a:latin typeface="OpenSansRegular"/>
              </a:rPr>
              <a:t>disk </a:t>
            </a:r>
            <a:r>
              <a:rPr lang="es-GT" b="0" i="1" dirty="0" err="1">
                <a:solidFill>
                  <a:schemeClr val="bg1"/>
                </a:solidFill>
                <a:effectLst/>
                <a:latin typeface="OpenSansRegular"/>
              </a:rPr>
              <a:t>arrays</a:t>
            </a:r>
            <a:r>
              <a:rPr lang="es-GT" b="0" i="0" dirty="0">
                <a:solidFill>
                  <a:schemeClr val="bg1"/>
                </a:solidFill>
                <a:effectLst/>
                <a:latin typeface="OpenSansRegular"/>
              </a:rPr>
              <a:t> son el medio de almacenamiento por excelencia. Estos son dispositivos externos que contienen varias unidades de disco duro (HDD o SSD) para el almacenamiento masivo. Para permitir una alta disponibilidad de los archivos almacenados, los </a:t>
            </a:r>
            <a:r>
              <a:rPr lang="es-GT" b="0" i="1" dirty="0">
                <a:solidFill>
                  <a:schemeClr val="bg1"/>
                </a:solidFill>
                <a:effectLst/>
                <a:latin typeface="OpenSansRegular"/>
              </a:rPr>
              <a:t>disk </a:t>
            </a:r>
            <a:r>
              <a:rPr lang="es-GT" b="0" i="1" dirty="0" err="1">
                <a:solidFill>
                  <a:schemeClr val="bg1"/>
                </a:solidFill>
                <a:effectLst/>
                <a:latin typeface="OpenSansRegular"/>
              </a:rPr>
              <a:t>arrays</a:t>
            </a:r>
            <a:r>
              <a:rPr lang="es-GT" b="0" i="0" dirty="0">
                <a:solidFill>
                  <a:schemeClr val="bg1"/>
                </a:solidFill>
                <a:effectLst/>
                <a:latin typeface="OpenSansRegular"/>
              </a:rPr>
              <a:t> más modernos cuentan con un controlador que se encarga de velar por la correcta redundancia de los datos y la distribución equilibrada durante la transferencia, aumentando así la seguridad de los datos y la velocidad de transmisión. La implementación de un proceso de almacenamiento redundante se lleva cabo usando sistemas RAID, que combinan varias unidades de disco físicas en una unidad lógica. Alternativamente es posible integrar </a:t>
            </a:r>
            <a:r>
              <a:rPr lang="es-GT" b="0" i="1" dirty="0">
                <a:solidFill>
                  <a:schemeClr val="bg1"/>
                </a:solidFill>
                <a:effectLst/>
                <a:latin typeface="OpenSansRegular"/>
              </a:rPr>
              <a:t>Tape </a:t>
            </a:r>
            <a:r>
              <a:rPr lang="es-GT" b="0" i="1" dirty="0" err="1">
                <a:solidFill>
                  <a:schemeClr val="bg1"/>
                </a:solidFill>
                <a:effectLst/>
                <a:latin typeface="OpenSansRegular"/>
              </a:rPr>
              <a:t>Libraries</a:t>
            </a:r>
            <a:r>
              <a:rPr lang="es-GT" b="0" i="0" dirty="0">
                <a:solidFill>
                  <a:schemeClr val="bg1"/>
                </a:solidFill>
                <a:effectLst/>
                <a:latin typeface="OpenSansRegular"/>
              </a:rPr>
              <a:t> o unidades de disco individuales en un servidor SAN. </a:t>
            </a:r>
          </a:p>
          <a:p>
            <a:pPr algn="just"/>
            <a:endParaRPr lang="es-GT" b="0" i="0" dirty="0">
              <a:solidFill>
                <a:schemeClr val="bg1"/>
              </a:solidFill>
              <a:effectLst/>
              <a:latin typeface="OpenSansRegular"/>
            </a:endParaRPr>
          </a:p>
          <a:p>
            <a:pPr algn="just">
              <a:buFont typeface="Arial" panose="020B0604020202020204" pitchFamily="34" charset="0"/>
              <a:buChar char="•"/>
            </a:pPr>
            <a:r>
              <a:rPr lang="es-GT" b="1" i="0" dirty="0">
                <a:solidFill>
                  <a:schemeClr val="bg1"/>
                </a:solidFill>
                <a:effectLst/>
                <a:latin typeface="OpenSansRegular"/>
              </a:rPr>
              <a:t>Servidor SAN: </a:t>
            </a:r>
          </a:p>
          <a:p>
            <a:pPr algn="just"/>
            <a:r>
              <a:rPr lang="es-GT" dirty="0">
                <a:solidFill>
                  <a:schemeClr val="bg1"/>
                </a:solidFill>
                <a:latin typeface="OpenSansRegular"/>
              </a:rPr>
              <a:t>T</a:t>
            </a:r>
            <a:r>
              <a:rPr lang="es-GT" b="0" i="0" dirty="0">
                <a:solidFill>
                  <a:schemeClr val="bg1"/>
                </a:solidFill>
                <a:effectLst/>
                <a:latin typeface="OpenSansRegular"/>
              </a:rPr>
              <a:t>odo SAN necesita un servidor configurado para asegurar una interacción fluida con la unidad de almacenamiento virtual y controlar el acceso a los datos. Este actúa como un enlace entre la red de almacenamiento y los dispositivos conectados a la red de área local. Los servidores SAN se conectan con el </a:t>
            </a:r>
            <a:r>
              <a:rPr lang="es-GT" b="0" i="1" dirty="0" err="1">
                <a:solidFill>
                  <a:schemeClr val="bg1"/>
                </a:solidFill>
                <a:effectLst/>
                <a:latin typeface="OpenSansRegular"/>
              </a:rPr>
              <a:t>fibre</a:t>
            </a:r>
            <a:r>
              <a:rPr lang="es-GT" b="0" i="1" dirty="0">
                <a:solidFill>
                  <a:schemeClr val="bg1"/>
                </a:solidFill>
                <a:effectLst/>
                <a:latin typeface="OpenSansRegular"/>
              </a:rPr>
              <a:t> </a:t>
            </a:r>
            <a:r>
              <a:rPr lang="es-GT" b="0" i="1" dirty="0" err="1">
                <a:solidFill>
                  <a:schemeClr val="bg1"/>
                </a:solidFill>
                <a:effectLst/>
                <a:latin typeface="OpenSansRegular"/>
              </a:rPr>
              <a:t>channel</a:t>
            </a:r>
            <a:r>
              <a:rPr lang="es-GT" b="0" i="1" dirty="0">
                <a:solidFill>
                  <a:schemeClr val="bg1"/>
                </a:solidFill>
                <a:effectLst/>
                <a:latin typeface="OpenSansRegular"/>
              </a:rPr>
              <a:t> switch</a:t>
            </a:r>
            <a:r>
              <a:rPr lang="es-GT" b="0" i="0" dirty="0">
                <a:solidFill>
                  <a:schemeClr val="bg1"/>
                </a:solidFill>
                <a:effectLst/>
                <a:latin typeface="OpenSansRegular"/>
              </a:rPr>
              <a:t> valiéndose de interfaces de hardware especializadas, llamadas también </a:t>
            </a:r>
            <a:r>
              <a:rPr lang="es-GT" b="0" i="1" dirty="0">
                <a:solidFill>
                  <a:schemeClr val="bg1"/>
                </a:solidFill>
                <a:effectLst/>
                <a:latin typeface="OpenSansRegular"/>
              </a:rPr>
              <a:t>Host Bus </a:t>
            </a:r>
            <a:r>
              <a:rPr lang="es-GT" b="0" i="1" dirty="0" err="1">
                <a:solidFill>
                  <a:schemeClr val="bg1"/>
                </a:solidFill>
                <a:effectLst/>
                <a:latin typeface="OpenSansRegular"/>
              </a:rPr>
              <a:t>Adapter</a:t>
            </a:r>
            <a:r>
              <a:rPr lang="es-GT" b="0" i="0" dirty="0">
                <a:solidFill>
                  <a:schemeClr val="bg1"/>
                </a:solidFill>
                <a:effectLst/>
                <a:latin typeface="OpenSansRegular"/>
              </a:rPr>
              <a:t> (HBA).</a:t>
            </a: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307734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161"/>
        <p:cNvGrpSpPr/>
        <p:nvPr/>
      </p:nvGrpSpPr>
      <p:grpSpPr>
        <a:xfrm>
          <a:off x="0" y="0"/>
          <a:ext cx="0" cy="0"/>
          <a:chOff x="0" y="0"/>
          <a:chExt cx="0" cy="0"/>
        </a:xfrm>
      </p:grpSpPr>
      <p:grpSp>
        <p:nvGrpSpPr>
          <p:cNvPr id="2166" name="Google Shape;2166;p39"/>
          <p:cNvGrpSpPr/>
          <p:nvPr/>
        </p:nvGrpSpPr>
        <p:grpSpPr>
          <a:xfrm>
            <a:off x="1031453" y="4450132"/>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393220" y="271465"/>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Componentes</a:t>
            </a:r>
            <a:endParaRPr dirty="0">
              <a:solidFill>
                <a:schemeClr val="accent1"/>
              </a:solidFill>
            </a:endParaRPr>
          </a:p>
        </p:txBody>
      </p:sp>
      <p:sp>
        <p:nvSpPr>
          <p:cNvPr id="2178" name="Google Shape;2178;p39"/>
          <p:cNvSpPr txBox="1">
            <a:spLocks noGrp="1"/>
          </p:cNvSpPr>
          <p:nvPr>
            <p:ph type="subTitle" idx="1"/>
          </p:nvPr>
        </p:nvSpPr>
        <p:spPr>
          <a:xfrm>
            <a:off x="978663" y="881537"/>
            <a:ext cx="7023600" cy="2473556"/>
          </a:xfrm>
          <a:prstGeom prst="rect">
            <a:avLst/>
          </a:prstGeom>
        </p:spPr>
        <p:txBody>
          <a:bodyPr spcFirstLastPara="1" wrap="square" lIns="91425" tIns="91425" rIns="91425" bIns="91425" anchor="t" anchorCtr="0">
            <a:noAutofit/>
          </a:bodyPr>
          <a:lstStyle/>
          <a:p>
            <a:pPr algn="just"/>
            <a:r>
              <a:rPr lang="es-GT" b="0" i="0" dirty="0">
                <a:solidFill>
                  <a:schemeClr val="bg1"/>
                </a:solidFill>
                <a:effectLst/>
                <a:latin typeface="OpenSansRegular"/>
              </a:rPr>
              <a:t>Podría decirse que un sistema NAS está construido básicamente como un ordenador al uso, incluyendo elementos fundamentales como un punto de conexión a la red eléctrica, un ventilador, una unidad CPU, otra de RAM y un panel de control principal, así como puntos habituales de conexión como LAN, USB y WLAN.</a:t>
            </a:r>
          </a:p>
          <a:p>
            <a:pPr algn="just"/>
            <a:r>
              <a:rPr lang="es-GT" b="0" i="0" dirty="0">
                <a:solidFill>
                  <a:schemeClr val="bg1"/>
                </a:solidFill>
                <a:effectLst/>
                <a:latin typeface="OpenSansRegular"/>
              </a:rPr>
              <a:t>Un número específico de medios de almacenamiento masivo en la forma de discos duros o unidades de estado sólido, así como una controladora </a:t>
            </a:r>
            <a:r>
              <a:rPr lang="es-GT" b="0" i="0" strike="noStrike" dirty="0">
                <a:solidFill>
                  <a:schemeClr val="bg1"/>
                </a:solidFill>
                <a:effectLst/>
                <a:latin typeface="OpenSansRegular"/>
              </a:rPr>
              <a:t>RAID</a:t>
            </a:r>
            <a:r>
              <a:rPr lang="es-GT" b="0" i="0" dirty="0">
                <a:solidFill>
                  <a:schemeClr val="bg1"/>
                </a:solidFill>
                <a:effectLst/>
                <a:latin typeface="OpenSansRegular"/>
              </a:rPr>
              <a:t> que se encarga de combinar varios discos en una sola unidad de disco lógica son los principales componentes de hardware que requiere la función de almacenamiento en estos sistemas de almacenamiento en red. La parte del software la componen un sistema operativo, generalmente Linux, y el software propio.</a:t>
            </a: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2" name="Google Shape;2177;p39">
            <a:extLst>
              <a:ext uri="{FF2B5EF4-FFF2-40B4-BE49-F238E27FC236}">
                <a16:creationId xmlns:a16="http://schemas.microsoft.com/office/drawing/2014/main" id="{60D67626-5CD4-B6A3-DED4-EA77B5A04BD3}"/>
              </a:ext>
            </a:extLst>
          </p:cNvPr>
          <p:cNvSpPr txBox="1">
            <a:spLocks/>
          </p:cNvSpPr>
          <p:nvPr/>
        </p:nvSpPr>
        <p:spPr>
          <a:xfrm>
            <a:off x="2167200" y="0"/>
            <a:ext cx="48096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s-GT" sz="3200" dirty="0">
                <a:solidFill>
                  <a:schemeClr val="accent1"/>
                </a:solidFill>
              </a:rPr>
              <a:t>NAS</a:t>
            </a:r>
          </a:p>
        </p:txBody>
      </p:sp>
    </p:spTree>
    <p:extLst>
      <p:ext uri="{BB962C8B-B14F-4D97-AF65-F5344CB8AC3E}">
        <p14:creationId xmlns:p14="http://schemas.microsoft.com/office/powerpoint/2010/main" val="1104905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Implementación de Raid </a:t>
            </a:r>
            <a:br>
              <a:rPr lang="en" dirty="0">
                <a:solidFill>
                  <a:schemeClr val="accent1"/>
                </a:solidFill>
              </a:rPr>
            </a:br>
            <a:r>
              <a:rPr lang="en" dirty="0">
                <a:solidFill>
                  <a:schemeClr val="accent1"/>
                </a:solidFill>
              </a:rPr>
              <a:t>en SAN y NAS</a:t>
            </a:r>
            <a:endParaRPr dirty="0">
              <a:solidFill>
                <a:schemeClr val="accent1"/>
              </a:solidFill>
            </a:endParaRPr>
          </a:p>
        </p:txBody>
      </p:sp>
      <p:sp>
        <p:nvSpPr>
          <p:cNvPr id="14" name="Google Shape;2178;p39">
            <a:extLst>
              <a:ext uri="{FF2B5EF4-FFF2-40B4-BE49-F238E27FC236}">
                <a16:creationId xmlns:a16="http://schemas.microsoft.com/office/drawing/2014/main" id="{A2D37D33-1965-D2E7-84A7-C0E6A826F1AE}"/>
              </a:ext>
            </a:extLst>
          </p:cNvPr>
          <p:cNvSpPr txBox="1">
            <a:spLocks/>
          </p:cNvSpPr>
          <p:nvPr/>
        </p:nvSpPr>
        <p:spPr>
          <a:xfrm>
            <a:off x="996222" y="1457065"/>
            <a:ext cx="7023600" cy="2473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just"/>
            <a:r>
              <a:rPr lang="es-GT" b="0" i="0" dirty="0">
                <a:solidFill>
                  <a:schemeClr val="bg1"/>
                </a:solidFill>
                <a:effectLst/>
                <a:latin typeface="OpenSansRegular"/>
              </a:rPr>
              <a:t>Por lo general, cuando la red de área de almacenamiento gira en torno a matrices de discos, la redundancia tiene lugar a través de las implementaciones RAID en un sistema completo, ya que aquí los datos se almacenan siempre reflejados en por lo menos</a:t>
            </a:r>
            <a:r>
              <a:rPr lang="es-GT" b="1" i="0" dirty="0">
                <a:solidFill>
                  <a:schemeClr val="bg1"/>
                </a:solidFill>
                <a:effectLst/>
                <a:latin typeface="OpenSansRegular"/>
              </a:rPr>
              <a:t> dos medios de almacenamiento físicos diferentes</a:t>
            </a:r>
            <a:r>
              <a:rPr lang="es-GT" b="0" i="0" dirty="0">
                <a:solidFill>
                  <a:schemeClr val="bg1"/>
                </a:solidFill>
                <a:effectLst/>
                <a:latin typeface="OpenSansRegular"/>
              </a:rPr>
              <a:t>. Implementar dos controladores RAID independientes generará un aumento en la fiabilidad y disponibilidad de las unidades de almacenamiento. Almacenar en conjunto datos idénticos en dos lugares diferentes es fundamental para evitar escenarios catastróficos de pérdida de información. La creación de una red de almacenamiento redundante también implica incorporar la ingeniería necesaria –nunca está de más que las empresas aseguren sus redes con una correcta alimentación de energía, así como con suficientes elementos de ventilación y refrigeración.</a:t>
            </a:r>
            <a:endParaRPr lang="es-GT"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Políticas</a:t>
            </a:r>
            <a:endParaRPr dirty="0">
              <a:solidFill>
                <a:schemeClr val="accent1"/>
              </a:solidFill>
            </a:endParaRPr>
          </a:p>
        </p:txBody>
      </p:sp>
      <p:sp>
        <p:nvSpPr>
          <p:cNvPr id="2225" name="Google Shape;2225;p41"/>
          <p:cNvSpPr txBox="1">
            <a:spLocks noGrp="1"/>
          </p:cNvSpPr>
          <p:nvPr>
            <p:ph type="subTitle" idx="1"/>
          </p:nvPr>
        </p:nvSpPr>
        <p:spPr>
          <a:xfrm>
            <a:off x="1548718" y="1152144"/>
            <a:ext cx="2133302"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Estándar </a:t>
            </a:r>
            <a:r>
              <a:rPr lang="es-GT" dirty="0"/>
              <a:t>ISO/IEC 27001</a:t>
            </a:r>
            <a:endParaRPr dirty="0"/>
          </a:p>
        </p:txBody>
      </p:sp>
      <p:sp>
        <p:nvSpPr>
          <p:cNvPr id="2226" name="Google Shape;2226;p41"/>
          <p:cNvSpPr txBox="1">
            <a:spLocks noGrp="1"/>
          </p:cNvSpPr>
          <p:nvPr>
            <p:ph type="subTitle" idx="2"/>
          </p:nvPr>
        </p:nvSpPr>
        <p:spPr>
          <a:xfrm>
            <a:off x="1548717" y="1545336"/>
            <a:ext cx="2699003" cy="163687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dirty="0">
                <a:solidFill>
                  <a:schemeClr val="bg1"/>
                </a:solidFill>
                <a:latin typeface="Barlow Semi Condensed"/>
                <a:ea typeface="Barlow Semi Condensed"/>
                <a:cs typeface="Barlow Semi Condensed"/>
                <a:sym typeface="Barlow Semi Condensed"/>
              </a:rPr>
              <a:t>Ayuda a las organizaciones a establecer la política y los objetivos de gestión de la seguridad de la información y a comprender cómo se pueden gestionar los aspectos importantes, aplicar los controles necesarios y establecer objetivos claros para mejorar la seguridad de la información.</a:t>
            </a:r>
            <a:endParaRPr dirty="0">
              <a:solidFill>
                <a:schemeClr val="bg1"/>
              </a:solidFill>
              <a:latin typeface="Barlow Semi Condensed"/>
              <a:ea typeface="Barlow Semi Condensed"/>
              <a:cs typeface="Barlow Semi Condensed"/>
              <a:sym typeface="Barlow Semi Condensed"/>
            </a:endParaRPr>
          </a:p>
        </p:txBody>
      </p:sp>
      <p:sp>
        <p:nvSpPr>
          <p:cNvPr id="2227" name="Google Shape;2227;p41"/>
          <p:cNvSpPr txBox="1">
            <a:spLocks noGrp="1"/>
          </p:cNvSpPr>
          <p:nvPr>
            <p:ph type="subTitle" idx="3"/>
          </p:nvPr>
        </p:nvSpPr>
        <p:spPr>
          <a:xfrm>
            <a:off x="5465979" y="1884772"/>
            <a:ext cx="2300850" cy="375000"/>
          </a:xfrm>
          <a:prstGeom prst="rect">
            <a:avLst/>
          </a:prstGeom>
        </p:spPr>
        <p:txBody>
          <a:bodyPr spcFirstLastPara="1" wrap="square" lIns="91425" tIns="91425" rIns="91425" bIns="91425" anchor="t" anchorCtr="0">
            <a:noAutofit/>
          </a:bodyPr>
          <a:lstStyle/>
          <a:p>
            <a:r>
              <a:rPr lang="es-GT" sz="1800" dirty="0">
                <a:solidFill>
                  <a:schemeClr val="accent1"/>
                </a:solidFill>
              </a:rPr>
              <a:t>Estándar </a:t>
            </a:r>
            <a:r>
              <a:rPr lang="es-GT" dirty="0"/>
              <a:t>ISO/IEC 27040</a:t>
            </a:r>
          </a:p>
          <a:p>
            <a:pPr marL="0" lvl="0" indent="0" algn="l" rtl="0">
              <a:spcBef>
                <a:spcPts val="0"/>
              </a:spcBef>
              <a:spcAft>
                <a:spcPts val="0"/>
              </a:spcAft>
              <a:buNone/>
            </a:pPr>
            <a:endParaRPr lang="es-GT" dirty="0"/>
          </a:p>
        </p:txBody>
      </p:sp>
      <p:sp>
        <p:nvSpPr>
          <p:cNvPr id="2228" name="Google Shape;2228;p41"/>
          <p:cNvSpPr txBox="1">
            <a:spLocks noGrp="1"/>
          </p:cNvSpPr>
          <p:nvPr>
            <p:ph type="subTitle" idx="4"/>
          </p:nvPr>
        </p:nvSpPr>
        <p:spPr>
          <a:xfrm>
            <a:off x="5465979" y="2277964"/>
            <a:ext cx="3163824" cy="199212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dirty="0">
                <a:solidFill>
                  <a:schemeClr val="bg1"/>
                </a:solidFill>
                <a:latin typeface="Barlow Semi Condensed"/>
                <a:ea typeface="Barlow Semi Condensed"/>
                <a:cs typeface="Barlow Semi Condensed"/>
                <a:sym typeface="Barlow Semi Condensed"/>
              </a:rPr>
              <a:t>Ofrece una visión general de los conceptos de seguridad de almacenamiento y las definiciones relacionadas. Incluye orientación sobre las amenazas, el diseño y los aspectos de control asociados con escenarios de almacenamiento típicos y áreas de tecnología de almacenamiento. Además, proporciona referencias a otras Normas Internacionales e informes técnicos que abordan prácticas y técnicas existentes que se pueden aplicar a la seguridad de almacenamiento.</a:t>
            </a:r>
            <a:endParaRPr dirty="0">
              <a:solidFill>
                <a:schemeClr val="bg1"/>
              </a:solidFill>
              <a:latin typeface="Barlow Semi Condensed"/>
              <a:ea typeface="Barlow Semi Condensed"/>
              <a:cs typeface="Barlow Semi Condensed"/>
              <a:sym typeface="Barlow Semi Condensed"/>
            </a:endParaRPr>
          </a:p>
        </p:txBody>
      </p:sp>
      <p:sp>
        <p:nvSpPr>
          <p:cNvPr id="2233" name="Google Shape;2233;p41"/>
          <p:cNvSpPr txBox="1"/>
          <p:nvPr/>
        </p:nvSpPr>
        <p:spPr>
          <a:xfrm>
            <a:off x="350854" y="1307592"/>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6" name="Google Shape;2236;p41"/>
          <p:cNvSpPr txBox="1"/>
          <p:nvPr/>
        </p:nvSpPr>
        <p:spPr>
          <a:xfrm>
            <a:off x="4265983" y="2040220"/>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A7F8814-308E-E33B-C21F-A4784D3079E8}"/>
              </a:ext>
            </a:extLst>
          </p:cNvPr>
          <p:cNvSpPr>
            <a:spLocks noGrp="1"/>
          </p:cNvSpPr>
          <p:nvPr>
            <p:ph type="subTitle" idx="1"/>
          </p:nvPr>
        </p:nvSpPr>
        <p:spPr>
          <a:xfrm>
            <a:off x="6848187" y="3058683"/>
            <a:ext cx="1945200" cy="375000"/>
          </a:xfrm>
        </p:spPr>
        <p:txBody>
          <a:bodyPr/>
          <a:lstStyle/>
          <a:p>
            <a:r>
              <a:rPr lang="es-GT" dirty="0"/>
              <a:t>Integridad de Datos</a:t>
            </a:r>
          </a:p>
        </p:txBody>
      </p:sp>
      <p:sp>
        <p:nvSpPr>
          <p:cNvPr id="4" name="Subtítulo 3">
            <a:extLst>
              <a:ext uri="{FF2B5EF4-FFF2-40B4-BE49-F238E27FC236}">
                <a16:creationId xmlns:a16="http://schemas.microsoft.com/office/drawing/2014/main" id="{B1943856-0CB4-00DD-F447-9808BC6BB6AD}"/>
              </a:ext>
            </a:extLst>
          </p:cNvPr>
          <p:cNvSpPr>
            <a:spLocks noGrp="1"/>
          </p:cNvSpPr>
          <p:nvPr>
            <p:ph type="subTitle" idx="2"/>
          </p:nvPr>
        </p:nvSpPr>
        <p:spPr>
          <a:xfrm>
            <a:off x="6848187" y="3329411"/>
            <a:ext cx="1945200" cy="759000"/>
          </a:xfrm>
        </p:spPr>
        <p:txBody>
          <a:bodyPr/>
          <a:lstStyle/>
          <a:p>
            <a:pPr algn="just"/>
            <a:r>
              <a:rPr lang="es-ES" b="0" i="0" dirty="0">
                <a:solidFill>
                  <a:srgbClr val="374151"/>
                </a:solidFill>
                <a:effectLst/>
                <a:latin typeface="Söhne"/>
              </a:rPr>
              <a:t>Garantiza que los datos recibidos coincidan con los enviados.</a:t>
            </a:r>
            <a:endParaRPr lang="es-GT" dirty="0"/>
          </a:p>
        </p:txBody>
      </p:sp>
      <p:sp>
        <p:nvSpPr>
          <p:cNvPr id="5" name="Subtítulo 4">
            <a:extLst>
              <a:ext uri="{FF2B5EF4-FFF2-40B4-BE49-F238E27FC236}">
                <a16:creationId xmlns:a16="http://schemas.microsoft.com/office/drawing/2014/main" id="{E39C85B9-8C60-F17F-F46F-E93FB5AD5156}"/>
              </a:ext>
            </a:extLst>
          </p:cNvPr>
          <p:cNvSpPr>
            <a:spLocks noGrp="1"/>
          </p:cNvSpPr>
          <p:nvPr>
            <p:ph type="subTitle" idx="3"/>
          </p:nvPr>
        </p:nvSpPr>
        <p:spPr>
          <a:xfrm>
            <a:off x="4686118" y="1053286"/>
            <a:ext cx="1947600" cy="375000"/>
          </a:xfrm>
        </p:spPr>
        <p:txBody>
          <a:bodyPr/>
          <a:lstStyle/>
          <a:p>
            <a:r>
              <a:rPr lang="es-GT" dirty="0"/>
              <a:t>Autenticación</a:t>
            </a:r>
          </a:p>
        </p:txBody>
      </p:sp>
      <p:sp>
        <p:nvSpPr>
          <p:cNvPr id="6" name="Subtítulo 5">
            <a:extLst>
              <a:ext uri="{FF2B5EF4-FFF2-40B4-BE49-F238E27FC236}">
                <a16:creationId xmlns:a16="http://schemas.microsoft.com/office/drawing/2014/main" id="{D89B4D7D-7156-3BDC-1E1A-07E43974F72F}"/>
              </a:ext>
            </a:extLst>
          </p:cNvPr>
          <p:cNvSpPr>
            <a:spLocks noGrp="1"/>
          </p:cNvSpPr>
          <p:nvPr>
            <p:ph type="subTitle" idx="4"/>
          </p:nvPr>
        </p:nvSpPr>
        <p:spPr>
          <a:xfrm>
            <a:off x="4686118" y="1356674"/>
            <a:ext cx="1947600" cy="759000"/>
          </a:xfrm>
        </p:spPr>
        <p:txBody>
          <a:bodyPr/>
          <a:lstStyle/>
          <a:p>
            <a:r>
              <a:rPr lang="es-ES" dirty="0"/>
              <a:t>Verifica la fuente de los datos y la autenticidad de la entidad que los envía.</a:t>
            </a:r>
            <a:endParaRPr lang="es-GT" dirty="0"/>
          </a:p>
        </p:txBody>
      </p:sp>
      <p:sp>
        <p:nvSpPr>
          <p:cNvPr id="7" name="Subtítulo 6">
            <a:extLst>
              <a:ext uri="{FF2B5EF4-FFF2-40B4-BE49-F238E27FC236}">
                <a16:creationId xmlns:a16="http://schemas.microsoft.com/office/drawing/2014/main" id="{397BE973-AAA6-F5D8-131F-5C0C71CEA16F}"/>
              </a:ext>
            </a:extLst>
          </p:cNvPr>
          <p:cNvSpPr>
            <a:spLocks noGrp="1"/>
          </p:cNvSpPr>
          <p:nvPr>
            <p:ph type="subTitle" idx="5"/>
          </p:nvPr>
        </p:nvSpPr>
        <p:spPr>
          <a:xfrm>
            <a:off x="4686117" y="2465607"/>
            <a:ext cx="2137919" cy="375000"/>
          </a:xfrm>
        </p:spPr>
        <p:txBody>
          <a:bodyPr/>
          <a:lstStyle/>
          <a:p>
            <a:r>
              <a:rPr lang="es-GT" dirty="0"/>
              <a:t>Confidencialidad de Datos</a:t>
            </a:r>
          </a:p>
        </p:txBody>
      </p:sp>
      <p:sp>
        <p:nvSpPr>
          <p:cNvPr id="8" name="Subtítulo 7">
            <a:extLst>
              <a:ext uri="{FF2B5EF4-FFF2-40B4-BE49-F238E27FC236}">
                <a16:creationId xmlns:a16="http://schemas.microsoft.com/office/drawing/2014/main" id="{A2046C6E-373F-CB5E-D561-4F87A42982CD}"/>
              </a:ext>
            </a:extLst>
          </p:cNvPr>
          <p:cNvSpPr>
            <a:spLocks noGrp="1"/>
          </p:cNvSpPr>
          <p:nvPr>
            <p:ph type="subTitle" idx="6"/>
          </p:nvPr>
        </p:nvSpPr>
        <p:spPr>
          <a:xfrm>
            <a:off x="4686118" y="2671019"/>
            <a:ext cx="1945200" cy="759000"/>
          </a:xfrm>
        </p:spPr>
        <p:txBody>
          <a:bodyPr/>
          <a:lstStyle/>
          <a:p>
            <a:r>
              <a:rPr lang="es-ES" b="0" i="0" dirty="0">
                <a:solidFill>
                  <a:srgbClr val="374151"/>
                </a:solidFill>
                <a:effectLst/>
                <a:latin typeface="Söhne"/>
              </a:rPr>
              <a:t>Protege contra la revelación no deseada de información.</a:t>
            </a:r>
            <a:endParaRPr lang="es-GT" dirty="0"/>
          </a:p>
        </p:txBody>
      </p:sp>
      <p:sp>
        <p:nvSpPr>
          <p:cNvPr id="9" name="Subtítulo 8">
            <a:extLst>
              <a:ext uri="{FF2B5EF4-FFF2-40B4-BE49-F238E27FC236}">
                <a16:creationId xmlns:a16="http://schemas.microsoft.com/office/drawing/2014/main" id="{43A2C8D3-2B7E-3C75-4E56-8FA2BD41A0E8}"/>
              </a:ext>
            </a:extLst>
          </p:cNvPr>
          <p:cNvSpPr>
            <a:spLocks noGrp="1"/>
          </p:cNvSpPr>
          <p:nvPr>
            <p:ph type="subTitle" idx="7"/>
          </p:nvPr>
        </p:nvSpPr>
        <p:spPr>
          <a:xfrm>
            <a:off x="6824037" y="1574111"/>
            <a:ext cx="1993500" cy="375000"/>
          </a:xfrm>
        </p:spPr>
        <p:txBody>
          <a:bodyPr/>
          <a:lstStyle/>
          <a:p>
            <a:r>
              <a:rPr lang="es-GT" dirty="0"/>
              <a:t>Control de Acceso</a:t>
            </a:r>
          </a:p>
        </p:txBody>
      </p:sp>
      <p:sp>
        <p:nvSpPr>
          <p:cNvPr id="10" name="Subtítulo 9">
            <a:extLst>
              <a:ext uri="{FF2B5EF4-FFF2-40B4-BE49-F238E27FC236}">
                <a16:creationId xmlns:a16="http://schemas.microsoft.com/office/drawing/2014/main" id="{19C1D79F-F049-AD74-E516-BD6BEBD7FAAA}"/>
              </a:ext>
            </a:extLst>
          </p:cNvPr>
          <p:cNvSpPr>
            <a:spLocks noGrp="1"/>
          </p:cNvSpPr>
          <p:nvPr>
            <p:ph type="subTitle" idx="8"/>
          </p:nvPr>
        </p:nvSpPr>
        <p:spPr>
          <a:xfrm>
            <a:off x="6824037" y="1893827"/>
            <a:ext cx="1993500" cy="522802"/>
          </a:xfrm>
        </p:spPr>
        <p:txBody>
          <a:bodyPr/>
          <a:lstStyle/>
          <a:p>
            <a:r>
              <a:rPr lang="es-GT" b="0" i="0" dirty="0">
                <a:solidFill>
                  <a:srgbClr val="374151"/>
                </a:solidFill>
                <a:effectLst/>
                <a:latin typeface="Söhne"/>
              </a:rPr>
              <a:t>Evita el uso no autorizado de recursos.</a:t>
            </a:r>
            <a:endParaRPr lang="es-GT" dirty="0"/>
          </a:p>
        </p:txBody>
      </p:sp>
      <p:sp>
        <p:nvSpPr>
          <p:cNvPr id="17" name="Google Shape;2229;p41">
            <a:extLst>
              <a:ext uri="{FF2B5EF4-FFF2-40B4-BE49-F238E27FC236}">
                <a16:creationId xmlns:a16="http://schemas.microsoft.com/office/drawing/2014/main" id="{7C3E0B3B-47AA-074C-170E-984EE2FCAF83}"/>
              </a:ext>
            </a:extLst>
          </p:cNvPr>
          <p:cNvSpPr txBox="1">
            <a:spLocks/>
          </p:cNvSpPr>
          <p:nvPr/>
        </p:nvSpPr>
        <p:spPr>
          <a:xfrm>
            <a:off x="1666168" y="951024"/>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s-GT"/>
              <a:t>ISO/IEC 7498-2 </a:t>
            </a:r>
            <a:endParaRPr lang="es-GT" dirty="0"/>
          </a:p>
        </p:txBody>
      </p:sp>
      <p:sp>
        <p:nvSpPr>
          <p:cNvPr id="18" name="Google Shape;2230;p41">
            <a:extLst>
              <a:ext uri="{FF2B5EF4-FFF2-40B4-BE49-F238E27FC236}">
                <a16:creationId xmlns:a16="http://schemas.microsoft.com/office/drawing/2014/main" id="{4705AD24-DAA2-9746-0DC3-F2BB3B8A7863}"/>
              </a:ext>
            </a:extLst>
          </p:cNvPr>
          <p:cNvSpPr txBox="1">
            <a:spLocks/>
          </p:cNvSpPr>
          <p:nvPr/>
        </p:nvSpPr>
        <p:spPr>
          <a:xfrm>
            <a:off x="1666168" y="1344216"/>
            <a:ext cx="2699004" cy="1302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just"/>
            <a:r>
              <a:rPr lang="es-ES" dirty="0">
                <a:solidFill>
                  <a:schemeClr val="tx1"/>
                </a:solidFill>
              </a:rPr>
              <a:t>Proporciona un modelo de referencia que establece servicios y mecanismos relacionados con la seguridad en las comunicaciones. Se compone de cinco clases de servicios de seguridad:</a:t>
            </a:r>
          </a:p>
        </p:txBody>
      </p:sp>
      <p:sp>
        <p:nvSpPr>
          <p:cNvPr id="19" name="Google Shape;2234;p41">
            <a:extLst>
              <a:ext uri="{FF2B5EF4-FFF2-40B4-BE49-F238E27FC236}">
                <a16:creationId xmlns:a16="http://schemas.microsoft.com/office/drawing/2014/main" id="{807332AC-5DA2-AAFF-4EC4-BAA0E26B5169}"/>
              </a:ext>
            </a:extLst>
          </p:cNvPr>
          <p:cNvSpPr txBox="1"/>
          <p:nvPr/>
        </p:nvSpPr>
        <p:spPr>
          <a:xfrm>
            <a:off x="464041" y="1106472"/>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3" name="Subtítulo 2">
            <a:extLst>
              <a:ext uri="{FF2B5EF4-FFF2-40B4-BE49-F238E27FC236}">
                <a16:creationId xmlns:a16="http://schemas.microsoft.com/office/drawing/2014/main" id="{E40AFD58-9AA0-D2F1-192F-FC350A8282B6}"/>
              </a:ext>
            </a:extLst>
          </p:cNvPr>
          <p:cNvSpPr txBox="1">
            <a:spLocks/>
          </p:cNvSpPr>
          <p:nvPr/>
        </p:nvSpPr>
        <p:spPr>
          <a:xfrm>
            <a:off x="4686118" y="355801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s-GT" dirty="0"/>
              <a:t>No Repudio</a:t>
            </a:r>
          </a:p>
        </p:txBody>
      </p:sp>
      <p:sp>
        <p:nvSpPr>
          <p:cNvPr id="24" name="Subtítulo 3">
            <a:extLst>
              <a:ext uri="{FF2B5EF4-FFF2-40B4-BE49-F238E27FC236}">
                <a16:creationId xmlns:a16="http://schemas.microsoft.com/office/drawing/2014/main" id="{EAB36F68-93D2-DE3C-10E7-DCEED75F1EE4}"/>
              </a:ext>
            </a:extLst>
          </p:cNvPr>
          <p:cNvSpPr txBox="1">
            <a:spLocks/>
          </p:cNvSpPr>
          <p:nvPr/>
        </p:nvSpPr>
        <p:spPr>
          <a:xfrm>
            <a:off x="4686118" y="3836903"/>
            <a:ext cx="1945200" cy="75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s-ES" dirty="0"/>
              <a:t>Proporciona pruebas de la identidad de las entidades comunicantes.</a:t>
            </a:r>
            <a:endParaRPr lang="es-GT" dirty="0"/>
          </a:p>
        </p:txBody>
      </p:sp>
      <p:sp>
        <p:nvSpPr>
          <p:cNvPr id="27" name="Google Shape;2230;p41">
            <a:extLst>
              <a:ext uri="{FF2B5EF4-FFF2-40B4-BE49-F238E27FC236}">
                <a16:creationId xmlns:a16="http://schemas.microsoft.com/office/drawing/2014/main" id="{823CD6D8-6472-7A36-9B77-874A33AF62D0}"/>
              </a:ext>
            </a:extLst>
          </p:cNvPr>
          <p:cNvSpPr txBox="1">
            <a:spLocks/>
          </p:cNvSpPr>
          <p:nvPr/>
        </p:nvSpPr>
        <p:spPr>
          <a:xfrm>
            <a:off x="1053841" y="2934712"/>
            <a:ext cx="2699004" cy="1652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just"/>
            <a:r>
              <a:rPr lang="es-ES" b="0" i="0" dirty="0">
                <a:solidFill>
                  <a:srgbClr val="374151"/>
                </a:solidFill>
                <a:effectLst/>
                <a:latin typeface="Söhne"/>
              </a:rPr>
              <a:t>Estos servicios de seguridad se implementan mediante mecanismos de seguridad específicos y generalizados, que incluyen cifrado, firma digital, control de acceso y otros. La elección de los mecanismos depende de los niveles del modelo OSI y de los requisitos de seguridad específicos.</a:t>
            </a:r>
            <a:endParaRPr lang="es-ES" dirty="0">
              <a:solidFill>
                <a:schemeClr val="tx1"/>
              </a:solidFill>
            </a:endParaRPr>
          </a:p>
        </p:txBody>
      </p:sp>
    </p:spTree>
    <p:extLst>
      <p:ext uri="{BB962C8B-B14F-4D97-AF65-F5344CB8AC3E}">
        <p14:creationId xmlns:p14="http://schemas.microsoft.com/office/powerpoint/2010/main" val="1353333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Casos </a:t>
            </a:r>
            <a:r>
              <a:rPr lang="en" dirty="0">
                <a:solidFill>
                  <a:schemeClr val="accent1"/>
                </a:solidFill>
              </a:rPr>
              <a:t>de Éxito </a:t>
            </a:r>
            <a:endParaRPr dirty="0">
              <a:solidFill>
                <a:schemeClr val="accent1"/>
              </a:solidFill>
            </a:endParaRPr>
          </a:p>
        </p:txBody>
      </p:sp>
      <p:sp>
        <p:nvSpPr>
          <p:cNvPr id="4" name="Google Shape;2226;p41">
            <a:extLst>
              <a:ext uri="{FF2B5EF4-FFF2-40B4-BE49-F238E27FC236}">
                <a16:creationId xmlns:a16="http://schemas.microsoft.com/office/drawing/2014/main" id="{778B2DBE-DAED-EB8C-2A15-8FE3A791D2BB}"/>
              </a:ext>
            </a:extLst>
          </p:cNvPr>
          <p:cNvSpPr txBox="1">
            <a:spLocks/>
          </p:cNvSpPr>
          <p:nvPr/>
        </p:nvSpPr>
        <p:spPr>
          <a:xfrm>
            <a:off x="1667689" y="1362047"/>
            <a:ext cx="5496900" cy="2030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ES" dirty="0">
                <a:solidFill>
                  <a:schemeClr val="bg1"/>
                </a:solidFill>
                <a:latin typeface="Barlow Semi Condensed"/>
                <a:ea typeface="Barlow Semi Condensed"/>
                <a:cs typeface="Barlow Semi Condensed"/>
                <a:sym typeface="Barlow Semi Condensed"/>
              </a:rPr>
              <a:t>La implementación de tecnología SAN le permitió gestionar grandes volúmenes de datos de manera más eficiente, mejorando la velocidad de acceso y la disponibilidad de la información, además  de permitirle gestionar el crecimiento continuo de datos sin problemas. La seguridad de los datos es esencial en la industria de la salud, por lo que se garantizó que los datos críticos de Walgreens estuvieran protegidos y disponibles en todo momento.</a:t>
            </a:r>
          </a:p>
          <a:p>
            <a:pPr algn="just"/>
            <a:r>
              <a:rPr lang="es-ES" dirty="0">
                <a:solidFill>
                  <a:schemeClr val="bg1"/>
                </a:solidFill>
                <a:latin typeface="Barlow Semi Condensed"/>
                <a:ea typeface="Barlow Semi Condensed"/>
                <a:cs typeface="Barlow Semi Condensed"/>
                <a:sym typeface="Barlow Semi Condensed"/>
              </a:rPr>
              <a:t>Al mejorar la gestión de datos, Walgreens pudo optimizar sus operaciones y ofrecer servicios más efectivos a sus clientes.</a:t>
            </a:r>
          </a:p>
        </p:txBody>
      </p:sp>
      <p:sp>
        <p:nvSpPr>
          <p:cNvPr id="5" name="Google Shape;2241;p42">
            <a:extLst>
              <a:ext uri="{FF2B5EF4-FFF2-40B4-BE49-F238E27FC236}">
                <a16:creationId xmlns:a16="http://schemas.microsoft.com/office/drawing/2014/main" id="{B97E2499-A330-1F98-5348-BD9B54FFA10D}"/>
              </a:ext>
            </a:extLst>
          </p:cNvPr>
          <p:cNvSpPr txBox="1">
            <a:spLocks/>
          </p:cNvSpPr>
          <p:nvPr/>
        </p:nvSpPr>
        <p:spPr>
          <a:xfrm>
            <a:off x="1667689" y="1072620"/>
            <a:ext cx="2125071" cy="4236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s-GT" sz="1800" dirty="0">
                <a:solidFill>
                  <a:schemeClr val="accent3"/>
                </a:solidFill>
              </a:rPr>
              <a:t>Walgreens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895"/>
        <p:cNvGrpSpPr/>
        <p:nvPr/>
      </p:nvGrpSpPr>
      <p:grpSpPr>
        <a:xfrm>
          <a:off x="0" y="0"/>
          <a:ext cx="0" cy="0"/>
          <a:chOff x="0" y="0"/>
          <a:chExt cx="0" cy="0"/>
        </a:xfrm>
      </p:grpSpPr>
      <p:grpSp>
        <p:nvGrpSpPr>
          <p:cNvPr id="2106" name="Google Shape;2106;p37"/>
          <p:cNvGrpSpPr/>
          <p:nvPr/>
        </p:nvGrpSpPr>
        <p:grpSpPr>
          <a:xfrm>
            <a:off x="418505" y="565181"/>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339659" y="310498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097397" y="30670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bg1"/>
                </a:solidFill>
              </a:rPr>
              <a:t>¿Qué es SAN?</a:t>
            </a:r>
            <a:endParaRPr dirty="0">
              <a:solidFill>
                <a:schemeClr val="bg1"/>
              </a:solidFill>
            </a:endParaRPr>
          </a:p>
        </p:txBody>
      </p:sp>
      <p:sp>
        <p:nvSpPr>
          <p:cNvPr id="2139" name="Google Shape;2139;p37"/>
          <p:cNvSpPr txBox="1">
            <a:spLocks noGrp="1"/>
          </p:cNvSpPr>
          <p:nvPr>
            <p:ph type="subTitle" idx="2"/>
          </p:nvPr>
        </p:nvSpPr>
        <p:spPr>
          <a:xfrm>
            <a:off x="1170245" y="906664"/>
            <a:ext cx="2814435" cy="210041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GT" dirty="0">
                <a:solidFill>
                  <a:schemeClr val="bg1"/>
                </a:solidFill>
                <a:latin typeface="metropolislight"/>
              </a:rPr>
              <a:t>E</a:t>
            </a:r>
            <a:r>
              <a:rPr lang="es-GT" b="0" i="0" dirty="0">
                <a:solidFill>
                  <a:schemeClr val="bg1"/>
                </a:solidFill>
                <a:effectLst/>
                <a:latin typeface="metropolislight"/>
              </a:rPr>
              <a:t>s una red de dispositivos       de almacenamiento a la        que pueden acceder varios servidores u ordenadores y  que proporciona un depósito de espacio de almacenamiento compartido.</a:t>
            </a:r>
            <a:endParaRPr dirty="0">
              <a:solidFill>
                <a:schemeClr val="bg1"/>
              </a:solidFill>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168897" y="548616"/>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Storage Area Network</a:t>
            </a:r>
            <a:endParaRPr dirty="0"/>
          </a:p>
        </p:txBody>
      </p:sp>
      <p:sp>
        <p:nvSpPr>
          <p:cNvPr id="2141" name="Google Shape;2141;p37"/>
          <p:cNvSpPr txBox="1">
            <a:spLocks noGrp="1"/>
          </p:cNvSpPr>
          <p:nvPr>
            <p:ph type="subTitle" idx="3"/>
          </p:nvPr>
        </p:nvSpPr>
        <p:spPr>
          <a:xfrm>
            <a:off x="1148048" y="302802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En otras palabras</a:t>
            </a:r>
            <a:endParaRPr dirty="0"/>
          </a:p>
        </p:txBody>
      </p:sp>
      <p:sp>
        <p:nvSpPr>
          <p:cNvPr id="2142" name="Google Shape;2142;p37"/>
          <p:cNvSpPr txBox="1">
            <a:spLocks noGrp="1"/>
          </p:cNvSpPr>
          <p:nvPr>
            <p:ph type="subTitle" idx="4"/>
          </p:nvPr>
        </p:nvSpPr>
        <p:spPr>
          <a:xfrm>
            <a:off x="1092990" y="3364663"/>
            <a:ext cx="2938210" cy="164331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GT" b="0" i="0" dirty="0">
                <a:solidFill>
                  <a:schemeClr val="bg1"/>
                </a:solidFill>
                <a:effectLst/>
                <a:latin typeface="metropolislight"/>
              </a:rPr>
              <a:t>Cada ordenador de la red puede acceder al almacenamiento de la SAN como si fueran discos locales conectados directamente al ordenador.</a:t>
            </a:r>
            <a:endParaRPr dirty="0">
              <a:solidFill>
                <a:schemeClr val="bg1"/>
              </a:solidFill>
            </a:endParaRPr>
          </a:p>
        </p:txBody>
      </p:sp>
      <p:sp>
        <p:nvSpPr>
          <p:cNvPr id="2147" name="Google Shape;2147;p37"/>
          <p:cNvSpPr txBox="1">
            <a:spLocks noGrp="1"/>
          </p:cNvSpPr>
          <p:nvPr>
            <p:ph type="title" idx="9"/>
          </p:nvPr>
        </p:nvSpPr>
        <p:spPr>
          <a:xfrm>
            <a:off x="500674" y="713984"/>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421828" y="325588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pic>
        <p:nvPicPr>
          <p:cNvPr id="13" name="Imagen 12">
            <a:extLst>
              <a:ext uri="{FF2B5EF4-FFF2-40B4-BE49-F238E27FC236}">
                <a16:creationId xmlns:a16="http://schemas.microsoft.com/office/drawing/2014/main" id="{BF43B18F-B6B6-8E40-D9CF-A6446A90991E}"/>
              </a:ext>
            </a:extLst>
          </p:cNvPr>
          <p:cNvPicPr>
            <a:picLocks noChangeAspect="1"/>
          </p:cNvPicPr>
          <p:nvPr/>
        </p:nvPicPr>
        <p:blipFill>
          <a:blip r:embed="rId3"/>
          <a:stretch>
            <a:fillRect/>
          </a:stretch>
        </p:blipFill>
        <p:spPr>
          <a:xfrm>
            <a:off x="4904205" y="906664"/>
            <a:ext cx="3736578" cy="412580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Casos de Éxito </a:t>
            </a:r>
            <a:endParaRPr dirty="0">
              <a:solidFill>
                <a:schemeClr val="accent1"/>
              </a:solidFill>
            </a:endParaRPr>
          </a:p>
        </p:txBody>
      </p:sp>
      <p:sp>
        <p:nvSpPr>
          <p:cNvPr id="2" name="Google Shape;2226;p41">
            <a:extLst>
              <a:ext uri="{FF2B5EF4-FFF2-40B4-BE49-F238E27FC236}">
                <a16:creationId xmlns:a16="http://schemas.microsoft.com/office/drawing/2014/main" id="{95A82311-3B1D-E40F-A542-B2C58AC54B47}"/>
              </a:ext>
            </a:extLst>
          </p:cNvPr>
          <p:cNvSpPr txBox="1">
            <a:spLocks/>
          </p:cNvSpPr>
          <p:nvPr/>
        </p:nvSpPr>
        <p:spPr>
          <a:xfrm>
            <a:off x="1667688" y="1601089"/>
            <a:ext cx="5808473" cy="19413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ES" dirty="0">
                <a:solidFill>
                  <a:schemeClr val="tx1"/>
                </a:solidFill>
                <a:latin typeface="Barlow Semi Condensed"/>
                <a:ea typeface="Barlow Semi Condensed"/>
                <a:cs typeface="Barlow Semi Condensed"/>
                <a:sym typeface="Barlow Semi Condensed"/>
              </a:rPr>
              <a:t>A pesar de enfrentar limitaciones en recursos en comparación con sus competidores de la Primera División, ha logrado posicionarse como el quinto club con mayor presencia en redes sociales y medios digitales. Gracias a la tecnología NAS al proporcionar una solución de almacenamiento que ofrece rapidez, accesibilidad y disponibilidad global, ya que cumplen con sus necesidades de gestión de contenido, versatilidad laboral y alto rendimiento. Esto ha permitido sincronizar contenidos en la nube y mejorar la velocidad de conexión de red, especialmente en la manipulación de contenido de video en tiempo real.</a:t>
            </a:r>
          </a:p>
        </p:txBody>
      </p:sp>
      <p:sp>
        <p:nvSpPr>
          <p:cNvPr id="3" name="Google Shape;2241;p42">
            <a:extLst>
              <a:ext uri="{FF2B5EF4-FFF2-40B4-BE49-F238E27FC236}">
                <a16:creationId xmlns:a16="http://schemas.microsoft.com/office/drawing/2014/main" id="{7F20BF77-4A5A-60BC-3655-219C798F01F8}"/>
              </a:ext>
            </a:extLst>
          </p:cNvPr>
          <p:cNvSpPr txBox="1">
            <a:spLocks/>
          </p:cNvSpPr>
          <p:nvPr/>
        </p:nvSpPr>
        <p:spPr>
          <a:xfrm>
            <a:off x="1667688" y="1328929"/>
            <a:ext cx="2125071" cy="4236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s-GT" sz="1800" dirty="0">
                <a:solidFill>
                  <a:srgbClr val="0070C0"/>
                </a:solidFill>
              </a:rPr>
              <a:t>Madrid CFF</a:t>
            </a:r>
          </a:p>
        </p:txBody>
      </p:sp>
    </p:spTree>
    <p:extLst>
      <p:ext uri="{BB962C8B-B14F-4D97-AF65-F5344CB8AC3E}">
        <p14:creationId xmlns:p14="http://schemas.microsoft.com/office/powerpoint/2010/main" val="296553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Casos de Fracaso</a:t>
            </a:r>
            <a:endParaRPr dirty="0">
              <a:solidFill>
                <a:schemeClr val="accent1"/>
              </a:solidFill>
            </a:endParaRPr>
          </a:p>
        </p:txBody>
      </p:sp>
      <p:sp>
        <p:nvSpPr>
          <p:cNvPr id="8" name="Google Shape;2226;p41">
            <a:extLst>
              <a:ext uri="{FF2B5EF4-FFF2-40B4-BE49-F238E27FC236}">
                <a16:creationId xmlns:a16="http://schemas.microsoft.com/office/drawing/2014/main" id="{391F8ACF-5BFD-6399-34CD-94BC13BA1858}"/>
              </a:ext>
            </a:extLst>
          </p:cNvPr>
          <p:cNvSpPr txBox="1">
            <a:spLocks/>
          </p:cNvSpPr>
          <p:nvPr/>
        </p:nvSpPr>
        <p:spPr>
          <a:xfrm>
            <a:off x="1355283" y="1319737"/>
            <a:ext cx="6433284" cy="230322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ES" dirty="0">
                <a:solidFill>
                  <a:schemeClr val="bg1"/>
                </a:solidFill>
                <a:latin typeface="Barlow Semi Condensed"/>
                <a:ea typeface="Barlow Semi Condensed"/>
                <a:cs typeface="Barlow Semi Condensed"/>
                <a:sym typeface="Barlow Semi Condensed"/>
              </a:rPr>
              <a:t>En 2013, una cadena minorista estadounidense experimentó un ataque, donde los ciberdelincuentes ingresaron al sistema de punto de venta (POS) y robaron datos de tarjetas de crédito y débito de aproximadamente 40 millones de clientes. Este ataque se debió a una brecha en la seguridad de la red SAN de Target, ya que los atacantes obtuvieron acceso a la red de la tienda minorista a través de las credenciales de un contratista de HVAC que tenía acceso al sistema. El ataque puso de manifiesto una serie de deficiencias en la infraestructura de seguridad de Target, incluyendo la falta de segmentación adecuada de la red SAN y la insuficiencia de medidas de detección de amenazas. Como resultado, Target sufrió graves pérdidas financieras, daños a su reputación y enfrentó numerosas demandas y multas.</a:t>
            </a:r>
          </a:p>
        </p:txBody>
      </p:sp>
      <p:sp>
        <p:nvSpPr>
          <p:cNvPr id="3" name="Google Shape;2241;p42">
            <a:extLst>
              <a:ext uri="{FF2B5EF4-FFF2-40B4-BE49-F238E27FC236}">
                <a16:creationId xmlns:a16="http://schemas.microsoft.com/office/drawing/2014/main" id="{DB69E683-9ED8-1516-A329-835C0ABE0DC1}"/>
              </a:ext>
            </a:extLst>
          </p:cNvPr>
          <p:cNvSpPr txBox="1">
            <a:spLocks/>
          </p:cNvSpPr>
          <p:nvPr/>
        </p:nvSpPr>
        <p:spPr>
          <a:xfrm>
            <a:off x="1355283" y="968711"/>
            <a:ext cx="2125071" cy="4236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s-GT" sz="1800" dirty="0">
                <a:solidFill>
                  <a:schemeClr val="accent3"/>
                </a:solidFill>
              </a:rPr>
              <a:t>Target</a:t>
            </a:r>
          </a:p>
        </p:txBody>
      </p:sp>
    </p:spTree>
    <p:extLst>
      <p:ext uri="{BB962C8B-B14F-4D97-AF65-F5344CB8AC3E}">
        <p14:creationId xmlns:p14="http://schemas.microsoft.com/office/powerpoint/2010/main" val="3013241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Casos de Fracaso</a:t>
            </a:r>
            <a:endParaRPr dirty="0">
              <a:solidFill>
                <a:schemeClr val="accent1"/>
              </a:solidFill>
            </a:endParaRPr>
          </a:p>
        </p:txBody>
      </p:sp>
      <p:sp>
        <p:nvSpPr>
          <p:cNvPr id="2" name="Google Shape;2226;p41">
            <a:extLst>
              <a:ext uri="{FF2B5EF4-FFF2-40B4-BE49-F238E27FC236}">
                <a16:creationId xmlns:a16="http://schemas.microsoft.com/office/drawing/2014/main" id="{9D868528-15C1-D6FD-A735-A1B2034B6AD9}"/>
              </a:ext>
            </a:extLst>
          </p:cNvPr>
          <p:cNvSpPr txBox="1">
            <a:spLocks/>
          </p:cNvSpPr>
          <p:nvPr/>
        </p:nvSpPr>
        <p:spPr>
          <a:xfrm>
            <a:off x="1667688" y="1695076"/>
            <a:ext cx="5808473" cy="20689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ES" dirty="0">
                <a:solidFill>
                  <a:schemeClr val="tx1"/>
                </a:solidFill>
                <a:latin typeface="Barlow Semi Condensed"/>
                <a:ea typeface="Barlow Semi Condensed"/>
                <a:cs typeface="Barlow Semi Condensed"/>
                <a:sym typeface="Barlow Semi Condensed"/>
              </a:rPr>
              <a:t>En 2019 con Capital </a:t>
            </a:r>
            <a:r>
              <a:rPr lang="es-ES" dirty="0" err="1">
                <a:solidFill>
                  <a:schemeClr val="tx1"/>
                </a:solidFill>
                <a:latin typeface="Barlow Semi Condensed"/>
                <a:ea typeface="Barlow Semi Condensed"/>
                <a:cs typeface="Barlow Semi Condensed"/>
                <a:sym typeface="Barlow Semi Condensed"/>
              </a:rPr>
              <a:t>One</a:t>
            </a:r>
            <a:r>
              <a:rPr lang="es-ES" dirty="0">
                <a:solidFill>
                  <a:schemeClr val="tx1"/>
                </a:solidFill>
                <a:latin typeface="Barlow Semi Condensed"/>
                <a:ea typeface="Barlow Semi Condensed"/>
                <a:cs typeface="Barlow Semi Condensed"/>
                <a:sym typeface="Barlow Semi Condensed"/>
              </a:rPr>
              <a:t>, una entidad financiera y compañía de servicios bancarios en los Estados Unidos, sufrió un grave incidente de seguridad en el que se vieron comprometidos datos sensibles de aproximadamente 100 millones de clientes. El incidente se debió a un ataque cibernético en el que un ex empleado de Amazon Web </a:t>
            </a:r>
            <a:r>
              <a:rPr lang="es-ES" dirty="0" err="1">
                <a:solidFill>
                  <a:schemeClr val="tx1"/>
                </a:solidFill>
                <a:latin typeface="Barlow Semi Condensed"/>
                <a:ea typeface="Barlow Semi Condensed"/>
                <a:cs typeface="Barlow Semi Condensed"/>
                <a:sym typeface="Barlow Semi Condensed"/>
              </a:rPr>
              <a:t>Services</a:t>
            </a:r>
            <a:r>
              <a:rPr lang="es-ES" dirty="0">
                <a:solidFill>
                  <a:schemeClr val="tx1"/>
                </a:solidFill>
                <a:latin typeface="Barlow Semi Condensed"/>
                <a:ea typeface="Barlow Semi Condensed"/>
                <a:cs typeface="Barlow Semi Condensed"/>
                <a:sym typeface="Barlow Semi Condensed"/>
              </a:rPr>
              <a:t> (AWS) explotó una vulnerabilidad en el sistema de almacenamiento NAS de Capital </a:t>
            </a:r>
            <a:r>
              <a:rPr lang="es-ES" dirty="0" err="1">
                <a:solidFill>
                  <a:schemeClr val="tx1"/>
                </a:solidFill>
                <a:latin typeface="Barlow Semi Condensed"/>
                <a:ea typeface="Barlow Semi Condensed"/>
                <a:cs typeface="Barlow Semi Condensed"/>
                <a:sym typeface="Barlow Semi Condensed"/>
              </a:rPr>
              <a:t>One</a:t>
            </a:r>
            <a:r>
              <a:rPr lang="es-ES" dirty="0">
                <a:solidFill>
                  <a:schemeClr val="tx1"/>
                </a:solidFill>
                <a:latin typeface="Barlow Semi Condensed"/>
                <a:ea typeface="Barlow Semi Condensed"/>
                <a:cs typeface="Barlow Semi Condensed"/>
                <a:sym typeface="Barlow Semi Condensed"/>
              </a:rPr>
              <a:t>, que estaba alojado en la plataforma de AWS. El atacante pudo acceder a información confidencial, incluyendo nombres, direcciones, números de seguridad social, números de cuenta bancaria y detalles de tarjetas de crédito.</a:t>
            </a:r>
          </a:p>
        </p:txBody>
      </p:sp>
      <p:sp>
        <p:nvSpPr>
          <p:cNvPr id="3" name="Google Shape;2241;p42">
            <a:extLst>
              <a:ext uri="{FF2B5EF4-FFF2-40B4-BE49-F238E27FC236}">
                <a16:creationId xmlns:a16="http://schemas.microsoft.com/office/drawing/2014/main" id="{6AB70828-E69E-A6C4-A0E3-CD104016A6D5}"/>
              </a:ext>
            </a:extLst>
          </p:cNvPr>
          <p:cNvSpPr txBox="1">
            <a:spLocks/>
          </p:cNvSpPr>
          <p:nvPr/>
        </p:nvSpPr>
        <p:spPr>
          <a:xfrm>
            <a:off x="1667688" y="1377422"/>
            <a:ext cx="2125071" cy="4236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s-GT" sz="1800">
                <a:solidFill>
                  <a:srgbClr val="0070C0"/>
                </a:solidFill>
              </a:rPr>
              <a:t>Capital One</a:t>
            </a:r>
            <a:endParaRPr lang="es-GT" sz="1800" dirty="0">
              <a:solidFill>
                <a:srgbClr val="0070C0"/>
              </a:solidFill>
            </a:endParaRPr>
          </a:p>
        </p:txBody>
      </p:sp>
    </p:spTree>
    <p:extLst>
      <p:ext uri="{BB962C8B-B14F-4D97-AF65-F5344CB8AC3E}">
        <p14:creationId xmlns:p14="http://schemas.microsoft.com/office/powerpoint/2010/main" val="509419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576043" y="21670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dirty="0">
                <a:solidFill>
                  <a:schemeClr val="accent1"/>
                </a:solidFill>
              </a:rPr>
              <a:t>Proveedores IAAS </a:t>
            </a:r>
            <a:endParaRPr dirty="0">
              <a:solidFill>
                <a:schemeClr val="accent1"/>
              </a:solidFill>
            </a:endParaRPr>
          </a:p>
        </p:txBody>
      </p:sp>
      <p:sp>
        <p:nvSpPr>
          <p:cNvPr id="2" name="Google Shape;2178;p39">
            <a:extLst>
              <a:ext uri="{FF2B5EF4-FFF2-40B4-BE49-F238E27FC236}">
                <a16:creationId xmlns:a16="http://schemas.microsoft.com/office/drawing/2014/main" id="{D3CE992F-3E5E-7BC4-552E-82520EBFE891}"/>
              </a:ext>
            </a:extLst>
          </p:cNvPr>
          <p:cNvSpPr txBox="1">
            <a:spLocks/>
          </p:cNvSpPr>
          <p:nvPr/>
        </p:nvSpPr>
        <p:spPr>
          <a:xfrm>
            <a:off x="1003480" y="666037"/>
            <a:ext cx="7023600" cy="2473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just"/>
            <a:r>
              <a:rPr lang="es-GT" dirty="0">
                <a:solidFill>
                  <a:schemeClr val="bg1"/>
                </a:solidFill>
              </a:rPr>
              <a:t>En un entorno de IaaS, es común utilizar SAN y NAS para satisfacer las necesidades de almacenamiento de los servidores virtuales. Los servidores pueden conectarse a dispositivos SAN para acceder a almacenamiento de alto rendimiento y alta disponibilidad para aplicaciones críticas. Al mismo tiempo, se pueden utilizar dispositivos NAS para compartir archivos y recursos de manera más sencilla. Los proveedores de IaaS pueden ofrecer servicios de almacenamiento en la nube que utilizan tecnologías similares a SAN y NAS para proporcionar almacenamiento a sus clientes, permitiéndoles acceder y administrar datos de manera eficiente a través de la infraestructura de la nube.</a:t>
            </a:r>
          </a:p>
          <a:p>
            <a:pPr algn="just"/>
            <a:endParaRPr lang="es-GT" dirty="0">
              <a:solidFill>
                <a:schemeClr val="bg1"/>
              </a:solidFill>
            </a:endParaRPr>
          </a:p>
        </p:txBody>
      </p:sp>
      <p:pic>
        <p:nvPicPr>
          <p:cNvPr id="4" name="Imagen 3" descr="Gráfico, Gráfico de barras, Gráfico de embudo&#10;&#10;Descripción generada automáticamente">
            <a:extLst>
              <a:ext uri="{FF2B5EF4-FFF2-40B4-BE49-F238E27FC236}">
                <a16:creationId xmlns:a16="http://schemas.microsoft.com/office/drawing/2014/main" id="{1B7565C9-55CF-04F6-EAE4-B1704F9DC63D}"/>
              </a:ext>
            </a:extLst>
          </p:cNvPr>
          <p:cNvPicPr>
            <a:picLocks noChangeAspect="1"/>
          </p:cNvPicPr>
          <p:nvPr/>
        </p:nvPicPr>
        <p:blipFill>
          <a:blip r:embed="rId3"/>
          <a:stretch>
            <a:fillRect/>
          </a:stretch>
        </p:blipFill>
        <p:spPr>
          <a:xfrm>
            <a:off x="2017485" y="2361339"/>
            <a:ext cx="4783341" cy="245516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Video</a:t>
            </a:r>
            <a:br>
              <a:rPr lang="en" dirty="0"/>
            </a:br>
            <a:r>
              <a:rPr lang="es-GT" sz="3600" u="sng" dirty="0">
                <a:solidFill>
                  <a:schemeClr val="accent2">
                    <a:lumMod val="50000"/>
                  </a:schemeClr>
                </a:solidFill>
                <a:hlinkClick r:id="rId3">
                  <a:extLst>
                    <a:ext uri="{A12FA001-AC4F-418D-AE19-62706E023703}">
                      <ahyp:hlinkClr xmlns:ahyp="http://schemas.microsoft.com/office/drawing/2018/hyperlinkcolor" val="tx"/>
                    </a:ext>
                  </a:extLst>
                </a:hlinkClick>
              </a:rPr>
              <a:t>https://www.youtube.com/watch?v=3yZDDr0JKVc</a:t>
            </a:r>
            <a:br>
              <a:rPr lang="es-GT" sz="3600" u="sng" dirty="0">
                <a:solidFill>
                  <a:schemeClr val="accent2">
                    <a:lumMod val="50000"/>
                  </a:schemeClr>
                </a:solidFill>
              </a:rPr>
            </a:br>
            <a:endParaRPr u="sng" dirty="0">
              <a:solidFill>
                <a:schemeClr val="accent2">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783770" y="2920163"/>
            <a:ext cx="7982093"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1"/>
                </a:solidFill>
              </a:rPr>
              <a:t>Más demostraciones</a:t>
            </a:r>
            <a:br>
              <a:rPr lang="en" sz="4000" b="1" dirty="0">
                <a:solidFill>
                  <a:schemeClr val="accent1"/>
                </a:solidFill>
              </a:rPr>
            </a:br>
            <a:r>
              <a:rPr lang="es-GT" sz="1600" b="1" dirty="0">
                <a:solidFill>
                  <a:schemeClr val="tx1"/>
                </a:solidFill>
                <a:hlinkClick r:id="rId3">
                  <a:extLst>
                    <a:ext uri="{A12FA001-AC4F-418D-AE19-62706E023703}">
                      <ahyp:hlinkClr xmlns:ahyp="http://schemas.microsoft.com/office/drawing/2018/hyperlinkcolor" val="tx"/>
                    </a:ext>
                  </a:extLst>
                </a:hlinkClick>
              </a:rPr>
              <a:t>https://www.youtube.com/watch?v=YPlCdjCmX0I</a:t>
            </a:r>
            <a:br>
              <a:rPr lang="es-GT" sz="1600" b="1" dirty="0">
                <a:solidFill>
                  <a:schemeClr val="tx1"/>
                </a:solidFill>
              </a:rPr>
            </a:br>
            <a:r>
              <a:rPr lang="es-GT" sz="1600" b="1" dirty="0">
                <a:solidFill>
                  <a:schemeClr val="tx1"/>
                </a:solidFill>
                <a:hlinkClick r:id="rId4">
                  <a:extLst>
                    <a:ext uri="{A12FA001-AC4F-418D-AE19-62706E023703}">
                      <ahyp:hlinkClr xmlns:ahyp="http://schemas.microsoft.com/office/drawing/2018/hyperlinkcolor" val="tx"/>
                    </a:ext>
                  </a:extLst>
                </a:hlinkClick>
              </a:rPr>
              <a:t>https://www.youtube.com/watch?v=S4RGpzvAMxs</a:t>
            </a:r>
            <a:br>
              <a:rPr lang="es-GT" sz="1600" b="1" dirty="0">
                <a:solidFill>
                  <a:schemeClr val="tx1"/>
                </a:solidFill>
              </a:rPr>
            </a:br>
            <a:r>
              <a:rPr lang="es-GT" sz="1600" b="1" dirty="0">
                <a:solidFill>
                  <a:schemeClr val="tx1"/>
                </a:solidFill>
                <a:hlinkClick r:id="rId5">
                  <a:extLst>
                    <a:ext uri="{A12FA001-AC4F-418D-AE19-62706E023703}">
                      <ahyp:hlinkClr xmlns:ahyp="http://schemas.microsoft.com/office/drawing/2018/hyperlinkcolor" val="tx"/>
                    </a:ext>
                  </a:extLst>
                </a:hlinkClick>
              </a:rPr>
              <a:t>https://www.youtube.com/watch?v=V4kM9Mc8eeg</a:t>
            </a:r>
            <a:br>
              <a:rPr lang="es-GT" sz="1600" b="1" dirty="0">
                <a:solidFill>
                  <a:schemeClr val="tx1"/>
                </a:solidFill>
              </a:rPr>
            </a:br>
            <a:br>
              <a:rPr lang="es-GT" sz="1600" b="1" dirty="0">
                <a:solidFill>
                  <a:schemeClr val="tx1"/>
                </a:solidFill>
              </a:rPr>
            </a:br>
            <a:br>
              <a:rPr lang="en" dirty="0"/>
            </a:br>
            <a:br>
              <a:rPr lang="es-GT" sz="3600" u="sng" dirty="0">
                <a:solidFill>
                  <a:schemeClr val="accent2">
                    <a:lumMod val="50000"/>
                  </a:schemeClr>
                </a:solidFill>
              </a:rPr>
            </a:br>
            <a:endParaRPr u="sng" dirty="0">
              <a:solidFill>
                <a:schemeClr val="accent2">
                  <a:lumMod val="50000"/>
                </a:schemeClr>
              </a:solidFill>
            </a:endParaRPr>
          </a:p>
        </p:txBody>
      </p:sp>
    </p:spTree>
    <p:extLst>
      <p:ext uri="{BB962C8B-B14F-4D97-AF65-F5344CB8AC3E}">
        <p14:creationId xmlns:p14="http://schemas.microsoft.com/office/powerpoint/2010/main" val="1279253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895"/>
        <p:cNvGrpSpPr/>
        <p:nvPr/>
      </p:nvGrpSpPr>
      <p:grpSpPr>
        <a:xfrm>
          <a:off x="0" y="0"/>
          <a:ext cx="0" cy="0"/>
          <a:chOff x="0" y="0"/>
          <a:chExt cx="0" cy="0"/>
        </a:xfrm>
      </p:grpSpPr>
      <p:grpSp>
        <p:nvGrpSpPr>
          <p:cNvPr id="2106" name="Google Shape;2106;p37"/>
          <p:cNvGrpSpPr/>
          <p:nvPr/>
        </p:nvGrpSpPr>
        <p:grpSpPr>
          <a:xfrm>
            <a:off x="313833" y="197696"/>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9" name="Google Shape;2139;p37"/>
          <p:cNvSpPr txBox="1">
            <a:spLocks noGrp="1"/>
          </p:cNvSpPr>
          <p:nvPr>
            <p:ph type="subTitle" idx="2"/>
          </p:nvPr>
        </p:nvSpPr>
        <p:spPr>
          <a:xfrm>
            <a:off x="980784" y="471339"/>
            <a:ext cx="3816734" cy="210041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GT" b="0" i="0" dirty="0">
                <a:solidFill>
                  <a:schemeClr val="bg1"/>
                </a:solidFill>
                <a:effectLst/>
                <a:latin typeface="metropolislight"/>
              </a:rPr>
              <a:t>Una SAN suele montarse con cableado, adaptadores de bus de host y conmutadores SAN conectados a matrices de almacenamiento y servidores. Cada conmutador y cada sistema de almacenamiento de la SAN debe estar interconectado.</a:t>
            </a:r>
            <a:endParaRPr lang="es-GT" dirty="0">
              <a:solidFill>
                <a:schemeClr val="bg1"/>
              </a:solidFill>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995940" y="17870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SAN</a:t>
            </a:r>
            <a:endParaRPr dirty="0"/>
          </a:p>
        </p:txBody>
      </p:sp>
      <p:sp>
        <p:nvSpPr>
          <p:cNvPr id="2147" name="Google Shape;2147;p37"/>
          <p:cNvSpPr txBox="1">
            <a:spLocks noGrp="1"/>
          </p:cNvSpPr>
          <p:nvPr>
            <p:ph type="title" idx="9"/>
          </p:nvPr>
        </p:nvSpPr>
        <p:spPr>
          <a:xfrm>
            <a:off x="396002" y="346499"/>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9" name="Imagen 8">
            <a:extLst>
              <a:ext uri="{FF2B5EF4-FFF2-40B4-BE49-F238E27FC236}">
                <a16:creationId xmlns:a16="http://schemas.microsoft.com/office/drawing/2014/main" id="{3F7F28A2-28B1-FC94-1FAF-5C1DA37B2C21}"/>
              </a:ext>
            </a:extLst>
          </p:cNvPr>
          <p:cNvPicPr>
            <a:picLocks noChangeAspect="1"/>
          </p:cNvPicPr>
          <p:nvPr/>
        </p:nvPicPr>
        <p:blipFill>
          <a:blip r:embed="rId3"/>
          <a:stretch>
            <a:fillRect/>
          </a:stretch>
        </p:blipFill>
        <p:spPr>
          <a:xfrm>
            <a:off x="5065260" y="932617"/>
            <a:ext cx="3818654" cy="2623384"/>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10" name="Google Shape;2106;p37">
            <a:extLst>
              <a:ext uri="{FF2B5EF4-FFF2-40B4-BE49-F238E27FC236}">
                <a16:creationId xmlns:a16="http://schemas.microsoft.com/office/drawing/2014/main" id="{EA000C2F-985E-44DB-8412-03CA8673F6EF}"/>
              </a:ext>
            </a:extLst>
          </p:cNvPr>
          <p:cNvGrpSpPr/>
          <p:nvPr/>
        </p:nvGrpSpPr>
        <p:grpSpPr>
          <a:xfrm>
            <a:off x="197194" y="2355107"/>
            <a:ext cx="635100" cy="734640"/>
            <a:chOff x="731647" y="573573"/>
            <a:chExt cx="635100" cy="734640"/>
          </a:xfrm>
        </p:grpSpPr>
        <p:grpSp>
          <p:nvGrpSpPr>
            <p:cNvPr id="11" name="Google Shape;2107;p37">
              <a:extLst>
                <a:ext uri="{FF2B5EF4-FFF2-40B4-BE49-F238E27FC236}">
                  <a16:creationId xmlns:a16="http://schemas.microsoft.com/office/drawing/2014/main" id="{4A30AED9-BBBA-8738-78B0-213CB6438CCA}"/>
                </a:ext>
              </a:extLst>
            </p:cNvPr>
            <p:cNvGrpSpPr/>
            <p:nvPr/>
          </p:nvGrpSpPr>
          <p:grpSpPr>
            <a:xfrm>
              <a:off x="731647" y="573573"/>
              <a:ext cx="635100" cy="635100"/>
              <a:chOff x="917231" y="750460"/>
              <a:chExt cx="635100" cy="635100"/>
            </a:xfrm>
          </p:grpSpPr>
          <p:sp>
            <p:nvSpPr>
              <p:cNvPr id="17" name="Google Shape;2108;p37">
                <a:extLst>
                  <a:ext uri="{FF2B5EF4-FFF2-40B4-BE49-F238E27FC236}">
                    <a16:creationId xmlns:a16="http://schemas.microsoft.com/office/drawing/2014/main" id="{6B871D0D-C77D-2368-AF1E-9D8DC907BCE3}"/>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09;p37">
                <a:extLst>
                  <a:ext uri="{FF2B5EF4-FFF2-40B4-BE49-F238E27FC236}">
                    <a16:creationId xmlns:a16="http://schemas.microsoft.com/office/drawing/2014/main" id="{116E0BCC-F084-F6B9-01C5-CDF3DDDA193F}"/>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2110;p37">
              <a:extLst>
                <a:ext uri="{FF2B5EF4-FFF2-40B4-BE49-F238E27FC236}">
                  <a16:creationId xmlns:a16="http://schemas.microsoft.com/office/drawing/2014/main" id="{5DA395BC-1CCD-EC4D-1D09-DD85CCFC3875}"/>
                </a:ext>
              </a:extLst>
            </p:cNvPr>
            <p:cNvGrpSpPr/>
            <p:nvPr/>
          </p:nvGrpSpPr>
          <p:grpSpPr>
            <a:xfrm>
              <a:off x="961679" y="1281213"/>
              <a:ext cx="175013" cy="27000"/>
              <a:chOff x="5662375" y="212375"/>
              <a:chExt cx="175013" cy="27000"/>
            </a:xfrm>
          </p:grpSpPr>
          <p:sp>
            <p:nvSpPr>
              <p:cNvPr id="14" name="Google Shape;2111;p37">
                <a:extLst>
                  <a:ext uri="{FF2B5EF4-FFF2-40B4-BE49-F238E27FC236}">
                    <a16:creationId xmlns:a16="http://schemas.microsoft.com/office/drawing/2014/main" id="{16D3F6F8-5BDA-AC73-1E89-857A95A9E641}"/>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 name="Google Shape;2112;p37">
                <a:extLst>
                  <a:ext uri="{FF2B5EF4-FFF2-40B4-BE49-F238E27FC236}">
                    <a16:creationId xmlns:a16="http://schemas.microsoft.com/office/drawing/2014/main" id="{E628F0FD-7643-7004-EC3B-6BBEBAE5160B}"/>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 name="Google Shape;2113;p37">
                <a:extLst>
                  <a:ext uri="{FF2B5EF4-FFF2-40B4-BE49-F238E27FC236}">
                    <a16:creationId xmlns:a16="http://schemas.microsoft.com/office/drawing/2014/main" id="{4FAC3F68-146F-B083-3A19-B6F65C181993}"/>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9" name="Google Shape;2139;p37">
            <a:extLst>
              <a:ext uri="{FF2B5EF4-FFF2-40B4-BE49-F238E27FC236}">
                <a16:creationId xmlns:a16="http://schemas.microsoft.com/office/drawing/2014/main" id="{0F7922FE-7E6F-49E0-398B-EA5B797C5A73}"/>
              </a:ext>
            </a:extLst>
          </p:cNvPr>
          <p:cNvSpPr txBox="1">
            <a:spLocks/>
          </p:cNvSpPr>
          <p:nvPr/>
        </p:nvSpPr>
        <p:spPr>
          <a:xfrm>
            <a:off x="853201" y="2632168"/>
            <a:ext cx="4138051" cy="21004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just">
              <a:buClr>
                <a:schemeClr val="dk1"/>
              </a:buClr>
              <a:buSzPts val="1100"/>
            </a:pPr>
            <a:r>
              <a:rPr lang="es-GT" dirty="0">
                <a:solidFill>
                  <a:schemeClr val="bg1"/>
                </a:solidFill>
                <a:latin typeface="OpenSansRegular"/>
              </a:rPr>
              <a:t>U</a:t>
            </a:r>
            <a:r>
              <a:rPr lang="es-GT" b="0" i="0" dirty="0">
                <a:solidFill>
                  <a:schemeClr val="bg1"/>
                </a:solidFill>
                <a:effectLst/>
                <a:latin typeface="OpenSansRegular"/>
              </a:rPr>
              <a:t>n servidor SAN sirve de conexión sin estar localizado necesariamente en el mismo lugar de los discos duros individuales. Además, SAN funciona independientemente del sistema operativo utilizado y resulta, por ello,</a:t>
            </a:r>
            <a:r>
              <a:rPr lang="es-GT" b="1" i="0" dirty="0">
                <a:solidFill>
                  <a:schemeClr val="bg1"/>
                </a:solidFill>
                <a:effectLst/>
                <a:latin typeface="OpenSansRegular"/>
              </a:rPr>
              <a:t> </a:t>
            </a:r>
            <a:r>
              <a:rPr lang="es-GT" i="0" dirty="0">
                <a:solidFill>
                  <a:schemeClr val="bg1"/>
                </a:solidFill>
                <a:effectLst/>
                <a:latin typeface="OpenSansRegular"/>
              </a:rPr>
              <a:t>ideal para la gestión de datos multiplataforma. Es por esto que el almacenamiento SAN es un poco costoso y se encuentran implementaciones desde 510 euros hast</a:t>
            </a:r>
            <a:r>
              <a:rPr lang="es-GT" dirty="0">
                <a:solidFill>
                  <a:schemeClr val="bg1"/>
                </a:solidFill>
                <a:latin typeface="OpenSansRegular"/>
              </a:rPr>
              <a:t>a implementaciones de 33,200 euros.</a:t>
            </a:r>
            <a:endParaRPr lang="es-GT" dirty="0">
              <a:solidFill>
                <a:schemeClr val="bg1"/>
              </a:solidFill>
            </a:endParaRPr>
          </a:p>
        </p:txBody>
      </p:sp>
      <p:sp>
        <p:nvSpPr>
          <p:cNvPr id="20" name="Google Shape;2140;p37">
            <a:extLst>
              <a:ext uri="{FF2B5EF4-FFF2-40B4-BE49-F238E27FC236}">
                <a16:creationId xmlns:a16="http://schemas.microsoft.com/office/drawing/2014/main" id="{4B6B95AD-D1E9-CD5E-A139-8767299143D4}"/>
              </a:ext>
            </a:extLst>
          </p:cNvPr>
          <p:cNvSpPr txBox="1">
            <a:spLocks/>
          </p:cNvSpPr>
          <p:nvPr/>
        </p:nvSpPr>
        <p:spPr>
          <a:xfrm>
            <a:off x="864145" y="2312590"/>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s-GT" dirty="0"/>
              <a:t>Precio</a:t>
            </a:r>
          </a:p>
        </p:txBody>
      </p:sp>
      <p:sp>
        <p:nvSpPr>
          <p:cNvPr id="21" name="Google Shape;2147;p37">
            <a:extLst>
              <a:ext uri="{FF2B5EF4-FFF2-40B4-BE49-F238E27FC236}">
                <a16:creationId xmlns:a16="http://schemas.microsoft.com/office/drawing/2014/main" id="{EBACBCD8-41E0-0292-BB23-CB74BF325D08}"/>
              </a:ext>
            </a:extLst>
          </p:cNvPr>
          <p:cNvSpPr txBox="1">
            <a:spLocks/>
          </p:cNvSpPr>
          <p:nvPr/>
        </p:nvSpPr>
        <p:spPr>
          <a:xfrm>
            <a:off x="279363" y="2503910"/>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04</a:t>
            </a:r>
          </a:p>
        </p:txBody>
      </p:sp>
    </p:spTree>
    <p:extLst>
      <p:ext uri="{BB962C8B-B14F-4D97-AF65-F5344CB8AC3E}">
        <p14:creationId xmlns:p14="http://schemas.microsoft.com/office/powerpoint/2010/main" val="904018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895"/>
        <p:cNvGrpSpPr/>
        <p:nvPr/>
      </p:nvGrpSpPr>
      <p:grpSpPr>
        <a:xfrm>
          <a:off x="0" y="0"/>
          <a:ext cx="0" cy="0"/>
          <a:chOff x="0" y="0"/>
          <a:chExt cx="0" cy="0"/>
        </a:xfrm>
      </p:grpSpPr>
      <p:grpSp>
        <p:nvGrpSpPr>
          <p:cNvPr id="2106" name="Google Shape;2106;p37"/>
          <p:cNvGrpSpPr/>
          <p:nvPr/>
        </p:nvGrpSpPr>
        <p:grpSpPr>
          <a:xfrm>
            <a:off x="430505" y="331652"/>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334773" y="2760052"/>
            <a:ext cx="681451"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097397" y="30670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bg1"/>
                </a:solidFill>
              </a:rPr>
              <a:t>¿Qué es NAS?</a:t>
            </a:r>
            <a:endParaRPr dirty="0">
              <a:solidFill>
                <a:schemeClr val="bg1"/>
              </a:solidFill>
            </a:endParaRPr>
          </a:p>
        </p:txBody>
      </p:sp>
      <p:sp>
        <p:nvSpPr>
          <p:cNvPr id="2139" name="Google Shape;2139;p37"/>
          <p:cNvSpPr txBox="1">
            <a:spLocks noGrp="1"/>
          </p:cNvSpPr>
          <p:nvPr>
            <p:ph type="subTitle" idx="2"/>
          </p:nvPr>
        </p:nvSpPr>
        <p:spPr>
          <a:xfrm>
            <a:off x="1182245" y="673135"/>
            <a:ext cx="3389755" cy="210041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GT" b="0" i="0" dirty="0">
                <a:solidFill>
                  <a:schemeClr val="bg1"/>
                </a:solidFill>
                <a:effectLst/>
                <a:latin typeface="OpenSansRegular"/>
              </a:rPr>
              <a:t>Es un almacenamiento conectado a una red y denomina a un dispositivo de almacenamiento dedicado, conectado a una red local y, en comparación con otras soluciones de repositorio, caracterizado por un precio más bajo y una administración menos exigente.</a:t>
            </a:r>
            <a:endParaRPr dirty="0">
              <a:solidFill>
                <a:schemeClr val="bg1"/>
              </a:solidFill>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180897" y="31508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GT" sz="1800" dirty="0">
                <a:solidFill>
                  <a:schemeClr val="accent1"/>
                </a:solidFill>
              </a:rPr>
              <a:t>Network </a:t>
            </a:r>
            <a:r>
              <a:rPr lang="es-GT" sz="1800" dirty="0" err="1">
                <a:solidFill>
                  <a:schemeClr val="accent1"/>
                </a:solidFill>
              </a:rPr>
              <a:t>Attached</a:t>
            </a:r>
            <a:r>
              <a:rPr lang="es-GT" sz="1800" dirty="0">
                <a:solidFill>
                  <a:schemeClr val="accent1"/>
                </a:solidFill>
              </a:rPr>
              <a:t> Storage</a:t>
            </a:r>
            <a:endParaRPr lang="es-GT" dirty="0"/>
          </a:p>
        </p:txBody>
      </p:sp>
      <p:sp>
        <p:nvSpPr>
          <p:cNvPr id="2141" name="Google Shape;2141;p37"/>
          <p:cNvSpPr txBox="1">
            <a:spLocks noGrp="1"/>
          </p:cNvSpPr>
          <p:nvPr>
            <p:ph type="subTitle" idx="3"/>
          </p:nvPr>
        </p:nvSpPr>
        <p:spPr>
          <a:xfrm>
            <a:off x="1143163" y="2683096"/>
            <a:ext cx="2805956"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En otras palabras</a:t>
            </a:r>
            <a:endParaRPr dirty="0"/>
          </a:p>
        </p:txBody>
      </p:sp>
      <p:sp>
        <p:nvSpPr>
          <p:cNvPr id="2142" name="Google Shape;2142;p37"/>
          <p:cNvSpPr txBox="1">
            <a:spLocks noGrp="1"/>
          </p:cNvSpPr>
          <p:nvPr>
            <p:ph type="subTitle" idx="4"/>
          </p:nvPr>
        </p:nvSpPr>
        <p:spPr>
          <a:xfrm>
            <a:off x="1088104" y="3019735"/>
            <a:ext cx="3434831" cy="164331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GT" dirty="0">
                <a:solidFill>
                  <a:schemeClr val="bg1"/>
                </a:solidFill>
                <a:latin typeface="OpenSansRegular"/>
              </a:rPr>
              <a:t>La función principal en el </a:t>
            </a:r>
            <a:r>
              <a:rPr lang="es-GT" b="0" i="0" dirty="0">
                <a:solidFill>
                  <a:schemeClr val="bg1"/>
                </a:solidFill>
                <a:effectLst/>
                <a:latin typeface="OpenSansRegular"/>
              </a:rPr>
              <a:t>NAS es controlar el acceso a los datos almacenados, especialmente en un ámbito como el profesional, donde se requiere depositar en la misma plataforma los datos de diferentes usuarios, protegidos los unos de los otros.  </a:t>
            </a:r>
            <a:endParaRPr dirty="0">
              <a:solidFill>
                <a:schemeClr val="bg1"/>
              </a:solidFill>
            </a:endParaRPr>
          </a:p>
        </p:txBody>
      </p:sp>
      <p:sp>
        <p:nvSpPr>
          <p:cNvPr id="2147" name="Google Shape;2147;p37"/>
          <p:cNvSpPr txBox="1">
            <a:spLocks noGrp="1"/>
          </p:cNvSpPr>
          <p:nvPr>
            <p:ph type="title" idx="9"/>
          </p:nvPr>
        </p:nvSpPr>
        <p:spPr>
          <a:xfrm>
            <a:off x="512674" y="480455"/>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416942" y="2910960"/>
            <a:ext cx="490567"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pic>
        <p:nvPicPr>
          <p:cNvPr id="3" name="Imagen 2">
            <a:extLst>
              <a:ext uri="{FF2B5EF4-FFF2-40B4-BE49-F238E27FC236}">
                <a16:creationId xmlns:a16="http://schemas.microsoft.com/office/drawing/2014/main" id="{54B9F23C-7F41-3B8C-0C0E-2C3B7B058508}"/>
              </a:ext>
            </a:extLst>
          </p:cNvPr>
          <p:cNvPicPr>
            <a:picLocks noChangeAspect="1"/>
          </p:cNvPicPr>
          <p:nvPr/>
        </p:nvPicPr>
        <p:blipFill>
          <a:blip r:embed="rId3"/>
          <a:stretch>
            <a:fillRect/>
          </a:stretch>
        </p:blipFill>
        <p:spPr>
          <a:xfrm>
            <a:off x="5238325" y="932616"/>
            <a:ext cx="3434830" cy="382807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2041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895"/>
        <p:cNvGrpSpPr/>
        <p:nvPr/>
      </p:nvGrpSpPr>
      <p:grpSpPr>
        <a:xfrm>
          <a:off x="0" y="0"/>
          <a:ext cx="0" cy="0"/>
          <a:chOff x="0" y="0"/>
          <a:chExt cx="0" cy="0"/>
        </a:xfrm>
      </p:grpSpPr>
      <p:grpSp>
        <p:nvGrpSpPr>
          <p:cNvPr id="2106" name="Google Shape;2106;p37"/>
          <p:cNvGrpSpPr/>
          <p:nvPr/>
        </p:nvGrpSpPr>
        <p:grpSpPr>
          <a:xfrm>
            <a:off x="324162" y="253124"/>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9" name="Google Shape;2139;p37"/>
          <p:cNvSpPr txBox="1">
            <a:spLocks noGrp="1"/>
          </p:cNvSpPr>
          <p:nvPr>
            <p:ph type="subTitle" idx="2"/>
          </p:nvPr>
        </p:nvSpPr>
        <p:spPr>
          <a:xfrm>
            <a:off x="1075901" y="594607"/>
            <a:ext cx="3779127" cy="210041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GT" dirty="0">
                <a:solidFill>
                  <a:schemeClr val="bg1"/>
                </a:solidFill>
                <a:latin typeface="OpenSansRegular"/>
              </a:rPr>
              <a:t>E</a:t>
            </a:r>
            <a:r>
              <a:rPr lang="es-GT" b="0" i="0" dirty="0">
                <a:solidFill>
                  <a:schemeClr val="bg1"/>
                </a:solidFill>
                <a:effectLst/>
                <a:latin typeface="OpenSansRegular"/>
              </a:rPr>
              <a:t>stá construido básicamente como un ordenador al uso, incluyendo elementos fundamentales como un punto de conexión a la red eléctrica, un ventilador, una unidad CPU, otra de RAM y un panel de control principal, así como puntos habituales de conexión como LAN, USB y WLAN. Además de disco duros SSD, una controladora RAID y un sistema operativo como Linux.</a:t>
            </a:r>
            <a:endParaRPr lang="es-GT" dirty="0">
              <a:solidFill>
                <a:schemeClr val="bg1"/>
              </a:solidFill>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074554" y="236559"/>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NAS</a:t>
            </a:r>
            <a:endParaRPr dirty="0"/>
          </a:p>
        </p:txBody>
      </p:sp>
      <p:sp>
        <p:nvSpPr>
          <p:cNvPr id="2147" name="Google Shape;2147;p37"/>
          <p:cNvSpPr txBox="1">
            <a:spLocks noGrp="1"/>
          </p:cNvSpPr>
          <p:nvPr>
            <p:ph type="title" idx="9"/>
          </p:nvPr>
        </p:nvSpPr>
        <p:spPr>
          <a:xfrm>
            <a:off x="406331" y="401927"/>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2" name="Google Shape;2106;p37">
            <a:extLst>
              <a:ext uri="{FF2B5EF4-FFF2-40B4-BE49-F238E27FC236}">
                <a16:creationId xmlns:a16="http://schemas.microsoft.com/office/drawing/2014/main" id="{C3B5A611-F8C4-EED5-BAF2-367FFF4B95FA}"/>
              </a:ext>
            </a:extLst>
          </p:cNvPr>
          <p:cNvGrpSpPr/>
          <p:nvPr/>
        </p:nvGrpSpPr>
        <p:grpSpPr>
          <a:xfrm>
            <a:off x="324162" y="3157204"/>
            <a:ext cx="635100" cy="734640"/>
            <a:chOff x="731647" y="573573"/>
            <a:chExt cx="635100" cy="734640"/>
          </a:xfrm>
        </p:grpSpPr>
        <p:grpSp>
          <p:nvGrpSpPr>
            <p:cNvPr id="3" name="Google Shape;2107;p37">
              <a:extLst>
                <a:ext uri="{FF2B5EF4-FFF2-40B4-BE49-F238E27FC236}">
                  <a16:creationId xmlns:a16="http://schemas.microsoft.com/office/drawing/2014/main" id="{DBD439AF-8EE4-2E23-3CC6-A3680722062C}"/>
                </a:ext>
              </a:extLst>
            </p:cNvPr>
            <p:cNvGrpSpPr/>
            <p:nvPr/>
          </p:nvGrpSpPr>
          <p:grpSpPr>
            <a:xfrm>
              <a:off x="731647" y="573573"/>
              <a:ext cx="635100" cy="635100"/>
              <a:chOff x="917231" y="750460"/>
              <a:chExt cx="635100" cy="635100"/>
            </a:xfrm>
          </p:grpSpPr>
          <p:sp>
            <p:nvSpPr>
              <p:cNvPr id="8" name="Google Shape;2108;p37">
                <a:extLst>
                  <a:ext uri="{FF2B5EF4-FFF2-40B4-BE49-F238E27FC236}">
                    <a16:creationId xmlns:a16="http://schemas.microsoft.com/office/drawing/2014/main" id="{EA0812BC-3072-9DE5-E9B1-9BD8CFF5AB4A}"/>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09;p37">
                <a:extLst>
                  <a:ext uri="{FF2B5EF4-FFF2-40B4-BE49-F238E27FC236}">
                    <a16:creationId xmlns:a16="http://schemas.microsoft.com/office/drawing/2014/main" id="{A13213C5-1D4D-586F-3A60-2F6B035421AA}"/>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110;p37">
              <a:extLst>
                <a:ext uri="{FF2B5EF4-FFF2-40B4-BE49-F238E27FC236}">
                  <a16:creationId xmlns:a16="http://schemas.microsoft.com/office/drawing/2014/main" id="{52A1CFCA-3D93-F72B-8434-A5C5E88AF935}"/>
                </a:ext>
              </a:extLst>
            </p:cNvPr>
            <p:cNvGrpSpPr/>
            <p:nvPr/>
          </p:nvGrpSpPr>
          <p:grpSpPr>
            <a:xfrm>
              <a:off x="961679" y="1281213"/>
              <a:ext cx="175013" cy="27000"/>
              <a:chOff x="5662375" y="212375"/>
              <a:chExt cx="175013" cy="27000"/>
            </a:xfrm>
          </p:grpSpPr>
          <p:sp>
            <p:nvSpPr>
              <p:cNvPr id="5" name="Google Shape;2111;p37">
                <a:extLst>
                  <a:ext uri="{FF2B5EF4-FFF2-40B4-BE49-F238E27FC236}">
                    <a16:creationId xmlns:a16="http://schemas.microsoft.com/office/drawing/2014/main" id="{FC48A2B8-8C88-4D64-77A7-F841729E87CB}"/>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 name="Google Shape;2112;p37">
                <a:extLst>
                  <a:ext uri="{FF2B5EF4-FFF2-40B4-BE49-F238E27FC236}">
                    <a16:creationId xmlns:a16="http://schemas.microsoft.com/office/drawing/2014/main" id="{2A7914EE-6075-A3EF-ECCB-30FED30D14E5}"/>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 name="Google Shape;2113;p37">
                <a:extLst>
                  <a:ext uri="{FF2B5EF4-FFF2-40B4-BE49-F238E27FC236}">
                    <a16:creationId xmlns:a16="http://schemas.microsoft.com/office/drawing/2014/main" id="{B0C87719-196C-E5D1-599D-4471D77EEBFC}"/>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1" name="Google Shape;2139;p37">
            <a:extLst>
              <a:ext uri="{FF2B5EF4-FFF2-40B4-BE49-F238E27FC236}">
                <a16:creationId xmlns:a16="http://schemas.microsoft.com/office/drawing/2014/main" id="{FAB729F9-E722-5C56-A415-CEB58C9476B3}"/>
              </a:ext>
            </a:extLst>
          </p:cNvPr>
          <p:cNvSpPr txBox="1">
            <a:spLocks/>
          </p:cNvSpPr>
          <p:nvPr/>
        </p:nvSpPr>
        <p:spPr>
          <a:xfrm>
            <a:off x="1075901" y="3498687"/>
            <a:ext cx="4281899" cy="21004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just">
              <a:buClr>
                <a:schemeClr val="dk1"/>
              </a:buClr>
              <a:buSzPts val="1100"/>
            </a:pPr>
            <a:r>
              <a:rPr lang="es-GT" dirty="0">
                <a:solidFill>
                  <a:schemeClr val="bg1"/>
                </a:solidFill>
                <a:latin typeface="OpenSansRegular"/>
              </a:rPr>
              <a:t>En cuanto a precios, debido a todo el hardware necesario como los RAID, el sistema operativo e implementación los precios de los NAS pueden variar significativamente. Los más baratos se encuentran desde 100 euros y pueden llegar hasta 5000 euros.</a:t>
            </a:r>
            <a:endParaRPr lang="es-GT" dirty="0">
              <a:solidFill>
                <a:schemeClr val="bg1"/>
              </a:solidFill>
            </a:endParaRPr>
          </a:p>
        </p:txBody>
      </p:sp>
      <p:sp>
        <p:nvSpPr>
          <p:cNvPr id="12" name="Google Shape;2140;p37">
            <a:extLst>
              <a:ext uri="{FF2B5EF4-FFF2-40B4-BE49-F238E27FC236}">
                <a16:creationId xmlns:a16="http://schemas.microsoft.com/office/drawing/2014/main" id="{D486DC3F-114A-C84F-BBE1-56900F54CEF3}"/>
              </a:ext>
            </a:extLst>
          </p:cNvPr>
          <p:cNvSpPr txBox="1">
            <a:spLocks/>
          </p:cNvSpPr>
          <p:nvPr/>
        </p:nvSpPr>
        <p:spPr>
          <a:xfrm>
            <a:off x="1074554" y="3140639"/>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s-GT" dirty="0"/>
              <a:t>Precio</a:t>
            </a:r>
          </a:p>
        </p:txBody>
      </p:sp>
      <p:sp>
        <p:nvSpPr>
          <p:cNvPr id="13" name="Google Shape;2147;p37">
            <a:extLst>
              <a:ext uri="{FF2B5EF4-FFF2-40B4-BE49-F238E27FC236}">
                <a16:creationId xmlns:a16="http://schemas.microsoft.com/office/drawing/2014/main" id="{CEA3E6ED-2EF7-9609-C483-04FB5908281E}"/>
              </a:ext>
            </a:extLst>
          </p:cNvPr>
          <p:cNvSpPr txBox="1">
            <a:spLocks/>
          </p:cNvSpPr>
          <p:nvPr/>
        </p:nvSpPr>
        <p:spPr>
          <a:xfrm>
            <a:off x="406331" y="3306007"/>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04</a:t>
            </a:r>
          </a:p>
        </p:txBody>
      </p:sp>
      <p:pic>
        <p:nvPicPr>
          <p:cNvPr id="1026" name="Picture 2" descr="Qué es el Network Attached Storage (NAS)? - IONOS">
            <a:extLst>
              <a:ext uri="{FF2B5EF4-FFF2-40B4-BE49-F238E27FC236}">
                <a16:creationId xmlns:a16="http://schemas.microsoft.com/office/drawing/2014/main" id="{A69AFA50-B993-FDD2-F138-855FF5F88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050" y="840878"/>
            <a:ext cx="3759103" cy="281932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0791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lto rendimiento - Iconos gratis de computadora">
            <a:extLst>
              <a:ext uri="{FF2B5EF4-FFF2-40B4-BE49-F238E27FC236}">
                <a16:creationId xmlns:a16="http://schemas.microsoft.com/office/drawing/2014/main" id="{07A5CF22-CC55-9305-6472-CBA7EFE81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18" y="1272936"/>
            <a:ext cx="1424592" cy="142459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1C3D177-E589-588E-8DA9-14CA995A6443}"/>
              </a:ext>
            </a:extLst>
          </p:cNvPr>
          <p:cNvSpPr>
            <a:spLocks noGrp="1"/>
          </p:cNvSpPr>
          <p:nvPr>
            <p:ph type="title"/>
          </p:nvPr>
        </p:nvSpPr>
        <p:spPr/>
        <p:txBody>
          <a:bodyPr/>
          <a:lstStyle/>
          <a:p>
            <a:r>
              <a:rPr lang="es-GT" dirty="0"/>
              <a:t>Ventajas SAN</a:t>
            </a:r>
          </a:p>
        </p:txBody>
      </p:sp>
      <p:sp>
        <p:nvSpPr>
          <p:cNvPr id="3" name="Subtítulo 2">
            <a:extLst>
              <a:ext uri="{FF2B5EF4-FFF2-40B4-BE49-F238E27FC236}">
                <a16:creationId xmlns:a16="http://schemas.microsoft.com/office/drawing/2014/main" id="{4C5FCBF4-1FF9-CB46-E52A-36BE6FCC1BD3}"/>
              </a:ext>
            </a:extLst>
          </p:cNvPr>
          <p:cNvSpPr>
            <a:spLocks noGrp="1"/>
          </p:cNvSpPr>
          <p:nvPr>
            <p:ph type="subTitle" idx="1"/>
          </p:nvPr>
        </p:nvSpPr>
        <p:spPr>
          <a:xfrm>
            <a:off x="572025" y="1032137"/>
            <a:ext cx="1945200" cy="375000"/>
          </a:xfrm>
        </p:spPr>
        <p:txBody>
          <a:bodyPr/>
          <a:lstStyle/>
          <a:p>
            <a:r>
              <a:rPr lang="es-GT" dirty="0"/>
              <a:t>Alto Rendimiento</a:t>
            </a:r>
          </a:p>
        </p:txBody>
      </p:sp>
      <p:sp>
        <p:nvSpPr>
          <p:cNvPr id="4" name="Subtítulo 3">
            <a:extLst>
              <a:ext uri="{FF2B5EF4-FFF2-40B4-BE49-F238E27FC236}">
                <a16:creationId xmlns:a16="http://schemas.microsoft.com/office/drawing/2014/main" id="{470AF0B7-D8BC-5E0D-0673-C7C7886A05BF}"/>
              </a:ext>
            </a:extLst>
          </p:cNvPr>
          <p:cNvSpPr>
            <a:spLocks noGrp="1"/>
          </p:cNvSpPr>
          <p:nvPr>
            <p:ph type="subTitle" idx="2"/>
          </p:nvPr>
        </p:nvSpPr>
        <p:spPr>
          <a:xfrm>
            <a:off x="572025" y="1277083"/>
            <a:ext cx="1945200" cy="1261872"/>
          </a:xfrm>
        </p:spPr>
        <p:txBody>
          <a:bodyPr/>
          <a:lstStyle/>
          <a:p>
            <a:r>
              <a:rPr lang="es-ES" dirty="0"/>
              <a:t>Diseñada para ofrecer un rendimiento de almacenamiento de alta velocidad, lo que permite el acceso rápido a los datos y aplicaciones críticas.</a:t>
            </a:r>
          </a:p>
        </p:txBody>
      </p:sp>
      <p:sp>
        <p:nvSpPr>
          <p:cNvPr id="5" name="Subtítulo 4">
            <a:extLst>
              <a:ext uri="{FF2B5EF4-FFF2-40B4-BE49-F238E27FC236}">
                <a16:creationId xmlns:a16="http://schemas.microsoft.com/office/drawing/2014/main" id="{D5FA08C3-A865-F24E-DE15-A07459B0F7E2}"/>
              </a:ext>
            </a:extLst>
          </p:cNvPr>
          <p:cNvSpPr>
            <a:spLocks noGrp="1"/>
          </p:cNvSpPr>
          <p:nvPr>
            <p:ph type="subTitle" idx="3"/>
          </p:nvPr>
        </p:nvSpPr>
        <p:spPr>
          <a:xfrm>
            <a:off x="3256105" y="2647091"/>
            <a:ext cx="1947600" cy="375000"/>
          </a:xfrm>
        </p:spPr>
        <p:txBody>
          <a:bodyPr/>
          <a:lstStyle/>
          <a:p>
            <a:r>
              <a:rPr lang="es-GT" dirty="0"/>
              <a:t>Red Local</a:t>
            </a:r>
          </a:p>
        </p:txBody>
      </p:sp>
      <p:sp>
        <p:nvSpPr>
          <p:cNvPr id="6" name="Subtítulo 5">
            <a:extLst>
              <a:ext uri="{FF2B5EF4-FFF2-40B4-BE49-F238E27FC236}">
                <a16:creationId xmlns:a16="http://schemas.microsoft.com/office/drawing/2014/main" id="{96D88687-0CD9-B200-1562-BED088B559AF}"/>
              </a:ext>
            </a:extLst>
          </p:cNvPr>
          <p:cNvSpPr>
            <a:spLocks noGrp="1"/>
          </p:cNvSpPr>
          <p:nvPr>
            <p:ph type="subTitle" idx="4"/>
          </p:nvPr>
        </p:nvSpPr>
        <p:spPr>
          <a:xfrm>
            <a:off x="3256105" y="2960369"/>
            <a:ext cx="1947600" cy="507444"/>
          </a:xfrm>
        </p:spPr>
        <p:txBody>
          <a:bodyPr/>
          <a:lstStyle/>
          <a:p>
            <a:r>
              <a:rPr lang="es-ES" dirty="0"/>
              <a:t>Se reduce la congestión de la red local.</a:t>
            </a:r>
            <a:endParaRPr lang="es-GT" dirty="0"/>
          </a:p>
        </p:txBody>
      </p:sp>
      <p:sp>
        <p:nvSpPr>
          <p:cNvPr id="7" name="Subtítulo 6">
            <a:extLst>
              <a:ext uri="{FF2B5EF4-FFF2-40B4-BE49-F238E27FC236}">
                <a16:creationId xmlns:a16="http://schemas.microsoft.com/office/drawing/2014/main" id="{CCABAB88-FFEF-E3E9-DA33-24DD0E7C826B}"/>
              </a:ext>
            </a:extLst>
          </p:cNvPr>
          <p:cNvSpPr>
            <a:spLocks noGrp="1"/>
          </p:cNvSpPr>
          <p:nvPr>
            <p:ph type="subTitle" idx="5"/>
          </p:nvPr>
        </p:nvSpPr>
        <p:spPr>
          <a:xfrm>
            <a:off x="5232273" y="982523"/>
            <a:ext cx="1945200" cy="375000"/>
          </a:xfrm>
        </p:spPr>
        <p:txBody>
          <a:bodyPr/>
          <a:lstStyle/>
          <a:p>
            <a:pPr algn="r"/>
            <a:r>
              <a:rPr lang="es-GT" dirty="0"/>
              <a:t>Redundancia</a:t>
            </a:r>
          </a:p>
        </p:txBody>
      </p:sp>
      <p:sp>
        <p:nvSpPr>
          <p:cNvPr id="8" name="Subtítulo 7">
            <a:extLst>
              <a:ext uri="{FF2B5EF4-FFF2-40B4-BE49-F238E27FC236}">
                <a16:creationId xmlns:a16="http://schemas.microsoft.com/office/drawing/2014/main" id="{D5B5C58B-5202-8025-9611-8F6494EAA0FC}"/>
              </a:ext>
            </a:extLst>
          </p:cNvPr>
          <p:cNvSpPr>
            <a:spLocks noGrp="1"/>
          </p:cNvSpPr>
          <p:nvPr>
            <p:ph type="subTitle" idx="6"/>
          </p:nvPr>
        </p:nvSpPr>
        <p:spPr>
          <a:xfrm>
            <a:off x="5232273" y="1211759"/>
            <a:ext cx="2065933" cy="759000"/>
          </a:xfrm>
        </p:spPr>
        <p:txBody>
          <a:bodyPr/>
          <a:lstStyle/>
          <a:p>
            <a:pPr algn="r"/>
            <a:r>
              <a:rPr lang="es-ES" dirty="0"/>
              <a:t>Cuentan con redundancia para garantizar la disponibilidad de los datos.</a:t>
            </a:r>
          </a:p>
        </p:txBody>
      </p:sp>
      <p:sp>
        <p:nvSpPr>
          <p:cNvPr id="9" name="Subtítulo 8">
            <a:extLst>
              <a:ext uri="{FF2B5EF4-FFF2-40B4-BE49-F238E27FC236}">
                <a16:creationId xmlns:a16="http://schemas.microsoft.com/office/drawing/2014/main" id="{5866D402-743E-E5E9-6425-EE441FA86CBE}"/>
              </a:ext>
            </a:extLst>
          </p:cNvPr>
          <p:cNvSpPr>
            <a:spLocks noGrp="1"/>
          </p:cNvSpPr>
          <p:nvPr>
            <p:ph type="subTitle" idx="7"/>
          </p:nvPr>
        </p:nvSpPr>
        <p:spPr>
          <a:xfrm>
            <a:off x="5581575" y="3252346"/>
            <a:ext cx="1993500" cy="375000"/>
          </a:xfrm>
        </p:spPr>
        <p:txBody>
          <a:bodyPr/>
          <a:lstStyle/>
          <a:p>
            <a:r>
              <a:rPr lang="es-GT" dirty="0"/>
              <a:t>Migración de Datos</a:t>
            </a:r>
          </a:p>
        </p:txBody>
      </p:sp>
      <p:sp>
        <p:nvSpPr>
          <p:cNvPr id="10" name="Subtítulo 9">
            <a:extLst>
              <a:ext uri="{FF2B5EF4-FFF2-40B4-BE49-F238E27FC236}">
                <a16:creationId xmlns:a16="http://schemas.microsoft.com/office/drawing/2014/main" id="{F027E51C-3A0F-A07B-1FCE-2EC020DC0352}"/>
              </a:ext>
            </a:extLst>
          </p:cNvPr>
          <p:cNvSpPr>
            <a:spLocks noGrp="1"/>
          </p:cNvSpPr>
          <p:nvPr>
            <p:ph type="subTitle" idx="8"/>
          </p:nvPr>
        </p:nvSpPr>
        <p:spPr>
          <a:xfrm>
            <a:off x="5581575" y="3537165"/>
            <a:ext cx="1993500" cy="1073904"/>
          </a:xfrm>
        </p:spPr>
        <p:txBody>
          <a:bodyPr/>
          <a:lstStyle/>
          <a:p>
            <a:r>
              <a:rPr lang="es-ES" dirty="0"/>
              <a:t>Facilitan la migración de datos entre servidores y sistemas de almacenamiento sin interrupciones en las operaciones.</a:t>
            </a:r>
          </a:p>
        </p:txBody>
      </p:sp>
      <p:sp>
        <p:nvSpPr>
          <p:cNvPr id="13" name="Subtítulo 8">
            <a:extLst>
              <a:ext uri="{FF2B5EF4-FFF2-40B4-BE49-F238E27FC236}">
                <a16:creationId xmlns:a16="http://schemas.microsoft.com/office/drawing/2014/main" id="{FE64C8C6-A9B3-38FD-EEDA-AB91E6D73F07}"/>
              </a:ext>
            </a:extLst>
          </p:cNvPr>
          <p:cNvSpPr txBox="1">
            <a:spLocks/>
          </p:cNvSpPr>
          <p:nvPr/>
        </p:nvSpPr>
        <p:spPr>
          <a:xfrm>
            <a:off x="701721" y="2997011"/>
            <a:ext cx="19935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r"/>
            <a:r>
              <a:rPr lang="es-GT" dirty="0"/>
              <a:t>Altamente Escalables</a:t>
            </a:r>
          </a:p>
        </p:txBody>
      </p:sp>
      <p:sp>
        <p:nvSpPr>
          <p:cNvPr id="14" name="Subtítulo 9">
            <a:extLst>
              <a:ext uri="{FF2B5EF4-FFF2-40B4-BE49-F238E27FC236}">
                <a16:creationId xmlns:a16="http://schemas.microsoft.com/office/drawing/2014/main" id="{B06B64EE-E14A-BED2-728D-1A8D9FD957B8}"/>
              </a:ext>
            </a:extLst>
          </p:cNvPr>
          <p:cNvSpPr txBox="1">
            <a:spLocks/>
          </p:cNvSpPr>
          <p:nvPr/>
        </p:nvSpPr>
        <p:spPr>
          <a:xfrm>
            <a:off x="708494" y="3214091"/>
            <a:ext cx="1993500" cy="8972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r"/>
            <a:r>
              <a:rPr lang="es-ES" dirty="0"/>
              <a:t>Altamente escalables, lo cual evita la necesidad de realizar actualizaciones de infraestructura.</a:t>
            </a:r>
          </a:p>
        </p:txBody>
      </p:sp>
      <p:pic>
        <p:nvPicPr>
          <p:cNvPr id="15" name="Imagen 14">
            <a:extLst>
              <a:ext uri="{FF2B5EF4-FFF2-40B4-BE49-F238E27FC236}">
                <a16:creationId xmlns:a16="http://schemas.microsoft.com/office/drawing/2014/main" id="{B27FFF95-E173-4444-03F8-8C755882F7AC}"/>
              </a:ext>
            </a:extLst>
          </p:cNvPr>
          <p:cNvPicPr>
            <a:picLocks noChangeAspect="1"/>
          </p:cNvPicPr>
          <p:nvPr/>
        </p:nvPicPr>
        <p:blipFill rotWithShape="1">
          <a:blip r:embed="rId3"/>
          <a:srcRect l="16970" t="17876" r="17684" b="13747"/>
          <a:stretch/>
        </p:blipFill>
        <p:spPr>
          <a:xfrm>
            <a:off x="632203" y="3736963"/>
            <a:ext cx="851466" cy="890962"/>
          </a:xfrm>
          <a:prstGeom prst="rect">
            <a:avLst/>
          </a:prstGeom>
        </p:spPr>
      </p:pic>
      <p:pic>
        <p:nvPicPr>
          <p:cNvPr id="1028" name="Picture 4" descr="datos intercambiar icono vector. transferir información ilustración signo.  archivo conversión símbolo o logo. 24235853 Vector en Vecteezy">
            <a:extLst>
              <a:ext uri="{FF2B5EF4-FFF2-40B4-BE49-F238E27FC236}">
                <a16:creationId xmlns:a16="http://schemas.microsoft.com/office/drawing/2014/main" id="{AEC9E584-27DE-0D6B-ECFC-6910C9B2D0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880" t="17382" r="20634" b="17959"/>
          <a:stretch/>
        </p:blipFill>
        <p:spPr bwMode="auto">
          <a:xfrm>
            <a:off x="3949541" y="3363730"/>
            <a:ext cx="1117904" cy="12151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7,312 imágenes, fotos de stock, objetos en 3D y vectores sobre  Disponibilidad | Shutterstock">
            <a:extLst>
              <a:ext uri="{FF2B5EF4-FFF2-40B4-BE49-F238E27FC236}">
                <a16:creationId xmlns:a16="http://schemas.microsoft.com/office/drawing/2014/main" id="{E68A726B-8C1C-66AD-F7B4-30DE9D1AA9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197" t="16809" r="14171" b="22601"/>
          <a:stretch/>
        </p:blipFill>
        <p:spPr bwMode="auto">
          <a:xfrm>
            <a:off x="5244254" y="1826850"/>
            <a:ext cx="1105731" cy="1051245"/>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A62D314D-2D5E-0DCB-39E3-D6AB95ECAA2B}"/>
              </a:ext>
            </a:extLst>
          </p:cNvPr>
          <p:cNvPicPr>
            <a:picLocks noChangeAspect="1"/>
          </p:cNvPicPr>
          <p:nvPr/>
        </p:nvPicPr>
        <p:blipFill rotWithShape="1">
          <a:blip r:embed="rId6"/>
          <a:srcRect l="19042" t="16856" r="19053" b="16642"/>
          <a:stretch/>
        </p:blipFill>
        <p:spPr>
          <a:xfrm>
            <a:off x="7018204" y="4074117"/>
            <a:ext cx="740071" cy="795041"/>
          </a:xfrm>
          <a:prstGeom prst="rect">
            <a:avLst/>
          </a:prstGeom>
        </p:spPr>
      </p:pic>
      <p:sp>
        <p:nvSpPr>
          <p:cNvPr id="20" name="Subtítulo 6">
            <a:extLst>
              <a:ext uri="{FF2B5EF4-FFF2-40B4-BE49-F238E27FC236}">
                <a16:creationId xmlns:a16="http://schemas.microsoft.com/office/drawing/2014/main" id="{2EC52372-3008-AD1E-A16C-B2225AE3F293}"/>
              </a:ext>
            </a:extLst>
          </p:cNvPr>
          <p:cNvSpPr txBox="1">
            <a:spLocks/>
          </p:cNvSpPr>
          <p:nvPr/>
        </p:nvSpPr>
        <p:spPr>
          <a:xfrm>
            <a:off x="6756449" y="2265070"/>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s-GT" dirty="0"/>
              <a:t>Seguridad</a:t>
            </a:r>
          </a:p>
        </p:txBody>
      </p:sp>
      <p:sp>
        <p:nvSpPr>
          <p:cNvPr id="21" name="Subtítulo 7">
            <a:extLst>
              <a:ext uri="{FF2B5EF4-FFF2-40B4-BE49-F238E27FC236}">
                <a16:creationId xmlns:a16="http://schemas.microsoft.com/office/drawing/2014/main" id="{8A8D59D4-E700-ADCD-17CF-BB894FF9C9EE}"/>
              </a:ext>
            </a:extLst>
          </p:cNvPr>
          <p:cNvSpPr txBox="1">
            <a:spLocks/>
          </p:cNvSpPr>
          <p:nvPr/>
        </p:nvSpPr>
        <p:spPr>
          <a:xfrm>
            <a:off x="6756449" y="2494306"/>
            <a:ext cx="2065933" cy="5849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s-ES" dirty="0"/>
              <a:t>Suelen incluir funciones de seguridad avanzadas</a:t>
            </a:r>
          </a:p>
        </p:txBody>
      </p:sp>
      <p:pic>
        <p:nvPicPr>
          <p:cNvPr id="1032" name="Picture 8" descr="Candado - Iconos gratis de seguridad">
            <a:extLst>
              <a:ext uri="{FF2B5EF4-FFF2-40B4-BE49-F238E27FC236}">
                <a16:creationId xmlns:a16="http://schemas.microsoft.com/office/drawing/2014/main" id="{C3833AB0-84FA-416D-0BC7-76E0AF5874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68644" y="2571750"/>
            <a:ext cx="781304" cy="781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61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B402B89-16DB-0837-F31A-FD7D750A6664}"/>
              </a:ext>
            </a:extLst>
          </p:cNvPr>
          <p:cNvSpPr txBox="1">
            <a:spLocks/>
          </p:cNvSpPr>
          <p:nvPr/>
        </p:nvSpPr>
        <p:spPr>
          <a:xfrm>
            <a:off x="4800902" y="796079"/>
            <a:ext cx="2936487" cy="11335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9pPr>
          </a:lstStyle>
          <a:p>
            <a:r>
              <a:rPr lang="es-GT" sz="3600" dirty="0"/>
              <a:t>Administración Centralizada</a:t>
            </a:r>
          </a:p>
        </p:txBody>
      </p:sp>
      <p:sp>
        <p:nvSpPr>
          <p:cNvPr id="5" name="Subtítulo 3">
            <a:extLst>
              <a:ext uri="{FF2B5EF4-FFF2-40B4-BE49-F238E27FC236}">
                <a16:creationId xmlns:a16="http://schemas.microsoft.com/office/drawing/2014/main" id="{5A19FDC6-9290-1062-32CD-F31320FA3DD3}"/>
              </a:ext>
            </a:extLst>
          </p:cNvPr>
          <p:cNvSpPr txBox="1">
            <a:spLocks/>
          </p:cNvSpPr>
          <p:nvPr/>
        </p:nvSpPr>
        <p:spPr>
          <a:xfrm>
            <a:off x="1664208" y="1015597"/>
            <a:ext cx="2615100" cy="576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a:t>Facilita la supervisión y gestión.</a:t>
            </a:r>
            <a:endParaRPr lang="es-GT" dirty="0"/>
          </a:p>
        </p:txBody>
      </p:sp>
      <p:sp>
        <p:nvSpPr>
          <p:cNvPr id="6" name="Subtítulo 5">
            <a:extLst>
              <a:ext uri="{FF2B5EF4-FFF2-40B4-BE49-F238E27FC236}">
                <a16:creationId xmlns:a16="http://schemas.microsoft.com/office/drawing/2014/main" id="{7CB30074-A8F3-541C-BE3F-AF39F6EBFF3C}"/>
              </a:ext>
            </a:extLst>
          </p:cNvPr>
          <p:cNvSpPr txBox="1">
            <a:spLocks/>
          </p:cNvSpPr>
          <p:nvPr/>
        </p:nvSpPr>
        <p:spPr>
          <a:xfrm>
            <a:off x="1664208" y="1787357"/>
            <a:ext cx="3517392" cy="14939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a:t>Permiten consolidar el almacenamiento en un número menor de dispositivos, lo que reduce la complejidad de la infraestructura y los costos asociados con el mantenimiento y la administración.</a:t>
            </a:r>
            <a:endParaRPr lang="es-ES" dirty="0"/>
          </a:p>
        </p:txBody>
      </p:sp>
      <p:sp>
        <p:nvSpPr>
          <p:cNvPr id="7" name="Subtítulo 9">
            <a:extLst>
              <a:ext uri="{FF2B5EF4-FFF2-40B4-BE49-F238E27FC236}">
                <a16:creationId xmlns:a16="http://schemas.microsoft.com/office/drawing/2014/main" id="{5861E9A9-556C-4137-4B06-531800AE8FD2}"/>
              </a:ext>
            </a:extLst>
          </p:cNvPr>
          <p:cNvSpPr txBox="1">
            <a:spLocks/>
          </p:cNvSpPr>
          <p:nvPr/>
        </p:nvSpPr>
        <p:spPr>
          <a:xfrm>
            <a:off x="1664208" y="3477097"/>
            <a:ext cx="3517391" cy="95368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a:t>Facilitan la implementación de estrategias de copia de seguridad y recuperación de datos eficientes.</a:t>
            </a:r>
          </a:p>
          <a:p>
            <a:endParaRPr lang="es-GT" dirty="0"/>
          </a:p>
        </p:txBody>
      </p:sp>
      <p:sp>
        <p:nvSpPr>
          <p:cNvPr id="8" name="Título 10">
            <a:extLst>
              <a:ext uri="{FF2B5EF4-FFF2-40B4-BE49-F238E27FC236}">
                <a16:creationId xmlns:a16="http://schemas.microsoft.com/office/drawing/2014/main" id="{C8FA7C46-4EB8-D752-B7AF-6C417BAE0B28}"/>
              </a:ext>
            </a:extLst>
          </p:cNvPr>
          <p:cNvSpPr txBox="1">
            <a:spLocks/>
          </p:cNvSpPr>
          <p:nvPr/>
        </p:nvSpPr>
        <p:spPr>
          <a:xfrm>
            <a:off x="813816" y="1156989"/>
            <a:ext cx="457200" cy="34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GT" dirty="0">
                <a:solidFill>
                  <a:schemeClr val="accent1"/>
                </a:solidFill>
              </a:rPr>
              <a:t>1.</a:t>
            </a:r>
          </a:p>
        </p:txBody>
      </p:sp>
      <p:sp>
        <p:nvSpPr>
          <p:cNvPr id="9" name="Título 11">
            <a:extLst>
              <a:ext uri="{FF2B5EF4-FFF2-40B4-BE49-F238E27FC236}">
                <a16:creationId xmlns:a16="http://schemas.microsoft.com/office/drawing/2014/main" id="{896914FF-A3C8-99F2-0689-6241FB6D162B}"/>
              </a:ext>
            </a:extLst>
          </p:cNvPr>
          <p:cNvSpPr txBox="1">
            <a:spLocks/>
          </p:cNvSpPr>
          <p:nvPr/>
        </p:nvSpPr>
        <p:spPr>
          <a:xfrm>
            <a:off x="813816" y="1929596"/>
            <a:ext cx="457200" cy="34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GT">
                <a:solidFill>
                  <a:schemeClr val="accent1"/>
                </a:solidFill>
              </a:rPr>
              <a:t>2.</a:t>
            </a:r>
            <a:endParaRPr lang="es-GT" dirty="0">
              <a:solidFill>
                <a:schemeClr val="accent1"/>
              </a:solidFill>
            </a:endParaRPr>
          </a:p>
        </p:txBody>
      </p:sp>
      <p:sp>
        <p:nvSpPr>
          <p:cNvPr id="10" name="Título 13">
            <a:extLst>
              <a:ext uri="{FF2B5EF4-FFF2-40B4-BE49-F238E27FC236}">
                <a16:creationId xmlns:a16="http://schemas.microsoft.com/office/drawing/2014/main" id="{2DD30731-D903-4851-AC20-ACCF19618AA8}"/>
              </a:ext>
            </a:extLst>
          </p:cNvPr>
          <p:cNvSpPr txBox="1">
            <a:spLocks/>
          </p:cNvSpPr>
          <p:nvPr/>
        </p:nvSpPr>
        <p:spPr>
          <a:xfrm>
            <a:off x="813816" y="3603977"/>
            <a:ext cx="457200" cy="34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GT">
                <a:solidFill>
                  <a:schemeClr val="accent1"/>
                </a:solidFill>
              </a:rPr>
              <a:t>3.</a:t>
            </a:r>
            <a:endParaRPr lang="es-GT" dirty="0">
              <a:solidFill>
                <a:schemeClr val="accent1"/>
              </a:solidFill>
            </a:endParaRPr>
          </a:p>
        </p:txBody>
      </p:sp>
      <p:pic>
        <p:nvPicPr>
          <p:cNvPr id="11" name="Imagen 10">
            <a:extLst>
              <a:ext uri="{FF2B5EF4-FFF2-40B4-BE49-F238E27FC236}">
                <a16:creationId xmlns:a16="http://schemas.microsoft.com/office/drawing/2014/main" id="{F4F384FC-9943-B014-B469-25AAA22FF2C5}"/>
              </a:ext>
            </a:extLst>
          </p:cNvPr>
          <p:cNvPicPr>
            <a:picLocks noChangeAspect="1"/>
          </p:cNvPicPr>
          <p:nvPr/>
        </p:nvPicPr>
        <p:blipFill>
          <a:blip r:embed="rId2"/>
          <a:stretch>
            <a:fillRect/>
          </a:stretch>
        </p:blipFill>
        <p:spPr>
          <a:xfrm>
            <a:off x="5430262" y="1986021"/>
            <a:ext cx="2444761" cy="2444761"/>
          </a:xfrm>
          <a:prstGeom prst="rect">
            <a:avLst/>
          </a:prstGeom>
        </p:spPr>
      </p:pic>
    </p:spTree>
    <p:extLst>
      <p:ext uri="{BB962C8B-B14F-4D97-AF65-F5344CB8AC3E}">
        <p14:creationId xmlns:p14="http://schemas.microsoft.com/office/powerpoint/2010/main" val="57922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759DC-93D2-BA7F-11BD-E26479C66BD2}"/>
              </a:ext>
            </a:extLst>
          </p:cNvPr>
          <p:cNvSpPr>
            <a:spLocks noGrp="1"/>
          </p:cNvSpPr>
          <p:nvPr>
            <p:ph type="title"/>
          </p:nvPr>
        </p:nvSpPr>
        <p:spPr/>
        <p:txBody>
          <a:bodyPr/>
          <a:lstStyle/>
          <a:p>
            <a:r>
              <a:rPr lang="es-GT" dirty="0"/>
              <a:t>Desventajas SAN</a:t>
            </a:r>
          </a:p>
        </p:txBody>
      </p:sp>
      <p:sp>
        <p:nvSpPr>
          <p:cNvPr id="3" name="Subtítulo 2">
            <a:extLst>
              <a:ext uri="{FF2B5EF4-FFF2-40B4-BE49-F238E27FC236}">
                <a16:creationId xmlns:a16="http://schemas.microsoft.com/office/drawing/2014/main" id="{72360EFD-2071-0AE2-9F2B-0F274F6F6F53}"/>
              </a:ext>
            </a:extLst>
          </p:cNvPr>
          <p:cNvSpPr>
            <a:spLocks noGrp="1"/>
          </p:cNvSpPr>
          <p:nvPr>
            <p:ph type="subTitle" idx="1"/>
          </p:nvPr>
        </p:nvSpPr>
        <p:spPr>
          <a:xfrm>
            <a:off x="863445" y="1398280"/>
            <a:ext cx="1945200" cy="375000"/>
          </a:xfrm>
        </p:spPr>
        <p:txBody>
          <a:bodyPr/>
          <a:lstStyle/>
          <a:p>
            <a:r>
              <a:rPr lang="es-GT" dirty="0"/>
              <a:t>Implementación</a:t>
            </a:r>
          </a:p>
        </p:txBody>
      </p:sp>
      <p:sp>
        <p:nvSpPr>
          <p:cNvPr id="4" name="Subtítulo 3">
            <a:extLst>
              <a:ext uri="{FF2B5EF4-FFF2-40B4-BE49-F238E27FC236}">
                <a16:creationId xmlns:a16="http://schemas.microsoft.com/office/drawing/2014/main" id="{7CE3DD81-12E5-9564-D9EB-B1D12BEBF2DB}"/>
              </a:ext>
            </a:extLst>
          </p:cNvPr>
          <p:cNvSpPr>
            <a:spLocks noGrp="1"/>
          </p:cNvSpPr>
          <p:nvPr>
            <p:ph type="subTitle" idx="2"/>
          </p:nvPr>
        </p:nvSpPr>
        <p:spPr>
          <a:xfrm>
            <a:off x="863445" y="1734323"/>
            <a:ext cx="1945200" cy="1449651"/>
          </a:xfrm>
        </p:spPr>
        <p:txBody>
          <a:bodyPr/>
          <a:lstStyle/>
          <a:p>
            <a:r>
              <a:rPr lang="es-ES" dirty="0"/>
              <a:t>Puede ser costosa ya que requiere de hardware especializado, como conmutadores SAN, adaptadores de host y dispositivos de almacenamiento.</a:t>
            </a:r>
          </a:p>
        </p:txBody>
      </p:sp>
      <p:sp>
        <p:nvSpPr>
          <p:cNvPr id="12" name="Subtítulo 2">
            <a:extLst>
              <a:ext uri="{FF2B5EF4-FFF2-40B4-BE49-F238E27FC236}">
                <a16:creationId xmlns:a16="http://schemas.microsoft.com/office/drawing/2014/main" id="{B86AB9B0-3D38-2C6F-4141-7291D617A516}"/>
              </a:ext>
            </a:extLst>
          </p:cNvPr>
          <p:cNvSpPr txBox="1">
            <a:spLocks/>
          </p:cNvSpPr>
          <p:nvPr/>
        </p:nvSpPr>
        <p:spPr>
          <a:xfrm>
            <a:off x="2765104" y="3194372"/>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s-GT" dirty="0"/>
              <a:t>Configuración</a:t>
            </a:r>
          </a:p>
        </p:txBody>
      </p:sp>
      <p:sp>
        <p:nvSpPr>
          <p:cNvPr id="13" name="Subtítulo 3">
            <a:extLst>
              <a:ext uri="{FF2B5EF4-FFF2-40B4-BE49-F238E27FC236}">
                <a16:creationId xmlns:a16="http://schemas.microsoft.com/office/drawing/2014/main" id="{868F9681-BBD8-06C5-9BB2-A3D15325D5C4}"/>
              </a:ext>
            </a:extLst>
          </p:cNvPr>
          <p:cNvSpPr txBox="1">
            <a:spLocks/>
          </p:cNvSpPr>
          <p:nvPr/>
        </p:nvSpPr>
        <p:spPr>
          <a:xfrm>
            <a:off x="2626800" y="3530416"/>
            <a:ext cx="1945200" cy="7208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152400"/>
            <a:r>
              <a:rPr lang="es-ES" dirty="0"/>
              <a:t>Puede ser complicada y requiere de conocimientos técnicos especializados.</a:t>
            </a:r>
          </a:p>
        </p:txBody>
      </p:sp>
      <p:sp>
        <p:nvSpPr>
          <p:cNvPr id="14" name="Título 10">
            <a:extLst>
              <a:ext uri="{FF2B5EF4-FFF2-40B4-BE49-F238E27FC236}">
                <a16:creationId xmlns:a16="http://schemas.microsoft.com/office/drawing/2014/main" id="{6E8F99A7-C5D1-F4F3-9DB1-3ACBAB2464D3}"/>
              </a:ext>
            </a:extLst>
          </p:cNvPr>
          <p:cNvSpPr txBox="1">
            <a:spLocks/>
          </p:cNvSpPr>
          <p:nvPr/>
        </p:nvSpPr>
        <p:spPr>
          <a:xfrm>
            <a:off x="2488496" y="3239635"/>
            <a:ext cx="457200" cy="34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GT" dirty="0">
              <a:solidFill>
                <a:schemeClr val="accent1"/>
              </a:solidFill>
            </a:endParaRPr>
          </a:p>
        </p:txBody>
      </p:sp>
      <p:sp>
        <p:nvSpPr>
          <p:cNvPr id="16" name="Elipse 15">
            <a:extLst>
              <a:ext uri="{FF2B5EF4-FFF2-40B4-BE49-F238E27FC236}">
                <a16:creationId xmlns:a16="http://schemas.microsoft.com/office/drawing/2014/main" id="{E0EB9A43-34AA-F2C8-14E5-DE810EFC1F20}"/>
              </a:ext>
            </a:extLst>
          </p:cNvPr>
          <p:cNvSpPr/>
          <p:nvPr/>
        </p:nvSpPr>
        <p:spPr>
          <a:xfrm>
            <a:off x="614284" y="1547339"/>
            <a:ext cx="130628" cy="130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7" name="Elipse 16">
            <a:extLst>
              <a:ext uri="{FF2B5EF4-FFF2-40B4-BE49-F238E27FC236}">
                <a16:creationId xmlns:a16="http://schemas.microsoft.com/office/drawing/2014/main" id="{59D35DCB-1752-E3E1-8DDE-E5B244C358E9}"/>
              </a:ext>
            </a:extLst>
          </p:cNvPr>
          <p:cNvSpPr/>
          <p:nvPr/>
        </p:nvSpPr>
        <p:spPr>
          <a:xfrm>
            <a:off x="2496172" y="3348021"/>
            <a:ext cx="130628" cy="130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8" name="Subtítulo 2">
            <a:extLst>
              <a:ext uri="{FF2B5EF4-FFF2-40B4-BE49-F238E27FC236}">
                <a16:creationId xmlns:a16="http://schemas.microsoft.com/office/drawing/2014/main" id="{A974CDD3-9362-33AD-DA0C-F5E3B112D140}"/>
              </a:ext>
            </a:extLst>
          </p:cNvPr>
          <p:cNvSpPr txBox="1">
            <a:spLocks/>
          </p:cNvSpPr>
          <p:nvPr/>
        </p:nvSpPr>
        <p:spPr>
          <a:xfrm>
            <a:off x="4309989" y="1426107"/>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s-GT" dirty="0"/>
              <a:t>Mantenimiento</a:t>
            </a:r>
          </a:p>
        </p:txBody>
      </p:sp>
      <p:sp>
        <p:nvSpPr>
          <p:cNvPr id="19" name="Subtítulo 3">
            <a:extLst>
              <a:ext uri="{FF2B5EF4-FFF2-40B4-BE49-F238E27FC236}">
                <a16:creationId xmlns:a16="http://schemas.microsoft.com/office/drawing/2014/main" id="{63249C0C-186D-C578-818E-0B387CDBC464}"/>
              </a:ext>
            </a:extLst>
          </p:cNvPr>
          <p:cNvSpPr txBox="1">
            <a:spLocks/>
          </p:cNvSpPr>
          <p:nvPr/>
        </p:nvSpPr>
        <p:spPr>
          <a:xfrm>
            <a:off x="4171685" y="1762150"/>
            <a:ext cx="1945200" cy="903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152400"/>
            <a:r>
              <a:rPr lang="es-ES" dirty="0"/>
              <a:t>Requieren de uno continuo, para garantizar un rendimiento óptimo y la alta disponibilidad.</a:t>
            </a:r>
          </a:p>
        </p:txBody>
      </p:sp>
      <p:sp>
        <p:nvSpPr>
          <p:cNvPr id="20" name="Título 10">
            <a:extLst>
              <a:ext uri="{FF2B5EF4-FFF2-40B4-BE49-F238E27FC236}">
                <a16:creationId xmlns:a16="http://schemas.microsoft.com/office/drawing/2014/main" id="{327B8C64-8F35-8479-782C-853957754BF3}"/>
              </a:ext>
            </a:extLst>
          </p:cNvPr>
          <p:cNvSpPr txBox="1">
            <a:spLocks/>
          </p:cNvSpPr>
          <p:nvPr/>
        </p:nvSpPr>
        <p:spPr>
          <a:xfrm>
            <a:off x="4033381" y="1471370"/>
            <a:ext cx="457200" cy="34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GT" dirty="0">
              <a:solidFill>
                <a:schemeClr val="accent1"/>
              </a:solidFill>
            </a:endParaRPr>
          </a:p>
        </p:txBody>
      </p:sp>
      <p:sp>
        <p:nvSpPr>
          <p:cNvPr id="21" name="Elipse 20">
            <a:extLst>
              <a:ext uri="{FF2B5EF4-FFF2-40B4-BE49-F238E27FC236}">
                <a16:creationId xmlns:a16="http://schemas.microsoft.com/office/drawing/2014/main" id="{A5D58E6A-29CD-4D72-4D0E-82D410C80DEC}"/>
              </a:ext>
            </a:extLst>
          </p:cNvPr>
          <p:cNvSpPr/>
          <p:nvPr/>
        </p:nvSpPr>
        <p:spPr>
          <a:xfrm>
            <a:off x="4041057" y="1579756"/>
            <a:ext cx="130628" cy="130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22" name="Subtítulo 2">
            <a:extLst>
              <a:ext uri="{FF2B5EF4-FFF2-40B4-BE49-F238E27FC236}">
                <a16:creationId xmlns:a16="http://schemas.microsoft.com/office/drawing/2014/main" id="{2ACA8C80-6DF5-848A-D911-01C8C13E319F}"/>
              </a:ext>
            </a:extLst>
          </p:cNvPr>
          <p:cNvSpPr txBox="1">
            <a:spLocks/>
          </p:cNvSpPr>
          <p:nvPr/>
        </p:nvSpPr>
        <p:spPr>
          <a:xfrm>
            <a:off x="6200409" y="2909788"/>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s-GT" dirty="0"/>
              <a:t>Recuperación</a:t>
            </a:r>
          </a:p>
        </p:txBody>
      </p:sp>
      <p:sp>
        <p:nvSpPr>
          <p:cNvPr id="23" name="Subtítulo 3">
            <a:extLst>
              <a:ext uri="{FF2B5EF4-FFF2-40B4-BE49-F238E27FC236}">
                <a16:creationId xmlns:a16="http://schemas.microsoft.com/office/drawing/2014/main" id="{CDFA5359-AF55-5419-5209-D8087FD1EDBA}"/>
              </a:ext>
            </a:extLst>
          </p:cNvPr>
          <p:cNvSpPr txBox="1">
            <a:spLocks/>
          </p:cNvSpPr>
          <p:nvPr/>
        </p:nvSpPr>
        <p:spPr>
          <a:xfrm>
            <a:off x="6062105" y="3245831"/>
            <a:ext cx="1945200" cy="12899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152400"/>
            <a:r>
              <a:rPr lang="es-ES" dirty="0"/>
              <a:t>En casos extremos, a pesar de la redundancia incorporada, la recuperación de desastres puede ser complicada y costosa.</a:t>
            </a:r>
          </a:p>
        </p:txBody>
      </p:sp>
      <p:sp>
        <p:nvSpPr>
          <p:cNvPr id="24" name="Título 10">
            <a:extLst>
              <a:ext uri="{FF2B5EF4-FFF2-40B4-BE49-F238E27FC236}">
                <a16:creationId xmlns:a16="http://schemas.microsoft.com/office/drawing/2014/main" id="{51BBD067-461D-4311-E238-86CE0F535570}"/>
              </a:ext>
            </a:extLst>
          </p:cNvPr>
          <p:cNvSpPr txBox="1">
            <a:spLocks/>
          </p:cNvSpPr>
          <p:nvPr/>
        </p:nvSpPr>
        <p:spPr>
          <a:xfrm>
            <a:off x="5923801" y="2955051"/>
            <a:ext cx="457200" cy="34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GT" dirty="0">
              <a:solidFill>
                <a:schemeClr val="accent1"/>
              </a:solidFill>
            </a:endParaRPr>
          </a:p>
        </p:txBody>
      </p:sp>
      <p:sp>
        <p:nvSpPr>
          <p:cNvPr id="25" name="Elipse 24">
            <a:extLst>
              <a:ext uri="{FF2B5EF4-FFF2-40B4-BE49-F238E27FC236}">
                <a16:creationId xmlns:a16="http://schemas.microsoft.com/office/drawing/2014/main" id="{1E9E7DF4-F8EE-B1EE-FBBF-F098F5EFB449}"/>
              </a:ext>
            </a:extLst>
          </p:cNvPr>
          <p:cNvSpPr/>
          <p:nvPr/>
        </p:nvSpPr>
        <p:spPr>
          <a:xfrm>
            <a:off x="5931477" y="3063437"/>
            <a:ext cx="130628" cy="130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142109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ítulo 2">
            <a:extLst>
              <a:ext uri="{FF2B5EF4-FFF2-40B4-BE49-F238E27FC236}">
                <a16:creationId xmlns:a16="http://schemas.microsoft.com/office/drawing/2014/main" id="{8365DE52-08A3-E9BB-1BF9-6E3F93C1C882}"/>
              </a:ext>
            </a:extLst>
          </p:cNvPr>
          <p:cNvSpPr txBox="1">
            <a:spLocks/>
          </p:cNvSpPr>
          <p:nvPr/>
        </p:nvSpPr>
        <p:spPr>
          <a:xfrm>
            <a:off x="4950192" y="1069604"/>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s-GT" dirty="0"/>
              <a:t>Gestión</a:t>
            </a:r>
          </a:p>
        </p:txBody>
      </p:sp>
      <p:sp>
        <p:nvSpPr>
          <p:cNvPr id="12" name="Subtítulo 3">
            <a:extLst>
              <a:ext uri="{FF2B5EF4-FFF2-40B4-BE49-F238E27FC236}">
                <a16:creationId xmlns:a16="http://schemas.microsoft.com/office/drawing/2014/main" id="{41C173CE-DBA9-41F0-E015-FE057F0BA236}"/>
              </a:ext>
            </a:extLst>
          </p:cNvPr>
          <p:cNvSpPr txBox="1">
            <a:spLocks/>
          </p:cNvSpPr>
          <p:nvPr/>
        </p:nvSpPr>
        <p:spPr>
          <a:xfrm>
            <a:off x="4811888" y="1405648"/>
            <a:ext cx="1945200" cy="18139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152400"/>
            <a:r>
              <a:rPr lang="es-ES" dirty="0"/>
              <a:t>Pueden requerir la adhesión a estándares específicos y la compatibilidad entre fabricantes, lo que puede limitar las opciones de hardware y software y complicar la gestión de la infraestructura.</a:t>
            </a:r>
          </a:p>
        </p:txBody>
      </p:sp>
      <p:sp>
        <p:nvSpPr>
          <p:cNvPr id="13" name="Título 10">
            <a:extLst>
              <a:ext uri="{FF2B5EF4-FFF2-40B4-BE49-F238E27FC236}">
                <a16:creationId xmlns:a16="http://schemas.microsoft.com/office/drawing/2014/main" id="{7F7B953D-D0A7-06CB-D809-CBD25E810F95}"/>
              </a:ext>
            </a:extLst>
          </p:cNvPr>
          <p:cNvSpPr txBox="1">
            <a:spLocks/>
          </p:cNvSpPr>
          <p:nvPr/>
        </p:nvSpPr>
        <p:spPr>
          <a:xfrm>
            <a:off x="4673584" y="1114867"/>
            <a:ext cx="457200" cy="34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GT" dirty="0">
              <a:solidFill>
                <a:schemeClr val="accent1"/>
              </a:solidFill>
            </a:endParaRPr>
          </a:p>
        </p:txBody>
      </p:sp>
      <p:sp>
        <p:nvSpPr>
          <p:cNvPr id="14" name="Elipse 13">
            <a:extLst>
              <a:ext uri="{FF2B5EF4-FFF2-40B4-BE49-F238E27FC236}">
                <a16:creationId xmlns:a16="http://schemas.microsoft.com/office/drawing/2014/main" id="{CA9A545C-5B47-EC72-D08A-EFE00DB99D57}"/>
              </a:ext>
            </a:extLst>
          </p:cNvPr>
          <p:cNvSpPr/>
          <p:nvPr/>
        </p:nvSpPr>
        <p:spPr>
          <a:xfrm>
            <a:off x="4681260" y="1223253"/>
            <a:ext cx="130628" cy="130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5" name="Subtítulo 2">
            <a:extLst>
              <a:ext uri="{FF2B5EF4-FFF2-40B4-BE49-F238E27FC236}">
                <a16:creationId xmlns:a16="http://schemas.microsoft.com/office/drawing/2014/main" id="{C5808B89-70FE-C3D2-C3C9-B949B8F5D798}"/>
              </a:ext>
            </a:extLst>
          </p:cNvPr>
          <p:cNvSpPr txBox="1">
            <a:spLocks/>
          </p:cNvSpPr>
          <p:nvPr/>
        </p:nvSpPr>
        <p:spPr>
          <a:xfrm>
            <a:off x="6681471" y="3368094"/>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s-GT" dirty="0"/>
              <a:t>Mayor Consumo</a:t>
            </a:r>
          </a:p>
        </p:txBody>
      </p:sp>
      <p:sp>
        <p:nvSpPr>
          <p:cNvPr id="16" name="Subtítulo 3">
            <a:extLst>
              <a:ext uri="{FF2B5EF4-FFF2-40B4-BE49-F238E27FC236}">
                <a16:creationId xmlns:a16="http://schemas.microsoft.com/office/drawing/2014/main" id="{11A32D63-02B3-3839-9B53-BB5A060A56FD}"/>
              </a:ext>
            </a:extLst>
          </p:cNvPr>
          <p:cNvSpPr txBox="1">
            <a:spLocks/>
          </p:cNvSpPr>
          <p:nvPr/>
        </p:nvSpPr>
        <p:spPr>
          <a:xfrm>
            <a:off x="6543167" y="3704138"/>
            <a:ext cx="1945200" cy="5345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152400"/>
            <a:r>
              <a:rPr lang="es-ES" dirty="0"/>
              <a:t>En energía y espacio en el centro de datos.</a:t>
            </a:r>
          </a:p>
        </p:txBody>
      </p:sp>
      <p:sp>
        <p:nvSpPr>
          <p:cNvPr id="17" name="Título 10">
            <a:extLst>
              <a:ext uri="{FF2B5EF4-FFF2-40B4-BE49-F238E27FC236}">
                <a16:creationId xmlns:a16="http://schemas.microsoft.com/office/drawing/2014/main" id="{06BEBDC5-F962-22C1-3CA7-9F7F63A6BE2D}"/>
              </a:ext>
            </a:extLst>
          </p:cNvPr>
          <p:cNvSpPr txBox="1">
            <a:spLocks/>
          </p:cNvSpPr>
          <p:nvPr/>
        </p:nvSpPr>
        <p:spPr>
          <a:xfrm>
            <a:off x="6404863" y="3413357"/>
            <a:ext cx="457200" cy="34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GT" dirty="0">
              <a:solidFill>
                <a:schemeClr val="accent1"/>
              </a:solidFill>
            </a:endParaRPr>
          </a:p>
        </p:txBody>
      </p:sp>
      <p:sp>
        <p:nvSpPr>
          <p:cNvPr id="18" name="Elipse 17">
            <a:extLst>
              <a:ext uri="{FF2B5EF4-FFF2-40B4-BE49-F238E27FC236}">
                <a16:creationId xmlns:a16="http://schemas.microsoft.com/office/drawing/2014/main" id="{D3DC0191-62C1-34A0-2FB6-B69951DEE1C1}"/>
              </a:ext>
            </a:extLst>
          </p:cNvPr>
          <p:cNvSpPr/>
          <p:nvPr/>
        </p:nvSpPr>
        <p:spPr>
          <a:xfrm>
            <a:off x="6412539" y="3521743"/>
            <a:ext cx="130628" cy="130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9" name="Subtítulo 2">
            <a:extLst>
              <a:ext uri="{FF2B5EF4-FFF2-40B4-BE49-F238E27FC236}">
                <a16:creationId xmlns:a16="http://schemas.microsoft.com/office/drawing/2014/main" id="{D0F878A3-A356-6EE6-041A-99A13976F37B}"/>
              </a:ext>
            </a:extLst>
          </p:cNvPr>
          <p:cNvSpPr txBox="1">
            <a:spLocks/>
          </p:cNvSpPr>
          <p:nvPr/>
        </p:nvSpPr>
        <p:spPr>
          <a:xfrm>
            <a:off x="2525216" y="2652109"/>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s-GT" dirty="0"/>
              <a:t>Administración</a:t>
            </a:r>
          </a:p>
        </p:txBody>
      </p:sp>
      <p:sp>
        <p:nvSpPr>
          <p:cNvPr id="20" name="Subtítulo 3">
            <a:extLst>
              <a:ext uri="{FF2B5EF4-FFF2-40B4-BE49-F238E27FC236}">
                <a16:creationId xmlns:a16="http://schemas.microsoft.com/office/drawing/2014/main" id="{A0EE2479-8323-1C65-63E6-2D1DFD760B23}"/>
              </a:ext>
            </a:extLst>
          </p:cNvPr>
          <p:cNvSpPr txBox="1">
            <a:spLocks/>
          </p:cNvSpPr>
          <p:nvPr/>
        </p:nvSpPr>
        <p:spPr>
          <a:xfrm>
            <a:off x="2386912" y="2988152"/>
            <a:ext cx="1945200" cy="16173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152400"/>
            <a:r>
              <a:rPr lang="es-ES" dirty="0"/>
              <a:t>Requiere habilidades y conocimientos especializados, lo que puede resultar en costos adicionales para la capacitación de personal o la contratación de expertos.</a:t>
            </a:r>
          </a:p>
        </p:txBody>
      </p:sp>
      <p:sp>
        <p:nvSpPr>
          <p:cNvPr id="21" name="Título 10">
            <a:extLst>
              <a:ext uri="{FF2B5EF4-FFF2-40B4-BE49-F238E27FC236}">
                <a16:creationId xmlns:a16="http://schemas.microsoft.com/office/drawing/2014/main" id="{82314F75-0D8A-5937-3FE2-B9742AD1A5CF}"/>
              </a:ext>
            </a:extLst>
          </p:cNvPr>
          <p:cNvSpPr txBox="1">
            <a:spLocks/>
          </p:cNvSpPr>
          <p:nvPr/>
        </p:nvSpPr>
        <p:spPr>
          <a:xfrm>
            <a:off x="2248608" y="2697372"/>
            <a:ext cx="457200" cy="34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GT" dirty="0">
              <a:solidFill>
                <a:schemeClr val="accent1"/>
              </a:solidFill>
            </a:endParaRPr>
          </a:p>
        </p:txBody>
      </p:sp>
      <p:sp>
        <p:nvSpPr>
          <p:cNvPr id="22" name="Elipse 21">
            <a:extLst>
              <a:ext uri="{FF2B5EF4-FFF2-40B4-BE49-F238E27FC236}">
                <a16:creationId xmlns:a16="http://schemas.microsoft.com/office/drawing/2014/main" id="{029872DD-7D4C-9783-260C-064BA52D7778}"/>
              </a:ext>
            </a:extLst>
          </p:cNvPr>
          <p:cNvSpPr/>
          <p:nvPr/>
        </p:nvSpPr>
        <p:spPr>
          <a:xfrm>
            <a:off x="2256284" y="2805758"/>
            <a:ext cx="130628" cy="130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23" name="Subtítulo 2">
            <a:extLst>
              <a:ext uri="{FF2B5EF4-FFF2-40B4-BE49-F238E27FC236}">
                <a16:creationId xmlns:a16="http://schemas.microsoft.com/office/drawing/2014/main" id="{0679AD85-D202-359C-80F0-4E41750342AE}"/>
              </a:ext>
            </a:extLst>
          </p:cNvPr>
          <p:cNvSpPr txBox="1">
            <a:spLocks/>
          </p:cNvSpPr>
          <p:nvPr/>
        </p:nvSpPr>
        <p:spPr>
          <a:xfrm>
            <a:off x="963778" y="1320929"/>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s-GT" dirty="0"/>
              <a:t>Dependencia</a:t>
            </a:r>
          </a:p>
        </p:txBody>
      </p:sp>
      <p:sp>
        <p:nvSpPr>
          <p:cNvPr id="24" name="Subtítulo 3">
            <a:extLst>
              <a:ext uri="{FF2B5EF4-FFF2-40B4-BE49-F238E27FC236}">
                <a16:creationId xmlns:a16="http://schemas.microsoft.com/office/drawing/2014/main" id="{037CB90F-1332-2BA3-1E50-549A2C6A335D}"/>
              </a:ext>
            </a:extLst>
          </p:cNvPr>
          <p:cNvSpPr txBox="1">
            <a:spLocks/>
          </p:cNvSpPr>
          <p:nvPr/>
        </p:nvSpPr>
        <p:spPr>
          <a:xfrm>
            <a:off x="825474" y="1656972"/>
            <a:ext cx="1945200" cy="1079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152400"/>
            <a:r>
              <a:rPr lang="es-ES" dirty="0"/>
              <a:t>En componentes críticos, como conmutadores SAN y controladores de almacenamiento.</a:t>
            </a:r>
          </a:p>
        </p:txBody>
      </p:sp>
      <p:sp>
        <p:nvSpPr>
          <p:cNvPr id="25" name="Título 10">
            <a:extLst>
              <a:ext uri="{FF2B5EF4-FFF2-40B4-BE49-F238E27FC236}">
                <a16:creationId xmlns:a16="http://schemas.microsoft.com/office/drawing/2014/main" id="{A24D6AB6-12ED-A0C4-57BB-494B473BC866}"/>
              </a:ext>
            </a:extLst>
          </p:cNvPr>
          <p:cNvSpPr txBox="1">
            <a:spLocks/>
          </p:cNvSpPr>
          <p:nvPr/>
        </p:nvSpPr>
        <p:spPr>
          <a:xfrm>
            <a:off x="687170" y="1366192"/>
            <a:ext cx="457200" cy="34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GT" dirty="0">
              <a:solidFill>
                <a:schemeClr val="accent1"/>
              </a:solidFill>
            </a:endParaRPr>
          </a:p>
        </p:txBody>
      </p:sp>
      <p:sp>
        <p:nvSpPr>
          <p:cNvPr id="26" name="Elipse 25">
            <a:extLst>
              <a:ext uri="{FF2B5EF4-FFF2-40B4-BE49-F238E27FC236}">
                <a16:creationId xmlns:a16="http://schemas.microsoft.com/office/drawing/2014/main" id="{C7456DD3-E3FB-CFD4-51FA-4FD5860F87F8}"/>
              </a:ext>
            </a:extLst>
          </p:cNvPr>
          <p:cNvSpPr/>
          <p:nvPr/>
        </p:nvSpPr>
        <p:spPr>
          <a:xfrm>
            <a:off x="694846" y="1474578"/>
            <a:ext cx="130628" cy="130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27" name="Título 1">
            <a:extLst>
              <a:ext uri="{FF2B5EF4-FFF2-40B4-BE49-F238E27FC236}">
                <a16:creationId xmlns:a16="http://schemas.microsoft.com/office/drawing/2014/main" id="{4E5D18D7-7176-26AA-A1B5-CA76646475DA}"/>
              </a:ext>
            </a:extLst>
          </p:cNvPr>
          <p:cNvSpPr>
            <a:spLocks noGrp="1"/>
          </p:cNvSpPr>
          <p:nvPr>
            <p:ph type="title"/>
          </p:nvPr>
        </p:nvSpPr>
        <p:spPr>
          <a:xfrm>
            <a:off x="1568775" y="442350"/>
            <a:ext cx="6006300" cy="595800"/>
          </a:xfrm>
        </p:spPr>
        <p:txBody>
          <a:bodyPr/>
          <a:lstStyle/>
          <a:p>
            <a:r>
              <a:rPr lang="es-GT" dirty="0"/>
              <a:t>DESVENTAJAS SAN</a:t>
            </a:r>
          </a:p>
        </p:txBody>
      </p:sp>
    </p:spTree>
    <p:extLst>
      <p:ext uri="{BB962C8B-B14F-4D97-AF65-F5344CB8AC3E}">
        <p14:creationId xmlns:p14="http://schemas.microsoft.com/office/powerpoint/2010/main" val="491261261"/>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2510</Words>
  <Application>Microsoft Office PowerPoint</Application>
  <PresentationFormat>Presentación en pantalla (16:9)</PresentationFormat>
  <Paragraphs>155</Paragraphs>
  <Slides>25</Slides>
  <Notes>17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25</vt:i4>
      </vt:variant>
    </vt:vector>
  </HeadingPairs>
  <TitlesOfParts>
    <vt:vector size="33" baseType="lpstr">
      <vt:lpstr>metropolislight</vt:lpstr>
      <vt:lpstr>OpenSansRegular</vt:lpstr>
      <vt:lpstr>Arial</vt:lpstr>
      <vt:lpstr>Fjalla One</vt:lpstr>
      <vt:lpstr>Barlow Semi Condensed Medium</vt:lpstr>
      <vt:lpstr>Söhne</vt:lpstr>
      <vt:lpstr>Barlow Semi Condensed</vt:lpstr>
      <vt:lpstr>Technology Consulting by Slidesgo</vt:lpstr>
      <vt:lpstr>Almacenamiento de redes SAN y NAS</vt:lpstr>
      <vt:lpstr>¿Qué es SAN?</vt:lpstr>
      <vt:lpstr>03</vt:lpstr>
      <vt:lpstr>¿Qué es NAS?</vt:lpstr>
      <vt:lpstr>03</vt:lpstr>
      <vt:lpstr>Ventajas SAN</vt:lpstr>
      <vt:lpstr>Presentación de PowerPoint</vt:lpstr>
      <vt:lpstr>Desventajas SAN</vt:lpstr>
      <vt:lpstr>DESVENTAJAS SAN</vt:lpstr>
      <vt:lpstr>VENTAJAS NAS</vt:lpstr>
      <vt:lpstr>VENTAJAS NAS</vt:lpstr>
      <vt:lpstr>DESVENTAJAS NAS</vt:lpstr>
      <vt:lpstr>Componentes</vt:lpstr>
      <vt:lpstr>Presentación de PowerPoint</vt:lpstr>
      <vt:lpstr>Componentes</vt:lpstr>
      <vt:lpstr>Implementación de Raid  en SAN y NAS</vt:lpstr>
      <vt:lpstr>Políticas</vt:lpstr>
      <vt:lpstr>Presentación de PowerPoint</vt:lpstr>
      <vt:lpstr>Casos de Éxito </vt:lpstr>
      <vt:lpstr>Casos de Éxito </vt:lpstr>
      <vt:lpstr>Casos de Fracaso</vt:lpstr>
      <vt:lpstr>Casos de Fracaso</vt:lpstr>
      <vt:lpstr> Proveedores IAAS </vt:lpstr>
      <vt:lpstr>Video https://www.youtube.com/watch?v=3yZDDr0JKVc </vt:lpstr>
      <vt:lpstr>Más demostraciones https://www.youtube.com/watch?v=YPlCdjCmX0I https://www.youtube.com/watch?v=S4RGpzvAMxs https://www.youtube.com/watch?v=V4kM9Mc8eeg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Almacenamiento de redes SAN y NAS</dc:title>
  <dc:creator>Byron Albizures</dc:creator>
  <cp:lastModifiedBy>Angel Altan</cp:lastModifiedBy>
  <cp:revision>8</cp:revision>
  <dcterms:modified xsi:type="dcterms:W3CDTF">2023-10-31T04:44:53Z</dcterms:modified>
</cp:coreProperties>
</file>