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13" r:id="rId24"/>
    <p:sldId id="307" r:id="rId25"/>
    <p:sldId id="314" r:id="rId26"/>
    <p:sldId id="308" r:id="rId27"/>
    <p:sldId id="315" r:id="rId28"/>
    <p:sldId id="309" r:id="rId29"/>
    <p:sldId id="316" r:id="rId30"/>
    <p:sldId id="310" r:id="rId31"/>
    <p:sldId id="311" r:id="rId32"/>
    <p:sldId id="312" r:id="rId33"/>
    <p:sldId id="317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Montserrat Light" panose="000004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2695-6EBE-452F-A250-8719C3FE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Gráficas Descriptivas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FEB94-AFF5-48D8-BCA2-64097C948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GT" sz="2400" dirty="0"/>
              <a:t>Los principales elementos gráficos son:</a:t>
            </a:r>
          </a:p>
          <a:p>
            <a:pPr algn="just"/>
            <a:endParaRPr lang="es-GT" sz="2400" dirty="0"/>
          </a:p>
          <a:p>
            <a:pPr algn="just"/>
            <a:r>
              <a:rPr lang="es-GT" sz="2400" dirty="0"/>
              <a:t>Histograma o Diagrama de Barras</a:t>
            </a:r>
          </a:p>
          <a:p>
            <a:pPr algn="just"/>
            <a:r>
              <a:rPr lang="es-GT" sz="2400" dirty="0"/>
              <a:t>Polígono de Frecuencias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5323A-8758-4471-A9AA-94DFEE95F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828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825D-A17F-4943-918F-38B1C740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Histograma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B4925-4FD6-417F-A5A4-05FEC6AE7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9D2ABA-65B2-4170-8E06-295E7BB1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1232301"/>
            <a:ext cx="5645370" cy="35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84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ACDD-4EF9-4320-8A14-CC534F7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Polígono de Frecuencias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36F8-725E-4B75-AC8C-07C18FA9F6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7F1369-9FE4-41FA-BF5D-199A3440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90" y="1345692"/>
            <a:ext cx="5120388" cy="360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74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778B-FE6F-4AE5-9E1B-754A409C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Curva de distribución de frecuencias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E35B-B53C-4605-88D6-9015BF8A2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GT" sz="2400" dirty="0"/>
              <a:t>Basada en el polígono de frecuencias, expone de manera gráfica cuál es al distribución de datos a través de los intervalos de confianza.</a:t>
            </a:r>
          </a:p>
          <a:p>
            <a:pPr algn="just"/>
            <a:endParaRPr lang="es-GT" sz="2400" dirty="0"/>
          </a:p>
          <a:p>
            <a:pPr algn="just"/>
            <a:r>
              <a:rPr lang="es-GT" sz="2400" dirty="0"/>
              <a:t>Se debe suavizar el polígono de frecuencias para dar lugar a la curva de distribución de frecuencias.</a:t>
            </a:r>
          </a:p>
          <a:p>
            <a:pPr algn="just"/>
            <a:endParaRPr lang="es-GT" sz="2400" dirty="0"/>
          </a:p>
          <a:p>
            <a:pPr algn="just"/>
            <a:r>
              <a:rPr lang="es-GT" sz="2400" dirty="0"/>
              <a:t>La curva puede ser simétrica o con sesgo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6C9AD-E4E8-449E-B34C-FDF941BA7B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9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/>
          <a:lstStyle/>
          <a:p>
            <a:r>
              <a:rPr lang="es-GT" dirty="0"/>
              <a:t>Polígono de Frecuencias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E2D57C-C6CF-4D27-9A69-AA98894B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79" y="1332741"/>
            <a:ext cx="5336315" cy="328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5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/>
          <a:lstStyle/>
          <a:p>
            <a:r>
              <a:rPr lang="es-GT" dirty="0"/>
              <a:t>Curva de Distribución Simétrica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9914020-96ED-4CF2-ADB1-5567E6D7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03" y="1126485"/>
            <a:ext cx="5902757" cy="3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8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 fontScale="90000"/>
          </a:bodyPr>
          <a:lstStyle/>
          <a:p>
            <a:r>
              <a:rPr lang="es-GT" dirty="0"/>
              <a:t>Curva de Distribución con sesgo positivo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914C60-ADF0-4870-866F-68CD741A5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27" y="1424694"/>
            <a:ext cx="6428244" cy="346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76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 fontScale="90000"/>
          </a:bodyPr>
          <a:lstStyle/>
          <a:p>
            <a:r>
              <a:rPr lang="es-GT" dirty="0"/>
              <a:t>Curva de Distribución con sesgo negativo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D6E6CFE-8916-4D0D-A80D-A0C9FF08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13" y="1220086"/>
            <a:ext cx="6105177" cy="335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0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 fontScale="90000"/>
          </a:bodyPr>
          <a:lstStyle/>
          <a:p>
            <a:r>
              <a:rPr lang="es-GT" dirty="0"/>
              <a:t>Dispersión en la curva de distribución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B0AED9-1F75-4673-AB6F-F3C67A588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41" y="1220086"/>
            <a:ext cx="4963082" cy="392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7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/>
          </a:bodyPr>
          <a:lstStyle/>
          <a:p>
            <a:r>
              <a:rPr lang="es-GT" dirty="0"/>
              <a:t>Probabilidad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9C36-DA78-4376-872E-FBF3615D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01479"/>
            <a:ext cx="7200900" cy="3427671"/>
          </a:xfrm>
        </p:spPr>
        <p:txBody>
          <a:bodyPr>
            <a:normAutofit/>
          </a:bodyPr>
          <a:lstStyle/>
          <a:p>
            <a:pPr algn="just"/>
            <a:r>
              <a:rPr lang="es-GT" dirty="0"/>
              <a:t>Es el cálculo de las posibilidades que determinado evento suceda.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Es una medida que va entre 0 y 1 que determina posibilidad de que un hecho ocurra.</a:t>
            </a:r>
          </a:p>
          <a:p>
            <a:pPr marL="0" indent="0" algn="just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5412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74D-FDDA-4379-B9E1-F8227275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Estadística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D4C42-242B-4F88-848E-E526F144E3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B745DD-CAC6-462D-B5B8-82B34E9D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663" y="1430338"/>
            <a:ext cx="7432675" cy="3033712"/>
          </a:xfrm>
        </p:spPr>
        <p:txBody>
          <a:bodyPr/>
          <a:lstStyle/>
          <a:p>
            <a:pPr algn="just"/>
            <a:r>
              <a:rPr lang="es-GT" dirty="0"/>
              <a:t>El proceso sistemático aplicado al análisis y la interpretación de numéricos con la intención de comprender los hechos de la realidad pudiendo apoyar la toma de decisiones.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Tiene como objetivo interpretar los conjuntos de cifras numéricas que guardan relaciones significativas.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1B67D1E-6C11-4D77-9437-18CF0E08842E}"/>
              </a:ext>
            </a:extLst>
          </p:cNvPr>
          <p:cNvSpPr txBox="1">
            <a:spLocks/>
          </p:cNvSpPr>
          <p:nvPr/>
        </p:nvSpPr>
        <p:spPr>
          <a:xfrm>
            <a:off x="707948" y="4843980"/>
            <a:ext cx="8685292" cy="4046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GT" sz="800"/>
              <a:t>Alvarado, V. V. M. (2014). Probabilidad y estadística: serie universitaria patria.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6180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/>
          </a:bodyPr>
          <a:lstStyle/>
          <a:p>
            <a:r>
              <a:rPr lang="es-GT" dirty="0"/>
              <a:t>Probabilidad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9C36-DA78-4376-872E-FBF3615D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01479"/>
            <a:ext cx="7200900" cy="3427671"/>
          </a:xfrm>
        </p:spPr>
        <p:txBody>
          <a:bodyPr>
            <a:normAutofit/>
          </a:bodyPr>
          <a:lstStyle/>
          <a:p>
            <a:r>
              <a:rPr lang="es-GT" sz="2100" dirty="0"/>
              <a:t>Todo análisis de probabilidad está fundamentado en Experimentos.</a:t>
            </a:r>
          </a:p>
          <a:p>
            <a:r>
              <a:rPr lang="es-GT" sz="2100" dirty="0"/>
              <a:t>Los experimentos son el conjunto de actividades que permiten el desarrollo de un fenómeno, al resultado de un experimento se le llama evento.</a:t>
            </a:r>
          </a:p>
          <a:p>
            <a:r>
              <a:rPr lang="es-GT" sz="2100" dirty="0"/>
              <a:t>Un experimento puede tener muchos eventos (resultados).</a:t>
            </a:r>
          </a:p>
          <a:p>
            <a:endParaRPr lang="es-GT" sz="2100" dirty="0"/>
          </a:p>
          <a:p>
            <a:r>
              <a:rPr lang="es-GT" sz="2100" dirty="0"/>
              <a:t>Experimento = Lanzar un dado, lanzar una moneda, contar la cantidad de visitantes.</a:t>
            </a:r>
          </a:p>
          <a:p>
            <a:pPr marL="0" indent="0" algn="just">
              <a:buNone/>
            </a:pPr>
            <a:endParaRPr lang="es-GT" sz="2100" dirty="0"/>
          </a:p>
        </p:txBody>
      </p:sp>
    </p:spTree>
    <p:extLst>
      <p:ext uri="{BB962C8B-B14F-4D97-AF65-F5344CB8AC3E}">
        <p14:creationId xmlns:p14="http://schemas.microsoft.com/office/powerpoint/2010/main" val="53010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/>
          </a:bodyPr>
          <a:lstStyle/>
          <a:p>
            <a:r>
              <a:rPr lang="es-GT" dirty="0"/>
              <a:t>Espacio Muestral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9C36-DA78-4376-872E-FBF3615D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01479"/>
            <a:ext cx="7200900" cy="3427671"/>
          </a:xfrm>
        </p:spPr>
        <p:txBody>
          <a:bodyPr>
            <a:normAutofit/>
          </a:bodyPr>
          <a:lstStyle/>
          <a:p>
            <a:r>
              <a:rPr lang="es-GT" sz="2100" dirty="0"/>
              <a:t>Es el conjunto de los posibles resultados que tiene un experimento.</a:t>
            </a:r>
          </a:p>
          <a:p>
            <a:pPr marL="0" indent="0">
              <a:buNone/>
            </a:pPr>
            <a:br>
              <a:rPr lang="es-GT" sz="2100" dirty="0"/>
            </a:br>
            <a:endParaRPr lang="es-GT" sz="2100" dirty="0"/>
          </a:p>
          <a:p>
            <a:r>
              <a:rPr lang="es-GT" sz="2100" dirty="0"/>
              <a:t>Para lanzar un dado: los números del 1 al 6.  Para lanzar una moneda los lados de la moneda.</a:t>
            </a:r>
          </a:p>
          <a:p>
            <a:pPr marL="0" indent="0" algn="just">
              <a:buNone/>
            </a:pPr>
            <a:endParaRPr lang="es-GT" sz="2100" dirty="0"/>
          </a:p>
        </p:txBody>
      </p:sp>
    </p:spTree>
    <p:extLst>
      <p:ext uri="{BB962C8B-B14F-4D97-AF65-F5344CB8AC3E}">
        <p14:creationId xmlns:p14="http://schemas.microsoft.com/office/powerpoint/2010/main" val="150105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/>
          </a:bodyPr>
          <a:lstStyle/>
          <a:p>
            <a:r>
              <a:rPr lang="es-GT" dirty="0"/>
              <a:t>Probabilidad clásica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79C36-DA78-4376-872E-FBF3615DA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01479"/>
                <a:ext cx="7200900" cy="34276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100" i="1">
                          <a:latin typeface="Cambria Math"/>
                        </a:rPr>
                        <m:t>𝑃</m:t>
                      </m:r>
                      <m:r>
                        <a:rPr lang="es-GT" sz="2100" i="1">
                          <a:latin typeface="Cambria Math"/>
                        </a:rPr>
                        <m:t>(</m:t>
                      </m:r>
                      <m:r>
                        <a:rPr lang="es-GT" sz="2100" i="1">
                          <a:latin typeface="Cambria Math"/>
                        </a:rPr>
                        <m:t>𝐴</m:t>
                      </m:r>
                      <m:r>
                        <a:rPr lang="es-GT" sz="21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s-GT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sz="2100" i="1">
                              <a:latin typeface="Cambria Math"/>
                            </a:rPr>
                            <m:t>𝑁</m:t>
                          </m:r>
                          <m:r>
                            <a:rPr lang="es-GT" sz="2100" i="1">
                              <a:latin typeface="Cambria Math"/>
                            </a:rPr>
                            <m:t>ú</m:t>
                          </m:r>
                          <m:r>
                            <a:rPr lang="es-GT" sz="2100" i="1">
                              <a:latin typeface="Cambria Math"/>
                            </a:rPr>
                            <m:t>𝑚𝑒𝑟𝑜</m:t>
                          </m:r>
                          <m:r>
                            <a:rPr lang="es-GT" sz="2100" i="1">
                              <a:latin typeface="Cambria Math"/>
                            </a:rPr>
                            <m:t> </m:t>
                          </m:r>
                          <m:r>
                            <a:rPr lang="es-GT" sz="2100" i="1">
                              <a:latin typeface="Cambria Math"/>
                            </a:rPr>
                            <m:t>𝑑𝑒</m:t>
                          </m:r>
                          <m:r>
                            <a:rPr lang="es-GT" sz="2100" i="1">
                              <a:latin typeface="Cambria Math"/>
                            </a:rPr>
                            <m:t> é</m:t>
                          </m:r>
                          <m:r>
                            <a:rPr lang="es-GT" sz="2100" i="1">
                              <a:latin typeface="Cambria Math"/>
                            </a:rPr>
                            <m:t>𝑥𝑖𝑡𝑜𝑠</m:t>
                          </m:r>
                        </m:num>
                        <m:den>
                          <m:r>
                            <a:rPr lang="es-GT" sz="2100" i="1">
                              <a:latin typeface="Cambria Math"/>
                            </a:rPr>
                            <m:t>𝑁</m:t>
                          </m:r>
                          <m:r>
                            <a:rPr lang="es-GT" sz="2100" i="1">
                              <a:latin typeface="Cambria Math"/>
                            </a:rPr>
                            <m:t>ú</m:t>
                          </m:r>
                          <m:r>
                            <a:rPr lang="es-GT" sz="2100" i="1">
                              <a:latin typeface="Cambria Math"/>
                            </a:rPr>
                            <m:t>𝑚𝑒𝑟𝑜</m:t>
                          </m:r>
                          <m:r>
                            <a:rPr lang="es-GT" sz="2100" i="1">
                              <a:latin typeface="Cambria Math"/>
                            </a:rPr>
                            <m:t> </m:t>
                          </m:r>
                          <m:r>
                            <a:rPr lang="es-GT" sz="21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s-GT" sz="2100" i="1">
                              <a:latin typeface="Cambria Math"/>
                            </a:rPr>
                            <m:t> </m:t>
                          </m:r>
                          <m:r>
                            <a:rPr lang="es-GT" sz="2100" i="1">
                              <a:latin typeface="Cambria Math"/>
                            </a:rPr>
                            <m:t>𝑑𝑒</m:t>
                          </m:r>
                          <m:r>
                            <a:rPr lang="es-GT" sz="2100" i="1">
                              <a:latin typeface="Cambria Math"/>
                            </a:rPr>
                            <m:t> </m:t>
                          </m:r>
                          <m:r>
                            <a:rPr lang="es-GT" sz="2100" i="1">
                              <a:latin typeface="Cambria Math"/>
                            </a:rPr>
                            <m:t>𝑒𝑣𝑒𝑛𝑡𝑜𝑠</m:t>
                          </m:r>
                        </m:den>
                      </m:f>
                    </m:oMath>
                  </m:oMathPara>
                </a14:m>
                <a:endParaRPr lang="es-GT" sz="2100" dirty="0"/>
              </a:p>
              <a:p>
                <a:pPr marL="0" indent="0" algn="just">
                  <a:buNone/>
                </a:pPr>
                <a:endParaRPr lang="es-GT" sz="2100" dirty="0"/>
              </a:p>
              <a:p>
                <a:pPr marL="0" indent="0" algn="just">
                  <a:buNone/>
                </a:pPr>
                <a:r>
                  <a:rPr lang="es-GT" sz="2100" dirty="0"/>
                  <a:t>Las probabilidades solo pueden tener valores entre cero y uno.</a:t>
                </a:r>
              </a:p>
              <a:p>
                <a:pPr marL="0" indent="0" algn="just">
                  <a:buNone/>
                </a:pPr>
                <a:endParaRPr lang="es-GT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79C36-DA78-4376-872E-FBF3615DA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01479"/>
                <a:ext cx="7200900" cy="3427671"/>
              </a:xfrm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93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50AB-FBFC-4A42-A430-69120FB5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50F9-3E69-42D5-BE45-F755E9DA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 se lanza un dado, cuál es la probabilidad que sea un número par?</a:t>
            </a:r>
          </a:p>
          <a:p>
            <a:endParaRPr lang="es-CR" dirty="0"/>
          </a:p>
          <a:p>
            <a:r>
              <a:rPr lang="es-CR" dirty="0"/>
              <a:t>Probabilidad = 3/6 = 0.5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9DFF3-43FB-4E0F-9D5A-BF770600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/>
          </a:bodyPr>
          <a:lstStyle/>
          <a:p>
            <a:r>
              <a:rPr lang="es-GT" dirty="0"/>
              <a:t>Probabilidad excluyente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9C36-DA78-4376-872E-FBF3615D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01479"/>
            <a:ext cx="7200900" cy="34276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100" dirty="0"/>
              <a:t>Se calcula cuando la ocurrencia de un evento no afecta en lo absoluto la ocurrencia de otro evento.</a:t>
            </a:r>
          </a:p>
          <a:p>
            <a:pPr marL="0" indent="0" algn="just">
              <a:buNone/>
            </a:pPr>
            <a:endParaRPr lang="es-GT" sz="2100" dirty="0"/>
          </a:p>
          <a:p>
            <a:pPr marL="0" indent="0" algn="just">
              <a:buNone/>
            </a:pPr>
            <a:r>
              <a:rPr lang="es-GT" sz="2100" dirty="0"/>
              <a:t>Ejemplo: si lanzo un dado, cuál es la probabilidad que sea 4 o 6?</a:t>
            </a:r>
          </a:p>
          <a:p>
            <a:pPr marL="0" indent="0" algn="just">
              <a:buNone/>
            </a:pPr>
            <a:endParaRPr lang="es-GT" sz="2100" dirty="0"/>
          </a:p>
          <a:p>
            <a:pPr marL="0" indent="0" algn="just">
              <a:buNone/>
            </a:pPr>
            <a:r>
              <a:rPr lang="es-GT" sz="2100" dirty="0"/>
              <a:t>No cambia el espacio muestral.</a:t>
            </a:r>
          </a:p>
        </p:txBody>
      </p:sp>
    </p:spTree>
    <p:extLst>
      <p:ext uri="{BB962C8B-B14F-4D97-AF65-F5344CB8AC3E}">
        <p14:creationId xmlns:p14="http://schemas.microsoft.com/office/powerpoint/2010/main" val="156506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7CB3-DBF9-492D-A92F-F480024E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Probabilidad excluyente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616C-5BDA-458B-ABE0-62C1C24A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P(4) = 1/6</a:t>
            </a:r>
          </a:p>
          <a:p>
            <a:r>
              <a:rPr lang="es-CR" dirty="0"/>
              <a:t>P(6) = 1/6</a:t>
            </a:r>
          </a:p>
          <a:p>
            <a:endParaRPr lang="es-CR" dirty="0"/>
          </a:p>
          <a:p>
            <a:r>
              <a:rPr lang="es-CR" dirty="0"/>
              <a:t>P(4 o 6) = 1/3 = 0.33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0DA38-91A6-4ABD-BB46-BC19D703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/>
          </a:bodyPr>
          <a:lstStyle/>
          <a:p>
            <a:r>
              <a:rPr lang="es-GT" dirty="0"/>
              <a:t>Probabilidad de eventos comunes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9C36-DA78-4376-872E-FBF3615D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01479"/>
            <a:ext cx="7200900" cy="34276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100" dirty="0"/>
              <a:t>Se refiere a la probabilidad de que parte de un evento A es parte de un evento B.</a:t>
            </a:r>
          </a:p>
          <a:p>
            <a:pPr marL="0" indent="0" algn="just">
              <a:buNone/>
            </a:pPr>
            <a:endParaRPr lang="es-GT" sz="2100" dirty="0"/>
          </a:p>
          <a:p>
            <a:pPr marL="0" indent="0" algn="just">
              <a:buNone/>
            </a:pPr>
            <a:r>
              <a:rPr lang="es-GT" sz="2100" dirty="0"/>
              <a:t>Ejemplo:  A la hora de extraer una carta, ¿Cuál es la probabilidad que sea una J y luego una K?</a:t>
            </a:r>
          </a:p>
          <a:p>
            <a:pPr marL="0" indent="0" algn="just">
              <a:buNone/>
            </a:pPr>
            <a:endParaRPr lang="es-GT" sz="2100" dirty="0"/>
          </a:p>
          <a:p>
            <a:pPr marL="0" indent="0" algn="just">
              <a:buNone/>
            </a:pPr>
            <a:r>
              <a:rPr lang="es-GT" sz="2100" dirty="0"/>
              <a:t>Note que el espacio muestral cambio.</a:t>
            </a:r>
          </a:p>
        </p:txBody>
      </p:sp>
    </p:spTree>
    <p:extLst>
      <p:ext uri="{BB962C8B-B14F-4D97-AF65-F5344CB8AC3E}">
        <p14:creationId xmlns:p14="http://schemas.microsoft.com/office/powerpoint/2010/main" val="1773682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DDB4-2B18-4971-86DD-195A438F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CA10-4663-4D77-97E7-CB16EF07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P(J) = 4/52</a:t>
            </a:r>
          </a:p>
          <a:p>
            <a:r>
              <a:rPr lang="es-CR" dirty="0"/>
              <a:t>P(K) = 4/51</a:t>
            </a:r>
          </a:p>
          <a:p>
            <a:endParaRPr lang="es-CR" dirty="0"/>
          </a:p>
          <a:p>
            <a:r>
              <a:rPr lang="es-CR" dirty="0"/>
              <a:t>P(total) = 0.076*0.078 = 0.00592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12D22-CA07-4EFD-9BC9-5FE59A1C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6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 fontScale="90000"/>
          </a:bodyPr>
          <a:lstStyle/>
          <a:p>
            <a:r>
              <a:rPr lang="es-GT" dirty="0"/>
              <a:t>Probabilidad de eventos simultáneos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9C36-DA78-4376-872E-FBF3615D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01479"/>
            <a:ext cx="7200900" cy="34276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100" dirty="0"/>
              <a:t>Se refiere al hecho que en el desarrollo de un experimento, otro pueda suceder.</a:t>
            </a:r>
          </a:p>
          <a:p>
            <a:pPr marL="0" indent="0" algn="just">
              <a:buNone/>
            </a:pPr>
            <a:endParaRPr lang="es-GT" sz="2100" dirty="0"/>
          </a:p>
          <a:p>
            <a:pPr marL="0" indent="0" algn="just">
              <a:buNone/>
            </a:pPr>
            <a:r>
              <a:rPr lang="es-GT" sz="2100" dirty="0"/>
              <a:t>Ejemplo: ¿Cuál es la probabilidad de que una moneda caiga dos veces seguidas con el mismo resultado?</a:t>
            </a:r>
          </a:p>
        </p:txBody>
      </p:sp>
    </p:spTree>
    <p:extLst>
      <p:ext uri="{BB962C8B-B14F-4D97-AF65-F5344CB8AC3E}">
        <p14:creationId xmlns:p14="http://schemas.microsoft.com/office/powerpoint/2010/main" val="3658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9178-98AF-4148-A7E2-B32B4E2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70-548A-424B-AEE5-89E9E89B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P(1) = 0.50 </a:t>
            </a:r>
          </a:p>
          <a:p>
            <a:r>
              <a:rPr lang="es-CR" dirty="0"/>
              <a:t>P(1) = 0.50</a:t>
            </a:r>
          </a:p>
          <a:p>
            <a:endParaRPr lang="es-CR" dirty="0"/>
          </a:p>
          <a:p>
            <a:r>
              <a:rPr lang="es-CR" dirty="0"/>
              <a:t>P(seguidas) = 0.50*0.50 = 0.25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E621A-3C50-40AF-B1B9-22266096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5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5C9F-6D76-4D7D-B0C0-D0CA14C8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la Estadística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DBC41-8C9D-4199-8934-6E9C0E1D9B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E9788-1A4E-4FF4-B19F-4ECBBA16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840473"/>
            <a:ext cx="7432675" cy="3033712"/>
          </a:xfrm>
        </p:spPr>
        <p:txBody>
          <a:bodyPr/>
          <a:lstStyle/>
          <a:p>
            <a:pPr algn="just"/>
            <a:r>
              <a:rPr lang="es-GT" sz="1800" dirty="0"/>
              <a:t>Según sea el análisis que se está realizando, la Estadística puede dividirse en:</a:t>
            </a:r>
          </a:p>
          <a:p>
            <a:pPr algn="just"/>
            <a:endParaRPr lang="es-GT" sz="1800" dirty="0"/>
          </a:p>
          <a:p>
            <a:pPr algn="just"/>
            <a:r>
              <a:rPr lang="es-GT" sz="1800" b="1" dirty="0"/>
              <a:t>Estadística Descriptiva</a:t>
            </a:r>
            <a:r>
              <a:rPr lang="es-GT" sz="1800" dirty="0"/>
              <a:t> que tiene como objetivo principal organizar y presentar conjuntos de datos numéricos para facilitar el análisis de un fenómeno.</a:t>
            </a:r>
          </a:p>
          <a:p>
            <a:pPr algn="just"/>
            <a:endParaRPr lang="es-GT" sz="1800" b="1" dirty="0"/>
          </a:p>
          <a:p>
            <a:pPr algn="just"/>
            <a:r>
              <a:rPr lang="es-GT" sz="1800" b="1" dirty="0"/>
              <a:t>Estadística Inferencial </a:t>
            </a:r>
            <a:r>
              <a:rPr lang="es-GT" sz="1800" dirty="0"/>
              <a:t>que tiene como objetivo principal la validación de los parámetros de una población mediante el análisis de una muestra.</a:t>
            </a:r>
            <a:endParaRPr lang="es-GT" sz="1800" b="1" dirty="0"/>
          </a:p>
        </p:txBody>
      </p:sp>
    </p:spTree>
    <p:extLst>
      <p:ext uri="{BB962C8B-B14F-4D97-AF65-F5344CB8AC3E}">
        <p14:creationId xmlns:p14="http://schemas.microsoft.com/office/powerpoint/2010/main" val="380306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DD9-B162-433A-B504-13F88563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05736"/>
          </a:xfrm>
        </p:spPr>
        <p:txBody>
          <a:bodyPr>
            <a:normAutofit/>
          </a:bodyPr>
          <a:lstStyle/>
          <a:p>
            <a:r>
              <a:rPr lang="es-GT" dirty="0"/>
              <a:t>Probabilidad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9C36-DA78-4376-872E-FBF3615D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01479"/>
            <a:ext cx="7200900" cy="3427671"/>
          </a:xfrm>
        </p:spPr>
        <p:txBody>
          <a:bodyPr>
            <a:normAutofit/>
          </a:bodyPr>
          <a:lstStyle/>
          <a:p>
            <a:r>
              <a:rPr lang="es-GT" sz="2100" dirty="0"/>
              <a:t>Este modelo expone la ocurrencia de un evento B, una vez que haya ocurrido un evento A.</a:t>
            </a:r>
          </a:p>
          <a:p>
            <a:endParaRPr lang="es-GT" sz="2100" dirty="0"/>
          </a:p>
          <a:p>
            <a:r>
              <a:rPr lang="es-GT" sz="2100" dirty="0"/>
              <a:t>"La Probabilidad de B dada la ocurrencia de A"</a:t>
            </a:r>
          </a:p>
          <a:p>
            <a:pPr marL="0" indent="0" algn="just">
              <a:buNone/>
            </a:pPr>
            <a:endParaRPr lang="es-GT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33D6-6354-4C7A-AAB0-ED486B86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68" y="2987488"/>
            <a:ext cx="2276475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0C5E8D-ED09-4071-92C2-FB936678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76" y="2987163"/>
            <a:ext cx="2209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8082-858D-48E7-93DB-8C57AD0B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6DF5-928D-479D-9374-9E94B71B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sz="2000" dirty="0"/>
              <a:t>Se sabe que el 69% aprueban el curso Investigación de Operaciones, además, el 59% aprueban el curso Modelación y Simulación.</a:t>
            </a:r>
          </a:p>
          <a:p>
            <a:pPr algn="just"/>
            <a:r>
              <a:rPr lang="es-CR" sz="2000" dirty="0"/>
              <a:t>También se conoce que hay un 48% de estudiantes que aprueben ambos cursos.</a:t>
            </a:r>
          </a:p>
          <a:p>
            <a:pPr algn="just"/>
            <a:endParaRPr lang="es-CR" sz="2000" dirty="0"/>
          </a:p>
          <a:p>
            <a:pPr algn="just"/>
            <a:r>
              <a:rPr lang="es-CR" sz="2000" dirty="0"/>
              <a:t>Si un estudiante aprobó Investigación de Operaciones, cuál es la probabilidad que apruebe Modelación y Simulación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5245F-C586-4F0D-BF07-F3DC02DE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5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78B4-472E-4EB1-B573-912FC1A4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2F63-4C2A-4A69-959B-FAA2E45A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P(A) = 0.69</a:t>
            </a:r>
          </a:p>
          <a:p>
            <a:r>
              <a:rPr lang="es-CR" dirty="0"/>
              <a:t>P(B) = 0.59</a:t>
            </a:r>
          </a:p>
          <a:p>
            <a:r>
              <a:rPr lang="es-CR" dirty="0"/>
              <a:t>P(AB) = 0.48</a:t>
            </a:r>
          </a:p>
          <a:p>
            <a:endParaRPr lang="es-CR" dirty="0"/>
          </a:p>
          <a:p>
            <a:r>
              <a:rPr lang="es-CR" dirty="0"/>
              <a:t>P(B|A) = 0.48/0.69 = 0.70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3E23-23C5-4616-B688-E5D77692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2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983B-1901-4E66-967D-4B97C26C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Importancia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DEB2-EE24-4686-8C7C-1081EDF6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¿Por qué es importante estudiar la probabilidad?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80BC9-710A-40F6-8198-A301E18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1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07F4-8F16-4E5F-A789-64FD0FD7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Estadística Descriptiva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9C97-E993-40AA-AB42-F726A008F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GT" sz="1800" dirty="0"/>
              <a:t>Se fundamenta en el análisis de medidas descriptivas, las cuales almacenan información de una serie de datos determinada y describe el comportamiento de la misma.</a:t>
            </a:r>
          </a:p>
          <a:p>
            <a:pPr algn="just"/>
            <a:endParaRPr lang="es-GT" sz="1800" b="1" dirty="0"/>
          </a:p>
          <a:p>
            <a:pPr algn="just"/>
            <a:r>
              <a:rPr lang="es-GT" sz="1800" b="1" dirty="0"/>
              <a:t>Medidas de Centralización: </a:t>
            </a:r>
            <a:r>
              <a:rPr lang="es-GT" sz="1800" dirty="0"/>
              <a:t>son un grupo de valores muy representativo de una serie de datos ya que tienden a ubicarse en el centro de la misma.</a:t>
            </a:r>
          </a:p>
          <a:p>
            <a:pPr algn="just"/>
            <a:endParaRPr lang="es-GT" sz="1800" b="1" dirty="0"/>
          </a:p>
          <a:p>
            <a:pPr algn="just"/>
            <a:r>
              <a:rPr lang="es-GT" sz="1800" dirty="0"/>
              <a:t>Entre estas medidas son: Media, Mediana, Moda, Media Ponderada, Media Geométrica.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069E-A951-4355-96E8-B66903269D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46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50AA-5A2F-4FC6-94ED-11AA7EB4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Estadística Descriptiva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5D79-5F70-431A-8CB2-AE65E0071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GT" sz="2000" b="1" dirty="0"/>
              <a:t>Medidas de Dispersión: </a:t>
            </a:r>
            <a:r>
              <a:rPr lang="es-GT" sz="2000" dirty="0"/>
              <a:t>Señalan que tan alejados están los valores  respecto a una colección de datos.</a:t>
            </a:r>
          </a:p>
          <a:p>
            <a:pPr algn="just"/>
            <a:r>
              <a:rPr lang="es-GT" sz="2000" dirty="0"/>
              <a:t>Entre las medidas más conocidas son: rango, varianza, desviación estándar, coeficiente de variación.</a:t>
            </a:r>
          </a:p>
          <a:p>
            <a:pPr algn="just"/>
            <a:endParaRPr lang="es-GT" sz="2000" dirty="0"/>
          </a:p>
          <a:p>
            <a:pPr algn="just"/>
            <a:r>
              <a:rPr lang="es-GT" sz="2000" b="1" dirty="0"/>
              <a:t>Medidas de Posición: </a:t>
            </a:r>
            <a:r>
              <a:rPr lang="es-GT" sz="2000" dirty="0"/>
              <a:t>son los valores que permiten dividir la colección ordenada en partes iguales.</a:t>
            </a:r>
          </a:p>
          <a:p>
            <a:pPr algn="just"/>
            <a:r>
              <a:rPr lang="es-GT" sz="2000" dirty="0"/>
              <a:t>Entre las medidas más conocidas están: percentiles, deciles, cuartiles.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BD2C-5E89-4E61-8D92-0FEFDAD00C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9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BC97-9635-4576-A3FB-42CA2995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Estadística Descriptiva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DF928-E50B-495C-9F29-33A59228C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GT" b="1" dirty="0"/>
              <a:t>Medidas de Forma: </a:t>
            </a:r>
            <a:r>
              <a:rPr lang="es-GT" dirty="0"/>
              <a:t>son los valores que permiten establecer la forma en la que están distribuidos los datos en una colección determinada.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Entre las medidas principales de forma están Sesgo o asimetría y Apuntamiento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3C071-0C9C-4671-8948-186856D7DC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597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A3F0-6C92-4CC4-A88F-ED0A7E4C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Media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B00F3-30C3-462C-A48A-AFDD7694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568033"/>
            <a:ext cx="7433400" cy="3360314"/>
          </a:xfrm>
        </p:spPr>
        <p:txBody>
          <a:bodyPr/>
          <a:lstStyle/>
          <a:p>
            <a:pPr algn="just"/>
            <a:r>
              <a:rPr lang="es-GT" dirty="0"/>
              <a:t>Conocida también como Media Aritmética.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Es un promedio simple.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6C66-6350-4228-8BD2-EF8740488B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DFB44-A54E-41CC-A123-5F360380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93" y="2722600"/>
            <a:ext cx="7290424" cy="22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6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5337-DB55-4F0B-A2EE-E36BFC2C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Desviación Estándar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7C189-E233-4C2C-AA3B-78EDBFBD5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75B3F4-94C4-4144-BBB7-6EBFE8F18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663" y="1430338"/>
            <a:ext cx="7432675" cy="3033712"/>
          </a:xfrm>
        </p:spPr>
        <p:txBody>
          <a:bodyPr/>
          <a:lstStyle/>
          <a:p>
            <a:pPr algn="just"/>
            <a:r>
              <a:rPr lang="es-GT" dirty="0"/>
              <a:t>Es una medida de incertidumbre ya que mide el grado de dispersión de los datos con respecto al valor de la media.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Es la variación esperada con respecto a la media.</a:t>
            </a:r>
          </a:p>
          <a:p>
            <a:pPr algn="just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4731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E00F-00EF-45BC-BC76-7575C9E7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Medidas de Posición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8CDD3-E39F-4FF4-8F9C-266868D9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GT" dirty="0"/>
              <a:t>Se utilizan en datos ordenados.</a:t>
            </a:r>
          </a:p>
          <a:p>
            <a:pPr algn="just"/>
            <a:endParaRPr lang="es-GT" dirty="0"/>
          </a:p>
          <a:p>
            <a:r>
              <a:rPr lang="es-GT" dirty="0"/>
              <a:t>Los cuartiles dividen los datos en cuatro partes iguales.</a:t>
            </a:r>
          </a:p>
          <a:p>
            <a:r>
              <a:rPr lang="es-GT" dirty="0"/>
              <a:t>Los deciles en dividen los datos en diez partes iguales</a:t>
            </a:r>
          </a:p>
          <a:p>
            <a:r>
              <a:rPr lang="es-GT" dirty="0"/>
              <a:t>Los percentiles dividen los datos en cien partes iguales.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7F4BB-2D85-4CF7-B732-CE6CD778B3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837216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1012</Words>
  <Application>Microsoft Office PowerPoint</Application>
  <PresentationFormat>On-screen Show (16:9)</PresentationFormat>
  <Paragraphs>149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Montserrat</vt:lpstr>
      <vt:lpstr>Calibri</vt:lpstr>
      <vt:lpstr>Arial</vt:lpstr>
      <vt:lpstr>Cambria Math</vt:lpstr>
      <vt:lpstr>Montserrat Light</vt:lpstr>
      <vt:lpstr>Nicholas template</vt:lpstr>
      <vt:lpstr>Estadística</vt:lpstr>
      <vt:lpstr>Estadística</vt:lpstr>
      <vt:lpstr>Clasificación de la Estadística</vt:lpstr>
      <vt:lpstr>Estadística Descriptiva</vt:lpstr>
      <vt:lpstr>Estadística Descriptiva</vt:lpstr>
      <vt:lpstr>Estadística Descriptiva</vt:lpstr>
      <vt:lpstr>Media</vt:lpstr>
      <vt:lpstr>Desviación Estándar</vt:lpstr>
      <vt:lpstr>Medidas de Posición</vt:lpstr>
      <vt:lpstr>Gráficas Descriptivas</vt:lpstr>
      <vt:lpstr>Histograma</vt:lpstr>
      <vt:lpstr>Polígono de Frecuencias</vt:lpstr>
      <vt:lpstr>Curva de distribución de frecuencias</vt:lpstr>
      <vt:lpstr>Polígono de Frecuencias</vt:lpstr>
      <vt:lpstr>Curva de Distribución Simétrica</vt:lpstr>
      <vt:lpstr>Curva de Distribución con sesgo positivo</vt:lpstr>
      <vt:lpstr>Curva de Distribución con sesgo negativo</vt:lpstr>
      <vt:lpstr>Dispersión en la curva de distribución</vt:lpstr>
      <vt:lpstr>Probabilidad</vt:lpstr>
      <vt:lpstr>Probabilidad</vt:lpstr>
      <vt:lpstr>Espacio Muestral</vt:lpstr>
      <vt:lpstr>Probabilidad clásica</vt:lpstr>
      <vt:lpstr>Ejemplo</vt:lpstr>
      <vt:lpstr>Probabilidad excluyente</vt:lpstr>
      <vt:lpstr>Probabilidad excluyente</vt:lpstr>
      <vt:lpstr>Probabilidad de eventos comunes</vt:lpstr>
      <vt:lpstr>Ejemplo</vt:lpstr>
      <vt:lpstr>Probabilidad de eventos simultáneos</vt:lpstr>
      <vt:lpstr>Ejemplo</vt:lpstr>
      <vt:lpstr>Probabilidad condicional</vt:lpstr>
      <vt:lpstr>Ejemplo</vt:lpstr>
      <vt:lpstr>Ejemplo</vt:lpstr>
      <vt:lpstr>Importancia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</dc:title>
  <cp:lastModifiedBy>ROJAS ARGUETA, CESAR SALVADOR</cp:lastModifiedBy>
  <cp:revision>15</cp:revision>
  <dcterms:modified xsi:type="dcterms:W3CDTF">2023-02-15T21:23:39Z</dcterms:modified>
</cp:coreProperties>
</file>