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3"/>
  </p:notesMasterIdLst>
  <p:sldIdLst>
    <p:sldId id="256" r:id="rId2"/>
    <p:sldId id="281" r:id="rId3"/>
    <p:sldId id="282" r:id="rId4"/>
    <p:sldId id="283" r:id="rId5"/>
    <p:sldId id="284" r:id="rId6"/>
    <p:sldId id="285" r:id="rId7"/>
    <p:sldId id="286" r:id="rId8"/>
    <p:sldId id="290" r:id="rId9"/>
    <p:sldId id="291" r:id="rId10"/>
    <p:sldId id="287" r:id="rId11"/>
    <p:sldId id="289" r:id="rId12"/>
    <p:sldId id="292" r:id="rId13"/>
    <p:sldId id="288" r:id="rId14"/>
    <p:sldId id="294" r:id="rId15"/>
    <p:sldId id="296" r:id="rId16"/>
    <p:sldId id="295" r:id="rId17"/>
    <p:sldId id="297" r:id="rId18"/>
    <p:sldId id="298" r:id="rId19"/>
    <p:sldId id="299" r:id="rId20"/>
    <p:sldId id="300" r:id="rId21"/>
    <p:sldId id="301" r:id="rId22"/>
    <p:sldId id="303" r:id="rId23"/>
    <p:sldId id="304" r:id="rId24"/>
    <p:sldId id="306" r:id="rId25"/>
    <p:sldId id="305" r:id="rId26"/>
    <p:sldId id="308" r:id="rId27"/>
    <p:sldId id="307" r:id="rId28"/>
    <p:sldId id="309" r:id="rId29"/>
    <p:sldId id="310" r:id="rId30"/>
    <p:sldId id="311" r:id="rId31"/>
    <p:sldId id="277" r:id="rId32"/>
  </p:sldIdLst>
  <p:sldSz cx="9144000" cy="5143500" type="screen16x9"/>
  <p:notesSz cx="6858000" cy="9144000"/>
  <p:embeddedFontLst>
    <p:embeddedFont>
      <p:font typeface="Cambria Math" panose="02040503050406030204" pitchFamily="18" charset="0"/>
      <p:regular r:id="rId34"/>
    </p:embeddedFont>
    <p:embeddedFont>
      <p:font typeface="Oswald" panose="00000500000000000000" pitchFamily="2" charset="0"/>
      <p:regular r:id="rId35"/>
      <p:bold r:id="rId36"/>
    </p:embeddedFont>
    <p:embeddedFont>
      <p:font typeface="Source Sans Pro" panose="020B0503030403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0" autoAdjust="0"/>
    <p:restoredTop sz="94660"/>
  </p:normalViewPr>
  <p:slideViewPr>
    <p:cSldViewPr snapToGrid="0">
      <p:cViewPr varScale="1">
        <p:scale>
          <a:sx n="138" d="100"/>
          <a:sy n="138" d="100"/>
        </p:scale>
        <p:origin x="7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Sistemas Discretos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Comportamiento de las Variables Aleatorias</a:t>
            </a:r>
            <a:endParaRPr lang="en-US" sz="3200" dirty="0"/>
          </a:p>
        </p:txBody>
      </p:sp>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1145320"/>
            <a:ext cx="8506691" cy="2990261"/>
          </a:xfrm>
        </p:spPr>
        <p:txBody>
          <a:bodyPr/>
          <a:lstStyle/>
          <a:p>
            <a:r>
              <a:rPr lang="es-CR" dirty="0"/>
              <a:t>El comportamiento de una variable aleatoria se determina a través de medidas de tendencia o dispersión.</a:t>
            </a:r>
          </a:p>
          <a:p>
            <a:r>
              <a:rPr lang="es-CR" dirty="0"/>
              <a:t>La media es un valor que determina sus valores más probables.</a:t>
            </a:r>
          </a:p>
          <a:p>
            <a:r>
              <a:rPr lang="es-CR" dirty="0"/>
              <a:t>La varianza ayuda a determinar la dispersión de los valores respecto a la media.</a:t>
            </a:r>
            <a:endParaRPr lang="en-US" dirty="0"/>
          </a:p>
        </p:txBody>
      </p:sp>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69208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Distribuciones de Probabilidad</a:t>
            </a:r>
            <a:endParaRPr lang="en-US" sz="3200" dirty="0"/>
          </a:p>
        </p:txBody>
      </p:sp>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1145320"/>
            <a:ext cx="8506691" cy="2990261"/>
          </a:xfrm>
        </p:spPr>
        <p:txBody>
          <a:bodyPr/>
          <a:lstStyle/>
          <a:p>
            <a:r>
              <a:rPr lang="es-CR" dirty="0"/>
              <a:t>Son las funciones que permiten conocer el universo de posibles valores que puede tomar una determinada variable acorde a su comportamiento.</a:t>
            </a:r>
          </a:p>
          <a:p>
            <a:r>
              <a:rPr lang="es-CR" dirty="0"/>
              <a:t>Todos los posibles resultados que puede obtener una variable se deben mapear dentro de la distribución de probabilidad.</a:t>
            </a:r>
          </a:p>
          <a:p>
            <a:r>
              <a:rPr lang="es-CR" dirty="0"/>
              <a:t>Esta función permite visualizar cómo se espera que los resultados de una variable se comporten.</a:t>
            </a:r>
            <a:endParaRPr lang="en-US" dirty="0"/>
          </a:p>
        </p:txBody>
      </p:sp>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4249935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Distribuciones de Probabilidad</a:t>
            </a:r>
            <a:endParaRPr lang="en-US" sz="3200" dirty="0"/>
          </a:p>
        </p:txBody>
      </p:sp>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1026" name="Picture 2" descr="Distribución normal - Qué es, definición y concepto | Economipedia">
            <a:extLst>
              <a:ext uri="{FF2B5EF4-FFF2-40B4-BE49-F238E27FC236}">
                <a16:creationId xmlns:a16="http://schemas.microsoft.com/office/drawing/2014/main" id="{4C7E9A4E-C5BD-46F5-B58E-5C0955BE51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9" y="1004700"/>
            <a:ext cx="3968062" cy="25628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BEAA5D0-97F5-4654-9893-06507B8243A8}"/>
              </a:ext>
            </a:extLst>
          </p:cNvPr>
          <p:cNvPicPr>
            <a:picLocks noChangeAspect="1"/>
          </p:cNvPicPr>
          <p:nvPr/>
        </p:nvPicPr>
        <p:blipFill>
          <a:blip r:embed="rId3"/>
          <a:stretch>
            <a:fillRect/>
          </a:stretch>
        </p:blipFill>
        <p:spPr>
          <a:xfrm>
            <a:off x="4384064" y="1082502"/>
            <a:ext cx="4364428" cy="2360353"/>
          </a:xfrm>
          <a:prstGeom prst="rect">
            <a:avLst/>
          </a:prstGeom>
        </p:spPr>
      </p:pic>
    </p:spTree>
    <p:extLst>
      <p:ext uri="{BB962C8B-B14F-4D97-AF65-F5344CB8AC3E}">
        <p14:creationId xmlns:p14="http://schemas.microsoft.com/office/powerpoint/2010/main" val="1462320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Variables Aleatorias continuas más utilizadas</a:t>
            </a:r>
            <a:endParaRPr lang="en-US" sz="3200" dirty="0"/>
          </a:p>
        </p:txBody>
      </p:sp>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1145320"/>
            <a:ext cx="8506691" cy="2990261"/>
          </a:xfrm>
        </p:spPr>
        <p:txBody>
          <a:bodyPr/>
          <a:lstStyle/>
          <a:p>
            <a:r>
              <a:rPr lang="es-CR" dirty="0"/>
              <a:t>Uniforme</a:t>
            </a:r>
          </a:p>
          <a:p>
            <a:r>
              <a:rPr lang="es-CR" dirty="0"/>
              <a:t>Exponencial</a:t>
            </a:r>
          </a:p>
          <a:p>
            <a:r>
              <a:rPr lang="es-CR" dirty="0"/>
              <a:t>Weibull</a:t>
            </a:r>
          </a:p>
          <a:p>
            <a:r>
              <a:rPr lang="es-CR" dirty="0"/>
              <a:t>Normal</a:t>
            </a:r>
          </a:p>
          <a:p>
            <a:r>
              <a:rPr lang="es-CR" dirty="0"/>
              <a:t>Normal-logarítmica</a:t>
            </a:r>
          </a:p>
          <a:p>
            <a:r>
              <a:rPr lang="es-CR" dirty="0"/>
              <a:t>Triangular</a:t>
            </a:r>
          </a:p>
          <a:p>
            <a:r>
              <a:rPr lang="es-CR" dirty="0"/>
              <a:t>Beta</a:t>
            </a:r>
          </a:p>
          <a:p>
            <a:r>
              <a:rPr lang="es-CR" dirty="0"/>
              <a:t>Gamma</a:t>
            </a:r>
          </a:p>
          <a:p>
            <a:endParaRPr lang="en-US" dirty="0"/>
          </a:p>
        </p:txBody>
      </p:sp>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69923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Uniforme</a:t>
            </a:r>
            <a:endParaRPr lang="en-US" sz="3200" dirty="0"/>
          </a:p>
        </p:txBody>
      </p:sp>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1145320"/>
            <a:ext cx="8506691" cy="2990261"/>
          </a:xfrm>
        </p:spPr>
        <p:txBody>
          <a:bodyPr/>
          <a:lstStyle/>
          <a:p>
            <a:r>
              <a:rPr lang="es-CR" dirty="0"/>
              <a:t>Se utiliza como la aproximación a una variable que entre los dos posibles valores a y b (rango) todos tienen la misma probabilidad.</a:t>
            </a:r>
          </a:p>
          <a:p>
            <a:endParaRPr lang="es-CR" dirty="0"/>
          </a:p>
          <a:p>
            <a:endParaRPr lang="en-US" dirty="0"/>
          </a:p>
        </p:txBody>
      </p:sp>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id="{D1AF0CAC-24A6-4EB0-9302-6571A33B0173}"/>
              </a:ext>
            </a:extLst>
          </p:cNvPr>
          <p:cNvPicPr>
            <a:picLocks noChangeAspect="1"/>
          </p:cNvPicPr>
          <p:nvPr/>
        </p:nvPicPr>
        <p:blipFill>
          <a:blip r:embed="rId2"/>
          <a:stretch>
            <a:fillRect/>
          </a:stretch>
        </p:blipFill>
        <p:spPr>
          <a:xfrm>
            <a:off x="1003467" y="2195715"/>
            <a:ext cx="3804060" cy="2031869"/>
          </a:xfrm>
          <a:prstGeom prst="rect">
            <a:avLst/>
          </a:prstGeom>
        </p:spPr>
      </p:pic>
    </p:spTree>
    <p:extLst>
      <p:ext uri="{BB962C8B-B14F-4D97-AF65-F5344CB8AC3E}">
        <p14:creationId xmlns:p14="http://schemas.microsoft.com/office/powerpoint/2010/main" val="2136505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Exponencial</a:t>
            </a:r>
            <a:endParaRPr lang="en-US" sz="3200" dirty="0"/>
          </a:p>
        </p:txBody>
      </p:sp>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692728"/>
            <a:ext cx="8506691" cy="3442854"/>
          </a:xfrm>
        </p:spPr>
        <p:txBody>
          <a:bodyPr/>
          <a:lstStyle/>
          <a:p>
            <a:r>
              <a:rPr lang="es-CR" dirty="0"/>
              <a:t>Es una función que representa la distribución de tiempos que suceden a una tasa constante, ejemplo el tiempo entre llegadas de clientes.</a:t>
            </a:r>
          </a:p>
          <a:p>
            <a:endParaRPr lang="es-CR" dirty="0"/>
          </a:p>
          <a:p>
            <a:endParaRPr lang="en-US" dirty="0"/>
          </a:p>
        </p:txBody>
      </p:sp>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7" name="Picture 6">
            <a:extLst>
              <a:ext uri="{FF2B5EF4-FFF2-40B4-BE49-F238E27FC236}">
                <a16:creationId xmlns:a16="http://schemas.microsoft.com/office/drawing/2014/main" id="{F100982A-9DFF-4C1E-BCA4-B9911C0AE214}"/>
              </a:ext>
            </a:extLst>
          </p:cNvPr>
          <p:cNvPicPr>
            <a:picLocks noChangeAspect="1"/>
          </p:cNvPicPr>
          <p:nvPr/>
        </p:nvPicPr>
        <p:blipFill>
          <a:blip r:embed="rId2"/>
          <a:stretch>
            <a:fillRect/>
          </a:stretch>
        </p:blipFill>
        <p:spPr>
          <a:xfrm>
            <a:off x="2412421" y="1634836"/>
            <a:ext cx="4557672" cy="2669879"/>
          </a:xfrm>
          <a:prstGeom prst="rect">
            <a:avLst/>
          </a:prstGeom>
        </p:spPr>
      </p:pic>
    </p:spTree>
    <p:extLst>
      <p:ext uri="{BB962C8B-B14F-4D97-AF65-F5344CB8AC3E}">
        <p14:creationId xmlns:p14="http://schemas.microsoft.com/office/powerpoint/2010/main" val="1575647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Gamma</a:t>
            </a:r>
            <a:endParaRPr lang="en-US" sz="3200" dirty="0"/>
          </a:p>
        </p:txBody>
      </p:sp>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838785"/>
            <a:ext cx="8506691" cy="2990261"/>
          </a:xfrm>
        </p:spPr>
        <p:txBody>
          <a:bodyPr/>
          <a:lstStyle/>
          <a:p>
            <a:r>
              <a:rPr lang="es-CR" dirty="0"/>
              <a:t>Es una función que representa la distribución de tiempos que ocurren al completar una tarea, por ejemplo el tiempo de servicio a clientes.</a:t>
            </a:r>
          </a:p>
          <a:p>
            <a:endParaRPr lang="es-CR" dirty="0"/>
          </a:p>
          <a:p>
            <a:endParaRPr lang="en-US" dirty="0"/>
          </a:p>
        </p:txBody>
      </p:sp>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Picture 5">
            <a:extLst>
              <a:ext uri="{FF2B5EF4-FFF2-40B4-BE49-F238E27FC236}">
                <a16:creationId xmlns:a16="http://schemas.microsoft.com/office/drawing/2014/main" id="{0BFBD267-6230-44DE-9055-B0AB6268DF49}"/>
              </a:ext>
            </a:extLst>
          </p:cNvPr>
          <p:cNvPicPr>
            <a:picLocks noChangeAspect="1"/>
          </p:cNvPicPr>
          <p:nvPr/>
        </p:nvPicPr>
        <p:blipFill>
          <a:blip r:embed="rId2"/>
          <a:stretch>
            <a:fillRect/>
          </a:stretch>
        </p:blipFill>
        <p:spPr>
          <a:xfrm>
            <a:off x="1540662" y="1680883"/>
            <a:ext cx="4645392" cy="2646740"/>
          </a:xfrm>
          <a:prstGeom prst="rect">
            <a:avLst/>
          </a:prstGeom>
        </p:spPr>
      </p:pic>
    </p:spTree>
    <p:extLst>
      <p:ext uri="{BB962C8B-B14F-4D97-AF65-F5344CB8AC3E}">
        <p14:creationId xmlns:p14="http://schemas.microsoft.com/office/powerpoint/2010/main" val="2169776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Weibull</a:t>
            </a:r>
            <a:endParaRPr lang="en-US" sz="3200" dirty="0"/>
          </a:p>
        </p:txBody>
      </p:sp>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838785"/>
            <a:ext cx="8506691" cy="2990261"/>
          </a:xfrm>
        </p:spPr>
        <p:txBody>
          <a:bodyPr/>
          <a:lstStyle/>
          <a:p>
            <a:r>
              <a:rPr lang="es-CR" dirty="0"/>
              <a:t>Es una función que representa la distribución de tiempos que ocurren al fallar una tarea, esto significa que en el tiempo el evento/tarea pueda sufrir cambios en su probabilidad.</a:t>
            </a:r>
          </a:p>
          <a:p>
            <a:endParaRPr lang="es-CR" dirty="0"/>
          </a:p>
          <a:p>
            <a:endParaRPr lang="en-US" dirty="0"/>
          </a:p>
        </p:txBody>
      </p:sp>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id="{BFB306A0-0475-4D72-87C3-2D4F0DC57DF2}"/>
              </a:ext>
            </a:extLst>
          </p:cNvPr>
          <p:cNvPicPr>
            <a:picLocks noChangeAspect="1"/>
          </p:cNvPicPr>
          <p:nvPr/>
        </p:nvPicPr>
        <p:blipFill>
          <a:blip r:embed="rId2"/>
          <a:stretch>
            <a:fillRect/>
          </a:stretch>
        </p:blipFill>
        <p:spPr>
          <a:xfrm>
            <a:off x="789709" y="2033633"/>
            <a:ext cx="4948514" cy="2344403"/>
          </a:xfrm>
          <a:prstGeom prst="rect">
            <a:avLst/>
          </a:prstGeom>
        </p:spPr>
      </p:pic>
    </p:spTree>
    <p:extLst>
      <p:ext uri="{BB962C8B-B14F-4D97-AF65-F5344CB8AC3E}">
        <p14:creationId xmlns:p14="http://schemas.microsoft.com/office/powerpoint/2010/main" val="1253946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Normal</a:t>
            </a:r>
            <a:endParaRPr lang="en-US" sz="3200" dirty="0"/>
          </a:p>
        </p:txBody>
      </p:sp>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602673"/>
            <a:ext cx="8506691" cy="2990261"/>
          </a:xfrm>
        </p:spPr>
        <p:txBody>
          <a:bodyPr/>
          <a:lstStyle/>
          <a:p>
            <a:r>
              <a:rPr lang="es-CR" dirty="0"/>
              <a:t>Es una distribución de probabilidad que se utiliza para la representación de mediciones de forma más común, principalmente para errores y mediciones, además es la base para la estadística inferencial.</a:t>
            </a:r>
          </a:p>
          <a:p>
            <a:endParaRPr lang="es-CR" dirty="0"/>
          </a:p>
          <a:p>
            <a:endParaRPr lang="en-US" dirty="0"/>
          </a:p>
        </p:txBody>
      </p:sp>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7" name="Picture 6">
            <a:extLst>
              <a:ext uri="{FF2B5EF4-FFF2-40B4-BE49-F238E27FC236}">
                <a16:creationId xmlns:a16="http://schemas.microsoft.com/office/drawing/2014/main" id="{82270867-79FD-4413-BBA9-9CD81065F348}"/>
              </a:ext>
            </a:extLst>
          </p:cNvPr>
          <p:cNvPicPr>
            <a:picLocks noChangeAspect="1"/>
          </p:cNvPicPr>
          <p:nvPr/>
        </p:nvPicPr>
        <p:blipFill rotWithShape="1">
          <a:blip r:embed="rId2"/>
          <a:srcRect t="8889" r="-448" b="943"/>
          <a:stretch/>
        </p:blipFill>
        <p:spPr>
          <a:xfrm>
            <a:off x="1130729" y="1668883"/>
            <a:ext cx="3905398" cy="2758751"/>
          </a:xfrm>
          <a:prstGeom prst="rect">
            <a:avLst/>
          </a:prstGeom>
        </p:spPr>
      </p:pic>
    </p:spTree>
    <p:extLst>
      <p:ext uri="{BB962C8B-B14F-4D97-AF65-F5344CB8AC3E}">
        <p14:creationId xmlns:p14="http://schemas.microsoft.com/office/powerpoint/2010/main" val="2341017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Normal Logarítmica</a:t>
            </a:r>
            <a:endParaRPr lang="en-US" sz="3200" dirty="0"/>
          </a:p>
        </p:txBody>
      </p:sp>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602673"/>
            <a:ext cx="8506691" cy="2990261"/>
          </a:xfrm>
        </p:spPr>
        <p:txBody>
          <a:bodyPr/>
          <a:lstStyle/>
          <a:p>
            <a:r>
              <a:rPr lang="es-CR" dirty="0"/>
              <a:t>Es una distribución de probabilidad que se utiliza para la representación de tiempos para realizar tareas o bien valores en crecimiento constante, tiene un sesgo a la derecha.</a:t>
            </a:r>
          </a:p>
          <a:p>
            <a:endParaRPr lang="es-CR" dirty="0"/>
          </a:p>
          <a:p>
            <a:endParaRPr lang="en-US" dirty="0"/>
          </a:p>
        </p:txBody>
      </p:sp>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6" name="Picture 5">
            <a:extLst>
              <a:ext uri="{FF2B5EF4-FFF2-40B4-BE49-F238E27FC236}">
                <a16:creationId xmlns:a16="http://schemas.microsoft.com/office/drawing/2014/main" id="{A0682F53-E4FB-44EE-BBBF-FD79393D2582}"/>
              </a:ext>
            </a:extLst>
          </p:cNvPr>
          <p:cNvPicPr>
            <a:picLocks noChangeAspect="1"/>
          </p:cNvPicPr>
          <p:nvPr/>
        </p:nvPicPr>
        <p:blipFill>
          <a:blip r:embed="rId2"/>
          <a:stretch>
            <a:fillRect/>
          </a:stretch>
        </p:blipFill>
        <p:spPr>
          <a:xfrm>
            <a:off x="1503218" y="1745387"/>
            <a:ext cx="5140037" cy="2700848"/>
          </a:xfrm>
          <a:prstGeom prst="rect">
            <a:avLst/>
          </a:prstGeom>
        </p:spPr>
      </p:pic>
    </p:spTree>
    <p:extLst>
      <p:ext uri="{BB962C8B-B14F-4D97-AF65-F5344CB8AC3E}">
        <p14:creationId xmlns:p14="http://schemas.microsoft.com/office/powerpoint/2010/main" val="4128991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Sistemas de Modelación</a:t>
            </a:r>
            <a:endParaRPr lang="en-US" sz="3200" dirty="0"/>
          </a:p>
        </p:txBody>
      </p:sp>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1145320"/>
            <a:ext cx="8506691" cy="2990261"/>
          </a:xfrm>
        </p:spPr>
        <p:txBody>
          <a:bodyPr/>
          <a:lstStyle/>
          <a:p>
            <a:r>
              <a:rPr lang="es-CR" dirty="0"/>
              <a:t>Los sistemas de modelación que son objeto de estudio, regularmente están basados en aleatoriedad en las variables, por lo tanto, el uso de estadística en los Sistemas de Modelación es algo que se debe tener en cuenta.</a:t>
            </a:r>
            <a:endParaRPr lang="en-US" dirty="0"/>
          </a:p>
        </p:txBody>
      </p:sp>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239291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Beta</a:t>
            </a:r>
            <a:endParaRPr lang="en-US" sz="3200" dirty="0"/>
          </a:p>
        </p:txBody>
      </p:sp>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602673"/>
            <a:ext cx="8506691" cy="2990261"/>
          </a:xfrm>
        </p:spPr>
        <p:txBody>
          <a:bodyPr/>
          <a:lstStyle/>
          <a:p>
            <a:r>
              <a:rPr lang="es-CR" dirty="0"/>
              <a:t>Es una distribución de probabilidad que se utiliza para la representación de ausencia de datos, cantidad de defectos en un lote o tiempos para finalizar tareas.</a:t>
            </a:r>
          </a:p>
          <a:p>
            <a:endParaRPr lang="en-US" dirty="0"/>
          </a:p>
        </p:txBody>
      </p:sp>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7" name="Picture 6">
            <a:extLst>
              <a:ext uri="{FF2B5EF4-FFF2-40B4-BE49-F238E27FC236}">
                <a16:creationId xmlns:a16="http://schemas.microsoft.com/office/drawing/2014/main" id="{9AD29144-AF28-4044-B287-69704B3B07D6}"/>
              </a:ext>
            </a:extLst>
          </p:cNvPr>
          <p:cNvPicPr>
            <a:picLocks noChangeAspect="1"/>
          </p:cNvPicPr>
          <p:nvPr/>
        </p:nvPicPr>
        <p:blipFill>
          <a:blip r:embed="rId2"/>
          <a:stretch>
            <a:fillRect/>
          </a:stretch>
        </p:blipFill>
        <p:spPr>
          <a:xfrm>
            <a:off x="590632" y="1751085"/>
            <a:ext cx="3787404" cy="2326855"/>
          </a:xfrm>
          <a:prstGeom prst="rect">
            <a:avLst/>
          </a:prstGeom>
        </p:spPr>
      </p:pic>
      <p:pic>
        <p:nvPicPr>
          <p:cNvPr id="9" name="Picture 8">
            <a:extLst>
              <a:ext uri="{FF2B5EF4-FFF2-40B4-BE49-F238E27FC236}">
                <a16:creationId xmlns:a16="http://schemas.microsoft.com/office/drawing/2014/main" id="{5727F18D-DA64-4298-8588-A190BFB507D8}"/>
              </a:ext>
            </a:extLst>
          </p:cNvPr>
          <p:cNvPicPr>
            <a:picLocks noChangeAspect="1"/>
          </p:cNvPicPr>
          <p:nvPr/>
        </p:nvPicPr>
        <p:blipFill>
          <a:blip r:embed="rId3"/>
          <a:stretch>
            <a:fillRect/>
          </a:stretch>
        </p:blipFill>
        <p:spPr>
          <a:xfrm>
            <a:off x="4775564" y="1743532"/>
            <a:ext cx="3932019" cy="2334408"/>
          </a:xfrm>
          <a:prstGeom prst="rect">
            <a:avLst/>
          </a:prstGeom>
        </p:spPr>
      </p:pic>
    </p:spTree>
    <p:extLst>
      <p:ext uri="{BB962C8B-B14F-4D97-AF65-F5344CB8AC3E}">
        <p14:creationId xmlns:p14="http://schemas.microsoft.com/office/powerpoint/2010/main" val="2745048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Triangular</a:t>
            </a:r>
            <a:endParaRPr lang="en-US" sz="3200" dirty="0"/>
          </a:p>
        </p:txBody>
      </p:sp>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602673"/>
            <a:ext cx="8506691" cy="2990261"/>
          </a:xfrm>
        </p:spPr>
        <p:txBody>
          <a:bodyPr/>
          <a:lstStyle/>
          <a:p>
            <a:r>
              <a:rPr lang="es-CR" dirty="0"/>
              <a:t>Es una distribución de probabilidad en la que se distingue que no se tienen datos completos y se basa únicamente en un máximo, mínimo y una moda.</a:t>
            </a:r>
          </a:p>
          <a:p>
            <a:endParaRPr lang="en-US" dirty="0"/>
          </a:p>
        </p:txBody>
      </p:sp>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6" name="Picture 5">
            <a:extLst>
              <a:ext uri="{FF2B5EF4-FFF2-40B4-BE49-F238E27FC236}">
                <a16:creationId xmlns:a16="http://schemas.microsoft.com/office/drawing/2014/main" id="{9EA62622-2FF6-411A-A799-8F2A0763C334}"/>
              </a:ext>
            </a:extLst>
          </p:cNvPr>
          <p:cNvPicPr>
            <a:picLocks noChangeAspect="1"/>
          </p:cNvPicPr>
          <p:nvPr/>
        </p:nvPicPr>
        <p:blipFill>
          <a:blip r:embed="rId2"/>
          <a:stretch>
            <a:fillRect/>
          </a:stretch>
        </p:blipFill>
        <p:spPr>
          <a:xfrm>
            <a:off x="768927" y="1892306"/>
            <a:ext cx="5652655" cy="2193251"/>
          </a:xfrm>
          <a:prstGeom prst="rect">
            <a:avLst/>
          </a:prstGeom>
        </p:spPr>
      </p:pic>
    </p:spTree>
    <p:extLst>
      <p:ext uri="{BB962C8B-B14F-4D97-AF65-F5344CB8AC3E}">
        <p14:creationId xmlns:p14="http://schemas.microsoft.com/office/powerpoint/2010/main" val="790767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Variables Aleatorias discretas más utilizadas</a:t>
            </a:r>
            <a:endParaRPr lang="en-US" sz="3200" dirty="0"/>
          </a:p>
        </p:txBody>
      </p:sp>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1145320"/>
            <a:ext cx="8506691" cy="2990261"/>
          </a:xfrm>
        </p:spPr>
        <p:txBody>
          <a:bodyPr/>
          <a:lstStyle/>
          <a:p>
            <a:r>
              <a:rPr lang="es-CR" dirty="0"/>
              <a:t>Uniforme Discreta</a:t>
            </a:r>
          </a:p>
          <a:p>
            <a:r>
              <a:rPr lang="es-CR" dirty="0"/>
              <a:t>Binomial</a:t>
            </a:r>
          </a:p>
          <a:p>
            <a:r>
              <a:rPr lang="es-CR" dirty="0"/>
              <a:t>Bernoulli</a:t>
            </a:r>
          </a:p>
          <a:p>
            <a:r>
              <a:rPr lang="en-US" dirty="0"/>
              <a:t>Poisson</a:t>
            </a:r>
          </a:p>
          <a:p>
            <a:r>
              <a:rPr lang="en-US" dirty="0" err="1"/>
              <a:t>Geométrica</a:t>
            </a:r>
            <a:endParaRPr lang="en-US" dirty="0"/>
          </a:p>
          <a:p>
            <a:r>
              <a:rPr lang="en-US" dirty="0" err="1"/>
              <a:t>Hipergeométrica</a:t>
            </a:r>
            <a:endParaRPr lang="en-US" dirty="0"/>
          </a:p>
        </p:txBody>
      </p:sp>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3870428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Uniforme Discreta</a:t>
            </a:r>
            <a:endParaRPr lang="en-US" sz="3200" dirty="0"/>
          </a:p>
        </p:txBody>
      </p:sp>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602673"/>
            <a:ext cx="8506691" cy="2990261"/>
          </a:xfrm>
        </p:spPr>
        <p:txBody>
          <a:bodyPr/>
          <a:lstStyle/>
          <a:p>
            <a:r>
              <a:rPr lang="es-CR" dirty="0"/>
              <a:t>Se utiliza cuando los posibles resultados tienen la misma probabilidad</a:t>
            </a:r>
          </a:p>
          <a:p>
            <a:endParaRPr lang="en-US" dirty="0"/>
          </a:p>
        </p:txBody>
      </p:sp>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7" name="Picture 6">
            <a:extLst>
              <a:ext uri="{FF2B5EF4-FFF2-40B4-BE49-F238E27FC236}">
                <a16:creationId xmlns:a16="http://schemas.microsoft.com/office/drawing/2014/main" id="{A057C3B5-3BB7-4C5A-A23E-67BCD08E40E2}"/>
              </a:ext>
            </a:extLst>
          </p:cNvPr>
          <p:cNvPicPr>
            <a:picLocks noChangeAspect="1"/>
          </p:cNvPicPr>
          <p:nvPr/>
        </p:nvPicPr>
        <p:blipFill>
          <a:blip r:embed="rId2"/>
          <a:stretch>
            <a:fillRect/>
          </a:stretch>
        </p:blipFill>
        <p:spPr>
          <a:xfrm>
            <a:off x="1078405" y="1229312"/>
            <a:ext cx="6299142" cy="3093040"/>
          </a:xfrm>
          <a:prstGeom prst="rect">
            <a:avLst/>
          </a:prstGeom>
        </p:spPr>
      </p:pic>
    </p:spTree>
    <p:extLst>
      <p:ext uri="{BB962C8B-B14F-4D97-AF65-F5344CB8AC3E}">
        <p14:creationId xmlns:p14="http://schemas.microsoft.com/office/powerpoint/2010/main" val="2273809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Bernoulli</a:t>
            </a:r>
            <a:endParaRPr lang="en-US" sz="3200" dirty="0"/>
          </a:p>
        </p:txBody>
      </p:sp>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602673"/>
            <a:ext cx="8506691" cy="2990261"/>
          </a:xfrm>
        </p:spPr>
        <p:txBody>
          <a:bodyPr/>
          <a:lstStyle/>
          <a:p>
            <a:r>
              <a:rPr lang="es-CR" dirty="0"/>
              <a:t>Se utiliza cuando los posibles resultados de un evento son dos: éxito o fracaso y el evento tiene una única ocurrencia</a:t>
            </a:r>
          </a:p>
          <a:p>
            <a:endParaRPr lang="en-US" dirty="0"/>
          </a:p>
        </p:txBody>
      </p:sp>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6" name="Picture 5">
            <a:extLst>
              <a:ext uri="{FF2B5EF4-FFF2-40B4-BE49-F238E27FC236}">
                <a16:creationId xmlns:a16="http://schemas.microsoft.com/office/drawing/2014/main" id="{B9811CAE-7EA0-4710-8EB5-5731D0BD8BF2}"/>
              </a:ext>
            </a:extLst>
          </p:cNvPr>
          <p:cNvPicPr>
            <a:picLocks noChangeAspect="1"/>
          </p:cNvPicPr>
          <p:nvPr/>
        </p:nvPicPr>
        <p:blipFill>
          <a:blip r:embed="rId2"/>
          <a:stretch>
            <a:fillRect/>
          </a:stretch>
        </p:blipFill>
        <p:spPr>
          <a:xfrm>
            <a:off x="1634836" y="1910169"/>
            <a:ext cx="5611091" cy="1682765"/>
          </a:xfrm>
          <a:prstGeom prst="rect">
            <a:avLst/>
          </a:prstGeom>
        </p:spPr>
      </p:pic>
    </p:spTree>
    <p:extLst>
      <p:ext uri="{BB962C8B-B14F-4D97-AF65-F5344CB8AC3E}">
        <p14:creationId xmlns:p14="http://schemas.microsoft.com/office/powerpoint/2010/main" val="913968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Binomial</a:t>
            </a:r>
            <a:endParaRPr lang="en-US" sz="3200" dirty="0"/>
          </a:p>
        </p:txBody>
      </p:sp>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602673"/>
            <a:ext cx="8506691" cy="2990261"/>
          </a:xfrm>
        </p:spPr>
        <p:txBody>
          <a:bodyPr/>
          <a:lstStyle/>
          <a:p>
            <a:r>
              <a:rPr lang="es-CR" dirty="0"/>
              <a:t>Se utiliza cuando los posibles resultados son solo dos, representada para eventos que tengan como resultado éxito o fracaso pero realizando múltiples mediciones.</a:t>
            </a:r>
          </a:p>
          <a:p>
            <a:endParaRPr lang="en-US" dirty="0"/>
          </a:p>
        </p:txBody>
      </p:sp>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8" name="AutoShape 2" descr="Relación entre la Distribución Binomial y la Normal. – GeoGebra">
            <a:extLst>
              <a:ext uri="{FF2B5EF4-FFF2-40B4-BE49-F238E27FC236}">
                <a16:creationId xmlns:a16="http://schemas.microsoft.com/office/drawing/2014/main" id="{60077ADB-43EF-47DD-BE9F-379F33112500}"/>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068384-69D9-4771-A175-F5E9B9BA5B49}"/>
              </a:ext>
            </a:extLst>
          </p:cNvPr>
          <p:cNvPicPr>
            <a:picLocks noChangeAspect="1"/>
          </p:cNvPicPr>
          <p:nvPr/>
        </p:nvPicPr>
        <p:blipFill>
          <a:blip r:embed="rId2"/>
          <a:stretch>
            <a:fillRect/>
          </a:stretch>
        </p:blipFill>
        <p:spPr>
          <a:xfrm>
            <a:off x="486356" y="1966687"/>
            <a:ext cx="8221227" cy="2159258"/>
          </a:xfrm>
          <a:prstGeom prst="rect">
            <a:avLst/>
          </a:prstGeom>
        </p:spPr>
      </p:pic>
    </p:spTree>
    <p:extLst>
      <p:ext uri="{BB962C8B-B14F-4D97-AF65-F5344CB8AC3E}">
        <p14:creationId xmlns:p14="http://schemas.microsoft.com/office/powerpoint/2010/main" val="3090279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Geométrica</a:t>
            </a:r>
            <a:endParaRPr lang="en-US" sz="3200" dirty="0"/>
          </a:p>
        </p:txBody>
      </p:sp>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602673"/>
            <a:ext cx="8506691" cy="2990261"/>
          </a:xfrm>
        </p:spPr>
        <p:txBody>
          <a:bodyPr/>
          <a:lstStyle/>
          <a:p>
            <a:r>
              <a:rPr lang="es-CR" dirty="0"/>
              <a:t>Distribución de probabilidad que se utiliza cuando hay múltiples eventos de Bernoulli pero con la misma probabilidad de éxito y se encarga de contar la probabilidad del primer éxito.</a:t>
            </a:r>
          </a:p>
          <a:p>
            <a:endParaRPr lang="en-US" dirty="0"/>
          </a:p>
        </p:txBody>
      </p:sp>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8" name="Picture 7">
            <a:extLst>
              <a:ext uri="{FF2B5EF4-FFF2-40B4-BE49-F238E27FC236}">
                <a16:creationId xmlns:a16="http://schemas.microsoft.com/office/drawing/2014/main" id="{10432E5A-FC63-4CF4-8CB2-4785CF471E01}"/>
              </a:ext>
            </a:extLst>
          </p:cNvPr>
          <p:cNvPicPr>
            <a:picLocks noChangeAspect="1"/>
          </p:cNvPicPr>
          <p:nvPr/>
        </p:nvPicPr>
        <p:blipFill>
          <a:blip r:embed="rId2"/>
          <a:stretch>
            <a:fillRect/>
          </a:stretch>
        </p:blipFill>
        <p:spPr>
          <a:xfrm>
            <a:off x="2094729" y="1667119"/>
            <a:ext cx="4829849" cy="2695951"/>
          </a:xfrm>
          <a:prstGeom prst="rect">
            <a:avLst/>
          </a:prstGeom>
        </p:spPr>
      </p:pic>
    </p:spTree>
    <p:extLst>
      <p:ext uri="{BB962C8B-B14F-4D97-AF65-F5344CB8AC3E}">
        <p14:creationId xmlns:p14="http://schemas.microsoft.com/office/powerpoint/2010/main" val="3917796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Poisson</a:t>
            </a:r>
            <a:endParaRPr lang="en-US" sz="3200" dirty="0"/>
          </a:p>
        </p:txBody>
      </p:sp>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602673"/>
            <a:ext cx="8506691" cy="2990261"/>
          </a:xfrm>
        </p:spPr>
        <p:txBody>
          <a:bodyPr/>
          <a:lstStyle/>
          <a:p>
            <a:r>
              <a:rPr lang="es-CR" dirty="0"/>
              <a:t>Se utiliza cuando se cuenta la cantidad de ocasiones en que ocurre un suceso, en muchas ocasiones se asocia a una probabilidad muy baja que ocurra un resultado en específico.</a:t>
            </a:r>
          </a:p>
          <a:p>
            <a:endParaRPr lang="en-US" dirty="0"/>
          </a:p>
        </p:txBody>
      </p:sp>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6" name="Picture 5">
            <a:extLst>
              <a:ext uri="{FF2B5EF4-FFF2-40B4-BE49-F238E27FC236}">
                <a16:creationId xmlns:a16="http://schemas.microsoft.com/office/drawing/2014/main" id="{409DEEBF-F88B-43DF-B078-48CD4E1A1824}"/>
              </a:ext>
            </a:extLst>
          </p:cNvPr>
          <p:cNvPicPr>
            <a:picLocks noChangeAspect="1"/>
          </p:cNvPicPr>
          <p:nvPr/>
        </p:nvPicPr>
        <p:blipFill>
          <a:blip r:embed="rId2"/>
          <a:stretch>
            <a:fillRect/>
          </a:stretch>
        </p:blipFill>
        <p:spPr>
          <a:xfrm>
            <a:off x="916097" y="1970880"/>
            <a:ext cx="6716062" cy="2238687"/>
          </a:xfrm>
          <a:prstGeom prst="rect">
            <a:avLst/>
          </a:prstGeom>
        </p:spPr>
      </p:pic>
    </p:spTree>
    <p:extLst>
      <p:ext uri="{BB962C8B-B14F-4D97-AF65-F5344CB8AC3E}">
        <p14:creationId xmlns:p14="http://schemas.microsoft.com/office/powerpoint/2010/main" val="1736858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D82B6F-4D6B-7799-2A1E-5123802628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613F7B-7154-9892-9686-CE2CAF9338F3}"/>
              </a:ext>
            </a:extLst>
          </p:cNvPr>
          <p:cNvSpPr>
            <a:spLocks noGrp="1"/>
          </p:cNvSpPr>
          <p:nvPr>
            <p:ph type="title"/>
          </p:nvPr>
        </p:nvSpPr>
        <p:spPr>
          <a:xfrm>
            <a:off x="436418" y="204634"/>
            <a:ext cx="8506690" cy="626639"/>
          </a:xfrm>
        </p:spPr>
        <p:txBody>
          <a:bodyPr/>
          <a:lstStyle/>
          <a:p>
            <a:r>
              <a:rPr lang="es-CR" sz="3200" dirty="0"/>
              <a:t>Hipergeométrica</a:t>
            </a:r>
            <a:endParaRPr lang="en-US" sz="3200" dirty="0"/>
          </a:p>
        </p:txBody>
      </p:sp>
      <p:sp>
        <p:nvSpPr>
          <p:cNvPr id="3" name="Text Placeholder 2">
            <a:extLst>
              <a:ext uri="{FF2B5EF4-FFF2-40B4-BE49-F238E27FC236}">
                <a16:creationId xmlns:a16="http://schemas.microsoft.com/office/drawing/2014/main" id="{D1679DC1-03C7-158D-CDEF-4D1F40F8761E}"/>
              </a:ext>
            </a:extLst>
          </p:cNvPr>
          <p:cNvSpPr>
            <a:spLocks noGrp="1"/>
          </p:cNvSpPr>
          <p:nvPr>
            <p:ph type="body" idx="1"/>
          </p:nvPr>
        </p:nvSpPr>
        <p:spPr>
          <a:xfrm>
            <a:off x="436417" y="602673"/>
            <a:ext cx="8506691" cy="2990261"/>
          </a:xfrm>
        </p:spPr>
        <p:txBody>
          <a:bodyPr/>
          <a:lstStyle/>
          <a:p>
            <a:r>
              <a:rPr lang="es-CR" dirty="0"/>
              <a:t>Se utiliza cuando se desea realizar experimentos con extracciones sin reemplazo, por ejemplo para encontrar productos defectuosos en lotes pequeños.</a:t>
            </a:r>
          </a:p>
          <a:p>
            <a:endParaRPr lang="en-US" dirty="0"/>
          </a:p>
        </p:txBody>
      </p:sp>
      <p:sp>
        <p:nvSpPr>
          <p:cNvPr id="4" name="Slide Number Placeholder 3">
            <a:extLst>
              <a:ext uri="{FF2B5EF4-FFF2-40B4-BE49-F238E27FC236}">
                <a16:creationId xmlns:a16="http://schemas.microsoft.com/office/drawing/2014/main" id="{26DFE417-1419-C9A5-8794-A2980660EB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1026" name="Picture 2" descr="Distribución hipergeométrica - Minitab">
            <a:extLst>
              <a:ext uri="{FF2B5EF4-FFF2-40B4-BE49-F238E27FC236}">
                <a16:creationId xmlns:a16="http://schemas.microsoft.com/office/drawing/2014/main" id="{83B6BBF6-85F3-D0BC-790C-0FCA2877E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257" y="1513669"/>
            <a:ext cx="4549486" cy="3027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064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46265-CDAA-147B-083A-0AF8BB30B4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EE440E-8AF4-F89B-BC7B-4498C2F7C347}"/>
              </a:ext>
            </a:extLst>
          </p:cNvPr>
          <p:cNvSpPr>
            <a:spLocks noGrp="1"/>
          </p:cNvSpPr>
          <p:nvPr>
            <p:ph type="title"/>
          </p:nvPr>
        </p:nvSpPr>
        <p:spPr>
          <a:xfrm>
            <a:off x="436418" y="204634"/>
            <a:ext cx="8506690" cy="626639"/>
          </a:xfrm>
        </p:spPr>
        <p:txBody>
          <a:bodyPr/>
          <a:lstStyle/>
          <a:p>
            <a:r>
              <a:rPr lang="es-CR" sz="3200" dirty="0"/>
              <a:t>Tarea</a:t>
            </a:r>
            <a:endParaRPr lang="en-US" sz="3200" dirty="0"/>
          </a:p>
        </p:txBody>
      </p:sp>
      <p:sp>
        <p:nvSpPr>
          <p:cNvPr id="3" name="Text Placeholder 2">
            <a:extLst>
              <a:ext uri="{FF2B5EF4-FFF2-40B4-BE49-F238E27FC236}">
                <a16:creationId xmlns:a16="http://schemas.microsoft.com/office/drawing/2014/main" id="{C218DE38-182A-4967-00B9-FE5FF1ED81C6}"/>
              </a:ext>
            </a:extLst>
          </p:cNvPr>
          <p:cNvSpPr>
            <a:spLocks noGrp="1"/>
          </p:cNvSpPr>
          <p:nvPr>
            <p:ph type="body" idx="1"/>
          </p:nvPr>
        </p:nvSpPr>
        <p:spPr>
          <a:xfrm>
            <a:off x="436417" y="602673"/>
            <a:ext cx="8506691" cy="3782291"/>
          </a:xfrm>
        </p:spPr>
        <p:txBody>
          <a:bodyPr/>
          <a:lstStyle/>
          <a:p>
            <a:pPr marL="101600" indent="0">
              <a:buNone/>
            </a:pPr>
            <a:r>
              <a:rPr lang="es-CR" dirty="0"/>
              <a:t>Identifique la(s) distribución(es) de probabilidad para cada uno de los siguientes casos:</a:t>
            </a:r>
          </a:p>
          <a:p>
            <a:pPr marL="101600" indent="0">
              <a:buNone/>
            </a:pPr>
            <a:endParaRPr lang="es-CR" dirty="0"/>
          </a:p>
          <a:p>
            <a:pPr marL="558800" indent="-457200">
              <a:buAutoNum type="arabicPeriod"/>
            </a:pPr>
            <a:r>
              <a:rPr lang="es-CR" sz="1800" b="1" dirty="0"/>
              <a:t>Control de calidad en una fábrica de teléfonos</a:t>
            </a:r>
            <a:r>
              <a:rPr lang="es-CR" sz="1800" dirty="0"/>
              <a:t>, se quiere saber la probabilidad que un número N salgan defectuosos.</a:t>
            </a:r>
          </a:p>
          <a:p>
            <a:pPr marL="558800" indent="-457200">
              <a:buAutoNum type="arabicPeriod"/>
            </a:pPr>
            <a:r>
              <a:rPr lang="es-CR" sz="1800" b="1" dirty="0"/>
              <a:t>Tiempo de respuesta de un servidor, </a:t>
            </a:r>
            <a:r>
              <a:rPr lang="es-CR" sz="1800" dirty="0"/>
              <a:t>se quiere medir la probabilidad que el tiempo de respuesta de un servidor será menor a N segundos.</a:t>
            </a:r>
          </a:p>
          <a:p>
            <a:pPr marL="558800" indent="-457200">
              <a:buAutoNum type="arabicPeriod"/>
            </a:pPr>
            <a:r>
              <a:rPr lang="en-US" sz="1800" b="1" i="0" dirty="0">
                <a:solidFill>
                  <a:srgbClr val="0D0D0D"/>
                </a:solidFill>
                <a:effectLst/>
                <a:latin typeface="Söhne"/>
              </a:rPr>
              <a:t>Vida </a:t>
            </a:r>
            <a:r>
              <a:rPr lang="en-US" sz="1800" b="1" i="0" dirty="0" err="1">
                <a:solidFill>
                  <a:srgbClr val="0D0D0D"/>
                </a:solidFill>
                <a:effectLst/>
                <a:latin typeface="Söhne"/>
              </a:rPr>
              <a:t>Útil</a:t>
            </a:r>
            <a:r>
              <a:rPr lang="en-US" sz="1800" b="1" i="0" dirty="0">
                <a:solidFill>
                  <a:srgbClr val="0D0D0D"/>
                </a:solidFill>
                <a:effectLst/>
                <a:latin typeface="Söhne"/>
              </a:rPr>
              <a:t> de </a:t>
            </a:r>
            <a:r>
              <a:rPr lang="en-US" sz="1800" b="1" i="0" dirty="0" err="1">
                <a:solidFill>
                  <a:srgbClr val="0D0D0D"/>
                </a:solidFill>
                <a:effectLst/>
                <a:latin typeface="Söhne"/>
              </a:rPr>
              <a:t>Baterías</a:t>
            </a:r>
            <a:r>
              <a:rPr lang="es-CR" sz="1800" b="1" i="0" dirty="0">
                <a:solidFill>
                  <a:srgbClr val="0D0D0D"/>
                </a:solidFill>
                <a:effectLst/>
                <a:latin typeface="Söhne"/>
              </a:rPr>
              <a:t>, </a:t>
            </a:r>
            <a:r>
              <a:rPr lang="es-CR" sz="1800" i="0" dirty="0">
                <a:solidFill>
                  <a:srgbClr val="0D0D0D"/>
                </a:solidFill>
                <a:effectLst/>
                <a:latin typeface="Söhne"/>
              </a:rPr>
              <a:t>se quiere conocer la probabilidad que una vida dure más de N meses.</a:t>
            </a:r>
          </a:p>
          <a:p>
            <a:pPr marL="558800" indent="-457200">
              <a:buAutoNum type="arabicPeriod"/>
            </a:pPr>
            <a:r>
              <a:rPr lang="en-US" sz="1800" b="1" dirty="0" err="1"/>
              <a:t>Tiempo</a:t>
            </a:r>
            <a:r>
              <a:rPr lang="en-US" sz="1800" b="1" dirty="0"/>
              <a:t> de </a:t>
            </a:r>
            <a:r>
              <a:rPr lang="en-US" sz="1800" b="1" dirty="0" err="1"/>
              <a:t>atención</a:t>
            </a:r>
            <a:r>
              <a:rPr lang="en-US" sz="1800" b="1" dirty="0"/>
              <a:t> de un </a:t>
            </a:r>
            <a:r>
              <a:rPr lang="en-US" sz="1800" b="1" dirty="0" err="1"/>
              <a:t>Agente</a:t>
            </a:r>
            <a:r>
              <a:rPr lang="en-US" sz="1800" dirty="0"/>
              <a:t>, se </a:t>
            </a:r>
            <a:r>
              <a:rPr lang="en-US" sz="1800" dirty="0" err="1"/>
              <a:t>desea</a:t>
            </a:r>
            <a:r>
              <a:rPr lang="en-US" sz="1800" dirty="0"/>
              <a:t> saber la </a:t>
            </a:r>
            <a:r>
              <a:rPr lang="en-US" sz="1800" dirty="0" err="1"/>
              <a:t>probabilidad</a:t>
            </a:r>
            <a:r>
              <a:rPr lang="en-US" sz="1800" dirty="0"/>
              <a:t> que un </a:t>
            </a:r>
            <a:r>
              <a:rPr lang="en-US" sz="1800" dirty="0" err="1"/>
              <a:t>Agente</a:t>
            </a:r>
            <a:r>
              <a:rPr lang="en-US" sz="1800" dirty="0"/>
              <a:t> </a:t>
            </a:r>
            <a:r>
              <a:rPr lang="en-US" sz="1800" dirty="0" err="1"/>
              <a:t>pueda</a:t>
            </a:r>
            <a:r>
              <a:rPr lang="en-US" sz="1800" dirty="0"/>
              <a:t> responder </a:t>
            </a:r>
            <a:r>
              <a:rPr lang="en-US" sz="1800" dirty="0" err="1"/>
              <a:t>una</a:t>
            </a:r>
            <a:r>
              <a:rPr lang="en-US" sz="1800" dirty="0"/>
              <a:t> </a:t>
            </a:r>
            <a:r>
              <a:rPr lang="en-US" sz="1800" dirty="0" err="1"/>
              <a:t>llamada</a:t>
            </a:r>
            <a:r>
              <a:rPr lang="en-US" sz="1800" dirty="0"/>
              <a:t> </a:t>
            </a:r>
            <a:r>
              <a:rPr lang="en-US" sz="1800" dirty="0" err="1"/>
              <a:t>en</a:t>
            </a:r>
            <a:r>
              <a:rPr lang="en-US" sz="1800" dirty="0"/>
              <a:t> N </a:t>
            </a:r>
            <a:r>
              <a:rPr lang="en-US" sz="1800" dirty="0" err="1"/>
              <a:t>minutos</a:t>
            </a:r>
            <a:r>
              <a:rPr lang="en-US" sz="1800" dirty="0"/>
              <a:t>.</a:t>
            </a:r>
            <a:endParaRPr lang="en-US" sz="1800" b="1" dirty="0"/>
          </a:p>
        </p:txBody>
      </p:sp>
      <p:sp>
        <p:nvSpPr>
          <p:cNvPr id="4" name="Slide Number Placeholder 3">
            <a:extLst>
              <a:ext uri="{FF2B5EF4-FFF2-40B4-BE49-F238E27FC236}">
                <a16:creationId xmlns:a16="http://schemas.microsoft.com/office/drawing/2014/main" id="{B4E30505-BCB2-EE65-E096-2240EE415E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2586620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Datos de Entrada</a:t>
            </a:r>
            <a:endParaRPr lang="en-US" sz="3200" dirty="0"/>
          </a:p>
        </p:txBody>
      </p:sp>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1145320"/>
            <a:ext cx="8506691" cy="2990261"/>
          </a:xfrm>
        </p:spPr>
        <p:txBody>
          <a:bodyPr/>
          <a:lstStyle/>
          <a:p>
            <a:r>
              <a:rPr lang="es-CR" dirty="0"/>
              <a:t>Los datos históricos son el principal dato de entrada a los sistemas de modelación, lo que se busca es poder determinar de forma adecuada el comportamiento de las entidades y localizaciones en función de sus datos históricos.</a:t>
            </a:r>
            <a:endParaRPr lang="en-US" dirty="0"/>
          </a:p>
        </p:txBody>
      </p:sp>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616706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A27DB-5D03-6ABD-0ADF-9FAA133F15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0FFC0B-2B57-3882-0F45-22CDA09F96C1}"/>
              </a:ext>
            </a:extLst>
          </p:cNvPr>
          <p:cNvSpPr>
            <a:spLocks noGrp="1"/>
          </p:cNvSpPr>
          <p:nvPr>
            <p:ph type="title"/>
          </p:nvPr>
        </p:nvSpPr>
        <p:spPr>
          <a:xfrm>
            <a:off x="436418" y="204634"/>
            <a:ext cx="8506690" cy="626639"/>
          </a:xfrm>
        </p:spPr>
        <p:txBody>
          <a:bodyPr/>
          <a:lstStyle/>
          <a:p>
            <a:r>
              <a:rPr lang="es-CR" sz="3200" dirty="0"/>
              <a:t>Tarea</a:t>
            </a:r>
            <a:endParaRPr lang="en-US" sz="3200" dirty="0"/>
          </a:p>
        </p:txBody>
      </p:sp>
      <p:sp>
        <p:nvSpPr>
          <p:cNvPr id="3" name="Text Placeholder 2">
            <a:extLst>
              <a:ext uri="{FF2B5EF4-FFF2-40B4-BE49-F238E27FC236}">
                <a16:creationId xmlns:a16="http://schemas.microsoft.com/office/drawing/2014/main" id="{03B064AE-1C8D-14D0-2683-D2CC0C1652B5}"/>
              </a:ext>
            </a:extLst>
          </p:cNvPr>
          <p:cNvSpPr>
            <a:spLocks noGrp="1"/>
          </p:cNvSpPr>
          <p:nvPr>
            <p:ph type="body" idx="1"/>
          </p:nvPr>
        </p:nvSpPr>
        <p:spPr>
          <a:xfrm>
            <a:off x="436417" y="602673"/>
            <a:ext cx="8506691" cy="3782291"/>
          </a:xfrm>
        </p:spPr>
        <p:txBody>
          <a:bodyPr/>
          <a:lstStyle/>
          <a:p>
            <a:pPr marL="101600" indent="0">
              <a:buNone/>
            </a:pPr>
            <a:r>
              <a:rPr lang="es-CR" sz="1800" dirty="0"/>
              <a:t>5. </a:t>
            </a:r>
            <a:r>
              <a:rPr lang="es-CR" sz="1800" b="1" dirty="0"/>
              <a:t>Producción de Chips</a:t>
            </a:r>
            <a:r>
              <a:rPr lang="es-CR" sz="1800" dirty="0"/>
              <a:t>, se quiere saber la distribución de probabilidad que N chips salgan defectuosos después de una corrida de producción.</a:t>
            </a:r>
          </a:p>
          <a:p>
            <a:pPr marL="101600" indent="0">
              <a:buNone/>
            </a:pPr>
            <a:r>
              <a:rPr lang="es-CR" sz="1800" dirty="0"/>
              <a:t>6. </a:t>
            </a:r>
            <a:r>
              <a:rPr lang="es-CR" sz="1800" b="1" dirty="0"/>
              <a:t>Tiempo de arribo a un banco</a:t>
            </a:r>
            <a:r>
              <a:rPr lang="es-CR" sz="1800" dirty="0"/>
              <a:t>, se quiere saber la distribución de probabilidad de clientes arriben a una agencia determinada de un banco.</a:t>
            </a:r>
            <a:endParaRPr lang="en-US" sz="1800" dirty="0"/>
          </a:p>
        </p:txBody>
      </p:sp>
      <p:sp>
        <p:nvSpPr>
          <p:cNvPr id="4" name="Slide Number Placeholder 3">
            <a:extLst>
              <a:ext uri="{FF2B5EF4-FFF2-40B4-BE49-F238E27FC236}">
                <a16:creationId xmlns:a16="http://schemas.microsoft.com/office/drawing/2014/main" id="{594D7C09-112B-1107-8F7E-0071B7A676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2788963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34"/>
          <p:cNvSpPr txBox="1">
            <a:spLocks noGrp="1"/>
          </p:cNvSpPr>
          <p:nvPr>
            <p:ph type="body" idx="4294967295"/>
          </p:nvPr>
        </p:nvSpPr>
        <p:spPr>
          <a:xfrm>
            <a:off x="457200" y="2152275"/>
            <a:ext cx="3575400" cy="2501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s-CR" b="1" dirty="0">
                <a:solidFill>
                  <a:srgbClr val="FFFFFF"/>
                </a:solidFill>
                <a:latin typeface="Oswald"/>
                <a:ea typeface="Oswald"/>
                <a:cs typeface="Oswald"/>
                <a:sym typeface="Oswald"/>
              </a:rPr>
              <a:t>Dudas o consultas</a:t>
            </a:r>
            <a:endParaRPr dirty="0"/>
          </a:p>
        </p:txBody>
      </p:sp>
      <p:sp>
        <p:nvSpPr>
          <p:cNvPr id="708" name="Google Shape;708;p3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Datos de Entrada</a:t>
            </a:r>
            <a:endParaRPr lang="en-US" sz="3200" dirty="0"/>
          </a:p>
        </p:txBody>
      </p:sp>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1145320"/>
            <a:ext cx="8506691" cy="2990261"/>
          </a:xfrm>
        </p:spPr>
        <p:txBody>
          <a:bodyPr/>
          <a:lstStyle/>
          <a:p>
            <a:r>
              <a:rPr lang="es-CR" dirty="0"/>
              <a:t>Los datos históricos son el principal dato de entrada a los sistemas de modelación, lo que se busca es poder determinar de forma adecuada el comportamiento de las entidades y localizaciones en función de sus datos históricos.</a:t>
            </a:r>
          </a:p>
          <a:p>
            <a:r>
              <a:rPr lang="es-CR" dirty="0"/>
              <a:t>La calidad de los datos de entrada determina la fiabilidad del sistema y las conclusiones que se puedan obtener como objeto del análisis.</a:t>
            </a:r>
            <a:endParaRPr lang="en-US" dirty="0"/>
          </a:p>
        </p:txBody>
      </p:sp>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4281734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Datos de Entrada</a:t>
            </a:r>
            <a:endParaRPr lang="en-US" sz="3200" dirty="0"/>
          </a:p>
        </p:txBody>
      </p:sp>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1145320"/>
            <a:ext cx="8506691" cy="2990261"/>
          </a:xfrm>
        </p:spPr>
        <p:txBody>
          <a:bodyPr/>
          <a:lstStyle/>
          <a:p>
            <a:r>
              <a:rPr lang="es-CR" dirty="0"/>
              <a:t>Los datos históricos son el principal dato de entrada a los sistemas de modelación, lo que se busca es poder determinar de forma adecuada el comportamiento de las entidades y localizaciones en función de sus datos históricos.</a:t>
            </a:r>
          </a:p>
          <a:p>
            <a:r>
              <a:rPr lang="es-CR" dirty="0"/>
              <a:t>La calidad de los datos de entrada determina la fiabilidad del sistema y las conclusiones que se puedan obtener como objeto del análisis.</a:t>
            </a:r>
          </a:p>
          <a:p>
            <a:r>
              <a:rPr lang="es-CR" dirty="0"/>
              <a:t>Los resultados de un modelo de simulación deben ser siempre comparados contra la realidad del sistema.</a:t>
            </a:r>
            <a:endParaRPr lang="en-US" dirty="0"/>
          </a:p>
        </p:txBody>
      </p:sp>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4071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Variables Aleatorias</a:t>
            </a:r>
            <a:endParaRPr lang="en-US" sz="3200" dirty="0"/>
          </a:p>
        </p:txBody>
      </p:sp>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1145320"/>
            <a:ext cx="8506691" cy="2990261"/>
          </a:xfrm>
        </p:spPr>
        <p:txBody>
          <a:bodyPr/>
          <a:lstStyle/>
          <a:p>
            <a:r>
              <a:rPr lang="es-CR" dirty="0"/>
              <a:t>La existencia de fenómenos no deterministas son representadas a través de variables aleatorias.</a:t>
            </a:r>
          </a:p>
          <a:p>
            <a:r>
              <a:rPr lang="es-CR" dirty="0"/>
              <a:t>Cuando una variable es aleatoria no se conoce con certeza cuál puede ser el valor que toma.</a:t>
            </a:r>
          </a:p>
          <a:p>
            <a:r>
              <a:rPr lang="es-CR" dirty="0"/>
              <a:t>Sin embargo, se debe definir un rango que funciona como un marco dentro del cual existen los posibles valores que una variable toma.</a:t>
            </a:r>
            <a:endParaRPr lang="en-US" dirty="0"/>
          </a:p>
        </p:txBody>
      </p:sp>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695793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Tipos Variables Aleatorias</a:t>
            </a:r>
            <a:endParaRPr lang="en-US" sz="3200" dirty="0"/>
          </a:p>
        </p:txBody>
      </p:sp>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1145320"/>
            <a:ext cx="8506691" cy="2990261"/>
          </a:xfrm>
        </p:spPr>
        <p:txBody>
          <a:bodyPr/>
          <a:lstStyle/>
          <a:p>
            <a:r>
              <a:rPr lang="es-CR" dirty="0"/>
              <a:t>En función del valor:</a:t>
            </a:r>
          </a:p>
          <a:p>
            <a:pPr lvl="1"/>
            <a:r>
              <a:rPr lang="es-CR" dirty="0"/>
              <a:t>Continuas</a:t>
            </a:r>
          </a:p>
          <a:p>
            <a:pPr lvl="1"/>
            <a:r>
              <a:rPr lang="es-CR" dirty="0"/>
              <a:t>Discretas</a:t>
            </a:r>
          </a:p>
          <a:p>
            <a:r>
              <a:rPr lang="es-CR" dirty="0"/>
              <a:t>En función del origen de los datos</a:t>
            </a:r>
          </a:p>
          <a:p>
            <a:pPr lvl="1"/>
            <a:r>
              <a:rPr lang="es-CR" dirty="0"/>
              <a:t>Teóricas</a:t>
            </a:r>
          </a:p>
          <a:p>
            <a:pPr lvl="1"/>
            <a:r>
              <a:rPr lang="es-CR" dirty="0"/>
              <a:t>Empíricas</a:t>
            </a:r>
            <a:endParaRPr lang="en-US" dirty="0"/>
          </a:p>
        </p:txBody>
      </p:sp>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74194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Variables Aleatorias Discretas</a:t>
            </a:r>
            <a:endParaRPr lang="en-US" sz="3200"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1145320"/>
                <a:ext cx="8506691" cy="2990261"/>
              </a:xfrm>
            </p:spPr>
            <p:txBody>
              <a:bodyPr/>
              <a:lstStyle/>
              <a:p>
                <a:r>
                  <a:rPr lang="es-GT" dirty="0"/>
                  <a:t>Debe cumplir con las siguientes condiciones</a:t>
                </a:r>
              </a:p>
              <a:p>
                <a14:m>
                  <m:oMath xmlns:m="http://schemas.openxmlformats.org/officeDocument/2006/math">
                    <m:r>
                      <a:rPr lang="es-GT" b="0" i="1" smtClean="0">
                        <a:latin typeface="Cambria Math"/>
                      </a:rPr>
                      <m:t>𝑃</m:t>
                    </m:r>
                    <m:d>
                      <m:dPr>
                        <m:ctrlPr>
                          <a:rPr lang="es-GT" b="0" i="1" smtClean="0">
                            <a:latin typeface="Cambria Math" panose="02040503050406030204" pitchFamily="18" charset="0"/>
                          </a:rPr>
                        </m:ctrlPr>
                      </m:dPr>
                      <m:e>
                        <m:r>
                          <a:rPr lang="es-GT" b="0" i="1" smtClean="0">
                            <a:latin typeface="Cambria Math"/>
                          </a:rPr>
                          <m:t>𝑥</m:t>
                        </m:r>
                      </m:e>
                    </m:d>
                    <m:r>
                      <a:rPr lang="es-GT" b="0" i="1" smtClean="0">
                        <a:latin typeface="Cambria Math"/>
                      </a:rPr>
                      <m:t>≥0</m:t>
                    </m:r>
                  </m:oMath>
                </a14:m>
                <a:endParaRPr lang="es-GT" b="0" dirty="0"/>
              </a:p>
              <a:p>
                <a14:m>
                  <m:oMath xmlns:m="http://schemas.openxmlformats.org/officeDocument/2006/math">
                    <m:nary>
                      <m:naryPr>
                        <m:chr m:val="∑"/>
                        <m:ctrlPr>
                          <a:rPr lang="es-GT" i="1" smtClean="0">
                            <a:latin typeface="Cambria Math" panose="02040503050406030204" pitchFamily="18" charset="0"/>
                          </a:rPr>
                        </m:ctrlPr>
                      </m:naryPr>
                      <m:sub>
                        <m:r>
                          <m:rPr>
                            <m:brk m:alnAt="23"/>
                          </m:rPr>
                          <a:rPr lang="es-GT" b="0" i="1" smtClean="0">
                            <a:latin typeface="Cambria Math"/>
                          </a:rPr>
                          <m:t>𝑖</m:t>
                        </m:r>
                        <m:r>
                          <a:rPr lang="es-GT" b="0" i="1" smtClean="0">
                            <a:latin typeface="Cambria Math"/>
                          </a:rPr>
                          <m:t>=0</m:t>
                        </m:r>
                      </m:sub>
                      <m:sup>
                        <m:r>
                          <a:rPr lang="es-GT" i="1" smtClean="0">
                            <a:latin typeface="Cambria Math"/>
                            <a:ea typeface="Cambria Math"/>
                          </a:rPr>
                          <m:t>∞</m:t>
                        </m:r>
                      </m:sup>
                      <m:e>
                        <m:sSub>
                          <m:sSubPr>
                            <m:ctrlPr>
                              <a:rPr lang="es-GT" i="1" smtClean="0">
                                <a:latin typeface="Cambria Math" panose="02040503050406030204" pitchFamily="18" charset="0"/>
                              </a:rPr>
                            </m:ctrlPr>
                          </m:sSubPr>
                          <m:e>
                            <m:r>
                              <a:rPr lang="es-GT" b="0" i="1" smtClean="0">
                                <a:latin typeface="Cambria Math"/>
                              </a:rPr>
                              <m:t>𝑃</m:t>
                            </m:r>
                          </m:e>
                          <m:sub>
                            <m:r>
                              <a:rPr lang="es-GT" b="0" i="1" smtClean="0">
                                <a:latin typeface="Cambria Math"/>
                              </a:rPr>
                              <m:t>𝑖</m:t>
                            </m:r>
                          </m:sub>
                        </m:sSub>
                        <m:r>
                          <a:rPr lang="es-GT" b="0" i="1" smtClean="0">
                            <a:latin typeface="Cambria Math"/>
                          </a:rPr>
                          <m:t>=1</m:t>
                        </m:r>
                      </m:e>
                    </m:nary>
                  </m:oMath>
                </a14:m>
                <a:endParaRPr lang="es-GT" dirty="0"/>
              </a:p>
              <a:p>
                <a14:m>
                  <m:oMath xmlns:m="http://schemas.openxmlformats.org/officeDocument/2006/math">
                    <m:r>
                      <a:rPr lang="es-GT" b="0" i="1" smtClean="0">
                        <a:latin typeface="Cambria Math"/>
                      </a:rPr>
                      <m:t>𝑃</m:t>
                    </m:r>
                    <m:d>
                      <m:dPr>
                        <m:ctrlPr>
                          <a:rPr lang="es-GT" b="0" i="1" smtClean="0">
                            <a:latin typeface="Cambria Math" panose="02040503050406030204" pitchFamily="18" charset="0"/>
                          </a:rPr>
                        </m:ctrlPr>
                      </m:dPr>
                      <m:e>
                        <m:r>
                          <a:rPr lang="es-GT" b="0" i="1" smtClean="0">
                            <a:latin typeface="Cambria Math"/>
                          </a:rPr>
                          <m:t>𝑎</m:t>
                        </m:r>
                        <m:r>
                          <a:rPr lang="es-GT" b="0" i="1" smtClean="0">
                            <a:latin typeface="Cambria Math"/>
                          </a:rPr>
                          <m:t>≤</m:t>
                        </m:r>
                        <m:r>
                          <a:rPr lang="es-GT" b="0" i="1" smtClean="0">
                            <a:latin typeface="Cambria Math"/>
                          </a:rPr>
                          <m:t>𝑥</m:t>
                        </m:r>
                        <m:r>
                          <a:rPr lang="es-GT" b="0" i="1" smtClean="0">
                            <a:latin typeface="Cambria Math"/>
                          </a:rPr>
                          <m:t>≤</m:t>
                        </m:r>
                        <m:r>
                          <a:rPr lang="es-GT" b="0" i="1" smtClean="0">
                            <a:latin typeface="Cambria Math"/>
                          </a:rPr>
                          <m:t>𝑏</m:t>
                        </m:r>
                      </m:e>
                    </m:d>
                    <m:r>
                      <a:rPr lang="es-GT" b="0" i="1" smtClean="0">
                        <a:latin typeface="Cambria Math"/>
                      </a:rPr>
                      <m:t>= </m:t>
                    </m:r>
                    <m:nary>
                      <m:naryPr>
                        <m:chr m:val="∑"/>
                        <m:ctrlPr>
                          <a:rPr lang="es-GT" b="0" i="1" smtClean="0">
                            <a:latin typeface="Cambria Math" panose="02040503050406030204" pitchFamily="18" charset="0"/>
                          </a:rPr>
                        </m:ctrlPr>
                      </m:naryPr>
                      <m:sub>
                        <m:r>
                          <m:rPr>
                            <m:brk m:alnAt="23"/>
                          </m:rPr>
                          <a:rPr lang="es-GT" b="0" i="1" smtClean="0">
                            <a:latin typeface="Cambria Math"/>
                          </a:rPr>
                          <m:t>𝑖</m:t>
                        </m:r>
                        <m:r>
                          <a:rPr lang="es-GT" b="0" i="1" smtClean="0">
                            <a:latin typeface="Cambria Math"/>
                          </a:rPr>
                          <m:t>=</m:t>
                        </m:r>
                        <m:r>
                          <a:rPr lang="es-GT" b="0" i="1" smtClean="0">
                            <a:latin typeface="Cambria Math"/>
                          </a:rPr>
                          <m:t>𝑎</m:t>
                        </m:r>
                      </m:sub>
                      <m:sup>
                        <m:r>
                          <a:rPr lang="es-GT" b="0" i="1" smtClean="0">
                            <a:latin typeface="Cambria Math"/>
                          </a:rPr>
                          <m:t>𝑏</m:t>
                        </m:r>
                      </m:sup>
                      <m:e>
                        <m:sSub>
                          <m:sSubPr>
                            <m:ctrlPr>
                              <a:rPr lang="es-GT" b="0" i="1" smtClean="0">
                                <a:latin typeface="Cambria Math" panose="02040503050406030204" pitchFamily="18" charset="0"/>
                              </a:rPr>
                            </m:ctrlPr>
                          </m:sSubPr>
                          <m:e>
                            <m:r>
                              <a:rPr lang="es-GT" b="0" i="1" smtClean="0">
                                <a:latin typeface="Cambria Math"/>
                              </a:rPr>
                              <m:t>𝑃</m:t>
                            </m:r>
                          </m:e>
                          <m:sub>
                            <m:r>
                              <a:rPr lang="es-GT" b="0" i="1" smtClean="0">
                                <a:latin typeface="Cambria Math"/>
                              </a:rPr>
                              <m:t>𝑖</m:t>
                            </m:r>
                          </m:sub>
                        </m:sSub>
                        <m:r>
                          <a:rPr lang="es-GT" b="0" i="1" smtClean="0">
                            <a:latin typeface="Cambria Math"/>
                          </a:rPr>
                          <m:t>= </m:t>
                        </m:r>
                        <m:sSub>
                          <m:sSubPr>
                            <m:ctrlPr>
                              <a:rPr lang="es-GT" b="0" i="1" smtClean="0">
                                <a:latin typeface="Cambria Math" panose="02040503050406030204" pitchFamily="18" charset="0"/>
                              </a:rPr>
                            </m:ctrlPr>
                          </m:sSubPr>
                          <m:e>
                            <m:r>
                              <a:rPr lang="es-GT" b="0" i="1" smtClean="0">
                                <a:latin typeface="Cambria Math"/>
                              </a:rPr>
                              <m:t>𝑃</m:t>
                            </m:r>
                          </m:e>
                          <m:sub>
                            <m:r>
                              <a:rPr lang="es-GT" b="0" i="1" smtClean="0">
                                <a:latin typeface="Cambria Math"/>
                              </a:rPr>
                              <m:t>𝑎</m:t>
                            </m:r>
                          </m:sub>
                        </m:sSub>
                        <m:r>
                          <a:rPr lang="es-GT" b="0" i="1" smtClean="0">
                            <a:latin typeface="Cambria Math"/>
                          </a:rPr>
                          <m:t>+…+</m:t>
                        </m:r>
                        <m:sSub>
                          <m:sSubPr>
                            <m:ctrlPr>
                              <a:rPr lang="es-GT" b="0" i="1" smtClean="0">
                                <a:latin typeface="Cambria Math" panose="02040503050406030204" pitchFamily="18" charset="0"/>
                              </a:rPr>
                            </m:ctrlPr>
                          </m:sSubPr>
                          <m:e>
                            <m:r>
                              <a:rPr lang="es-GT" b="0" i="1" smtClean="0">
                                <a:latin typeface="Cambria Math"/>
                              </a:rPr>
                              <m:t>𝑃</m:t>
                            </m:r>
                          </m:e>
                          <m:sub>
                            <m:r>
                              <a:rPr lang="es-GT" b="0" i="1" smtClean="0">
                                <a:latin typeface="Cambria Math"/>
                              </a:rPr>
                              <m:t>𝑏</m:t>
                            </m:r>
                          </m:sub>
                        </m:sSub>
                      </m:e>
                    </m:nary>
                  </m:oMath>
                </a14:m>
                <a:endParaRPr lang="es-GT" dirty="0"/>
              </a:p>
              <a:p>
                <a:endParaRPr lang="en-US" dirty="0"/>
              </a:p>
            </p:txBody>
          </p:sp>
        </mc:Choice>
        <mc:Fallback xmlns="">
          <p:sp>
            <p:nvSpPr>
              <p:cNvPr id="3" name="Text Placeholder 2">
                <a:extLst>
                  <a:ext uri="{FF2B5EF4-FFF2-40B4-BE49-F238E27FC236}">
                    <a16:creationId xmlns:a16="http://schemas.microsoft.com/office/drawing/2014/main" id="{AF888995-FACD-490F-B1B8-2E34DDAC0D2F}"/>
                  </a:ext>
                </a:extLst>
              </p:cNvPr>
              <p:cNvSpPr>
                <a:spLocks noGrp="1" noRot="1" noChangeAspect="1" noMove="1" noResize="1" noEditPoints="1" noAdjustHandles="1" noChangeArrowheads="1" noChangeShapeType="1" noTextEdit="1"/>
              </p:cNvSpPr>
              <p:nvPr>
                <p:ph type="body" idx="1"/>
              </p:nvPr>
            </p:nvSpPr>
            <p:spPr>
              <a:xfrm>
                <a:off x="436417" y="1145320"/>
                <a:ext cx="8506691" cy="2990261"/>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132694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05F-4ED7-466E-AB63-79FAEACFF1A7}"/>
              </a:ext>
            </a:extLst>
          </p:cNvPr>
          <p:cNvSpPr>
            <a:spLocks noGrp="1"/>
          </p:cNvSpPr>
          <p:nvPr>
            <p:ph type="title"/>
          </p:nvPr>
        </p:nvSpPr>
        <p:spPr>
          <a:xfrm>
            <a:off x="436418" y="204634"/>
            <a:ext cx="8506690" cy="626639"/>
          </a:xfrm>
        </p:spPr>
        <p:txBody>
          <a:bodyPr/>
          <a:lstStyle/>
          <a:p>
            <a:r>
              <a:rPr lang="es-CR" sz="3200" dirty="0"/>
              <a:t>Variables Aleatorias Continuas</a:t>
            </a:r>
            <a:endParaRPr lang="en-US" sz="3200"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F888995-FACD-490F-B1B8-2E34DDAC0D2F}"/>
                  </a:ext>
                </a:extLst>
              </p:cNvPr>
              <p:cNvSpPr>
                <a:spLocks noGrp="1"/>
              </p:cNvSpPr>
              <p:nvPr>
                <p:ph type="body" idx="1"/>
              </p:nvPr>
            </p:nvSpPr>
            <p:spPr>
              <a:xfrm>
                <a:off x="436417" y="1145320"/>
                <a:ext cx="8506691" cy="2990261"/>
              </a:xfrm>
            </p:spPr>
            <p:txBody>
              <a:bodyPr/>
              <a:lstStyle/>
              <a:p>
                <a:r>
                  <a:rPr lang="es-GT" dirty="0"/>
                  <a:t>Se representan mediante una ecuación que se conoce como función de densidad de probabilidad.</a:t>
                </a:r>
              </a:p>
              <a:p>
                <a:r>
                  <a:rPr lang="es-GT" dirty="0"/>
                  <a:t>Deben cumplir con los siguientes parámetros:</a:t>
                </a:r>
              </a:p>
              <a:p>
                <a14:m>
                  <m:oMath xmlns:m="http://schemas.openxmlformats.org/officeDocument/2006/math">
                    <m:r>
                      <a:rPr lang="es-GT" b="0" i="1" smtClean="0">
                        <a:latin typeface="Cambria Math"/>
                      </a:rPr>
                      <m:t>𝑃</m:t>
                    </m:r>
                    <m:d>
                      <m:dPr>
                        <m:ctrlPr>
                          <a:rPr lang="es-GT" b="0" i="1" smtClean="0">
                            <a:latin typeface="Cambria Math" panose="02040503050406030204" pitchFamily="18" charset="0"/>
                          </a:rPr>
                        </m:ctrlPr>
                      </m:dPr>
                      <m:e>
                        <m:r>
                          <a:rPr lang="es-GT" b="0" i="1" smtClean="0">
                            <a:latin typeface="Cambria Math"/>
                          </a:rPr>
                          <m:t>𝑥</m:t>
                        </m:r>
                      </m:e>
                    </m:d>
                    <m:r>
                      <a:rPr lang="es-GT" b="0" i="1" smtClean="0">
                        <a:latin typeface="Cambria Math"/>
                      </a:rPr>
                      <m:t>≥0</m:t>
                    </m:r>
                  </m:oMath>
                </a14:m>
                <a:endParaRPr lang="es-GT" b="0" dirty="0"/>
              </a:p>
              <a:p>
                <a14:m>
                  <m:oMath xmlns:m="http://schemas.openxmlformats.org/officeDocument/2006/math">
                    <m:r>
                      <a:rPr lang="es-GT" b="0" i="1" smtClean="0">
                        <a:latin typeface="Cambria Math"/>
                      </a:rPr>
                      <m:t>𝑃</m:t>
                    </m:r>
                    <m:d>
                      <m:dPr>
                        <m:ctrlPr>
                          <a:rPr lang="es-GT" b="0" i="1" smtClean="0">
                            <a:latin typeface="Cambria Math" panose="02040503050406030204" pitchFamily="18" charset="0"/>
                          </a:rPr>
                        </m:ctrlPr>
                      </m:dPr>
                      <m:e>
                        <m:r>
                          <a:rPr lang="es-GT" b="0" i="1" smtClean="0">
                            <a:latin typeface="Cambria Math"/>
                          </a:rPr>
                          <m:t>𝑥</m:t>
                        </m:r>
                        <m:r>
                          <a:rPr lang="es-GT" b="0" i="1" smtClean="0">
                            <a:latin typeface="Cambria Math"/>
                          </a:rPr>
                          <m:t>=</m:t>
                        </m:r>
                        <m:r>
                          <a:rPr lang="es-GT" b="0" i="1" smtClean="0">
                            <a:latin typeface="Cambria Math"/>
                          </a:rPr>
                          <m:t>𝑎</m:t>
                        </m:r>
                      </m:e>
                    </m:d>
                    <m:r>
                      <a:rPr lang="es-GT" b="0" i="1" smtClean="0">
                        <a:latin typeface="Cambria Math"/>
                      </a:rPr>
                      <m:t>=0</m:t>
                    </m:r>
                  </m:oMath>
                </a14:m>
                <a:endParaRPr lang="es-GT" b="0" dirty="0"/>
              </a:p>
              <a:p>
                <a14:m>
                  <m:oMath xmlns:m="http://schemas.openxmlformats.org/officeDocument/2006/math">
                    <m:nary>
                      <m:naryPr>
                        <m:ctrlPr>
                          <a:rPr lang="es-GT" i="1" smtClean="0">
                            <a:latin typeface="Cambria Math" panose="02040503050406030204" pitchFamily="18" charset="0"/>
                          </a:rPr>
                        </m:ctrlPr>
                      </m:naryPr>
                      <m:sub>
                        <m:r>
                          <m:rPr>
                            <m:brk m:alnAt="23"/>
                          </m:rPr>
                          <a:rPr lang="es-GT" b="0" i="1" smtClean="0">
                            <a:latin typeface="Cambria Math"/>
                          </a:rPr>
                          <m:t>−</m:t>
                        </m:r>
                        <m:r>
                          <a:rPr lang="es-GT" b="0" i="1" smtClean="0">
                            <a:latin typeface="Cambria Math"/>
                            <a:ea typeface="Cambria Math"/>
                          </a:rPr>
                          <m:t>∞</m:t>
                        </m:r>
                      </m:sub>
                      <m:sup>
                        <m:r>
                          <a:rPr lang="es-GT" i="1" smtClean="0">
                            <a:latin typeface="Cambria Math"/>
                            <a:ea typeface="Cambria Math"/>
                          </a:rPr>
                          <m:t>∞</m:t>
                        </m:r>
                      </m:sup>
                      <m:e>
                        <m:r>
                          <a:rPr lang="es-GT" b="0" i="1" smtClean="0">
                            <a:latin typeface="Cambria Math"/>
                          </a:rPr>
                          <m:t>𝑓</m:t>
                        </m:r>
                        <m:d>
                          <m:dPr>
                            <m:ctrlPr>
                              <a:rPr lang="es-GT" b="0" i="1" smtClean="0">
                                <a:latin typeface="Cambria Math" panose="02040503050406030204" pitchFamily="18" charset="0"/>
                              </a:rPr>
                            </m:ctrlPr>
                          </m:dPr>
                          <m:e>
                            <m:r>
                              <a:rPr lang="es-GT" b="0" i="1" smtClean="0">
                                <a:latin typeface="Cambria Math"/>
                              </a:rPr>
                              <m:t>𝑥</m:t>
                            </m:r>
                          </m:e>
                        </m:d>
                        <m:r>
                          <a:rPr lang="es-GT" b="0" i="1" smtClean="0">
                            <a:latin typeface="Cambria Math"/>
                          </a:rPr>
                          <m:t>=1</m:t>
                        </m:r>
                      </m:e>
                    </m:nary>
                  </m:oMath>
                </a14:m>
                <a:endParaRPr lang="es-GT" dirty="0"/>
              </a:p>
              <a:p>
                <a14:m>
                  <m:oMath xmlns:m="http://schemas.openxmlformats.org/officeDocument/2006/math">
                    <m:r>
                      <a:rPr lang="es-GT" b="0" i="1" smtClean="0">
                        <a:latin typeface="Cambria Math"/>
                      </a:rPr>
                      <m:t>𝑃</m:t>
                    </m:r>
                    <m:d>
                      <m:dPr>
                        <m:ctrlPr>
                          <a:rPr lang="es-GT" b="0" i="1" smtClean="0">
                            <a:latin typeface="Cambria Math" panose="02040503050406030204" pitchFamily="18" charset="0"/>
                          </a:rPr>
                        </m:ctrlPr>
                      </m:dPr>
                      <m:e>
                        <m:r>
                          <a:rPr lang="es-GT" b="0" i="1" smtClean="0">
                            <a:latin typeface="Cambria Math"/>
                          </a:rPr>
                          <m:t>𝑎</m:t>
                        </m:r>
                        <m:r>
                          <a:rPr lang="es-GT" b="0" i="1" smtClean="0">
                            <a:latin typeface="Cambria Math"/>
                          </a:rPr>
                          <m:t>≤</m:t>
                        </m:r>
                        <m:r>
                          <a:rPr lang="es-GT" b="0" i="1" smtClean="0">
                            <a:latin typeface="Cambria Math"/>
                          </a:rPr>
                          <m:t>𝑥</m:t>
                        </m:r>
                        <m:r>
                          <a:rPr lang="es-GT" b="0" i="1" smtClean="0">
                            <a:latin typeface="Cambria Math"/>
                          </a:rPr>
                          <m:t>≤</m:t>
                        </m:r>
                        <m:r>
                          <a:rPr lang="es-GT" b="0" i="1" smtClean="0">
                            <a:latin typeface="Cambria Math"/>
                          </a:rPr>
                          <m:t>𝑏</m:t>
                        </m:r>
                      </m:e>
                    </m:d>
                    <m:r>
                      <a:rPr lang="es-GT" b="0" i="1" smtClean="0">
                        <a:latin typeface="Cambria Math"/>
                      </a:rPr>
                      <m:t>=</m:t>
                    </m:r>
                    <m:r>
                      <a:rPr lang="es-GT" b="0" i="1" smtClean="0">
                        <a:latin typeface="Cambria Math"/>
                      </a:rPr>
                      <m:t>𝑃</m:t>
                    </m:r>
                    <m:d>
                      <m:dPr>
                        <m:ctrlPr>
                          <a:rPr lang="es-GT" b="0" i="1" smtClean="0">
                            <a:latin typeface="Cambria Math" panose="02040503050406030204" pitchFamily="18" charset="0"/>
                          </a:rPr>
                        </m:ctrlPr>
                      </m:dPr>
                      <m:e>
                        <m:r>
                          <a:rPr lang="es-GT" b="0" i="1" smtClean="0">
                            <a:latin typeface="Cambria Math"/>
                          </a:rPr>
                          <m:t>𝑎</m:t>
                        </m:r>
                        <m:r>
                          <a:rPr lang="es-GT" b="0" i="1" smtClean="0">
                            <a:latin typeface="Cambria Math"/>
                          </a:rPr>
                          <m:t>&lt;</m:t>
                        </m:r>
                        <m:r>
                          <a:rPr lang="es-GT" b="0" i="1" smtClean="0">
                            <a:latin typeface="Cambria Math"/>
                          </a:rPr>
                          <m:t>𝑥</m:t>
                        </m:r>
                        <m:r>
                          <a:rPr lang="es-GT" b="0" i="1" smtClean="0">
                            <a:latin typeface="Cambria Math"/>
                          </a:rPr>
                          <m:t>&lt;</m:t>
                        </m:r>
                        <m:r>
                          <a:rPr lang="es-GT" b="0" i="1" smtClean="0">
                            <a:latin typeface="Cambria Math"/>
                          </a:rPr>
                          <m:t>𝑏</m:t>
                        </m:r>
                      </m:e>
                    </m:d>
                    <m:r>
                      <a:rPr lang="es-GT" b="0" i="1" smtClean="0">
                        <a:latin typeface="Cambria Math"/>
                      </a:rPr>
                      <m:t>= </m:t>
                    </m:r>
                    <m:nary>
                      <m:naryPr>
                        <m:limLoc m:val="undOvr"/>
                        <m:ctrlPr>
                          <a:rPr lang="es-GT" b="0" i="1" smtClean="0">
                            <a:latin typeface="Cambria Math" panose="02040503050406030204" pitchFamily="18" charset="0"/>
                          </a:rPr>
                        </m:ctrlPr>
                      </m:naryPr>
                      <m:sub>
                        <m:r>
                          <m:rPr>
                            <m:brk m:alnAt="24"/>
                          </m:rPr>
                          <a:rPr lang="es-GT" b="0" i="1" smtClean="0">
                            <a:latin typeface="Cambria Math"/>
                          </a:rPr>
                          <m:t>𝑎</m:t>
                        </m:r>
                      </m:sub>
                      <m:sup>
                        <m:r>
                          <a:rPr lang="es-GT" b="0" i="1" smtClean="0">
                            <a:latin typeface="Cambria Math"/>
                          </a:rPr>
                          <m:t>𝑏</m:t>
                        </m:r>
                      </m:sup>
                      <m:e>
                        <m:r>
                          <a:rPr lang="es-GT" b="0" i="1" smtClean="0">
                            <a:latin typeface="Cambria Math"/>
                          </a:rPr>
                          <m:t>𝑓</m:t>
                        </m:r>
                        <m:r>
                          <a:rPr lang="es-GT" b="0" i="1" smtClean="0">
                            <a:latin typeface="Cambria Math"/>
                          </a:rPr>
                          <m:t>(</m:t>
                        </m:r>
                        <m:r>
                          <a:rPr lang="es-GT" b="0" i="1" smtClean="0">
                            <a:latin typeface="Cambria Math"/>
                          </a:rPr>
                          <m:t>𝑥</m:t>
                        </m:r>
                        <m:r>
                          <a:rPr lang="es-GT" b="0" i="1" smtClean="0">
                            <a:latin typeface="Cambria Math"/>
                          </a:rPr>
                          <m:t>)</m:t>
                        </m:r>
                      </m:e>
                    </m:nary>
                  </m:oMath>
                </a14:m>
                <a:endParaRPr lang="es-GT" dirty="0"/>
              </a:p>
              <a:p>
                <a:endParaRPr lang="en-US" dirty="0"/>
              </a:p>
            </p:txBody>
          </p:sp>
        </mc:Choice>
        <mc:Fallback xmlns="">
          <p:sp>
            <p:nvSpPr>
              <p:cNvPr id="3" name="Text Placeholder 2">
                <a:extLst>
                  <a:ext uri="{FF2B5EF4-FFF2-40B4-BE49-F238E27FC236}">
                    <a16:creationId xmlns:a16="http://schemas.microsoft.com/office/drawing/2014/main" id="{AF888995-FACD-490F-B1B8-2E34DDAC0D2F}"/>
                  </a:ext>
                </a:extLst>
              </p:cNvPr>
              <p:cNvSpPr>
                <a:spLocks noGrp="1" noRot="1" noChangeAspect="1" noMove="1" noResize="1" noEditPoints="1" noAdjustHandles="1" noChangeArrowheads="1" noChangeShapeType="1" noTextEdit="1"/>
              </p:cNvSpPr>
              <p:nvPr>
                <p:ph type="body" idx="1"/>
              </p:nvPr>
            </p:nvSpPr>
            <p:spPr>
              <a:xfrm>
                <a:off x="436417" y="1145320"/>
                <a:ext cx="8506691" cy="2990261"/>
              </a:xfrm>
              <a:blipFill>
                <a:blip r:embed="rId2"/>
                <a:stretch>
                  <a:fillRect l="-215" b="-1122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BB78EC8-1E5A-4953-B979-907DC62441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589774127"/>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1091</Words>
  <Application>Microsoft Office PowerPoint</Application>
  <PresentationFormat>On-screen Show (16:9)</PresentationFormat>
  <Paragraphs>129</Paragraphs>
  <Slides>31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Oswald</vt:lpstr>
      <vt:lpstr>Cambria Math</vt:lpstr>
      <vt:lpstr>Söhne</vt:lpstr>
      <vt:lpstr>Arial</vt:lpstr>
      <vt:lpstr>Source Sans Pro</vt:lpstr>
      <vt:lpstr>Quince template</vt:lpstr>
      <vt:lpstr>Sistemas Discretos</vt:lpstr>
      <vt:lpstr>Sistemas de Modelación</vt:lpstr>
      <vt:lpstr>Datos de Entrada</vt:lpstr>
      <vt:lpstr>Datos de Entrada</vt:lpstr>
      <vt:lpstr>Datos de Entrada</vt:lpstr>
      <vt:lpstr>Variables Aleatorias</vt:lpstr>
      <vt:lpstr>Tipos Variables Aleatorias</vt:lpstr>
      <vt:lpstr>Variables Aleatorias Discretas</vt:lpstr>
      <vt:lpstr>Variables Aleatorias Continuas</vt:lpstr>
      <vt:lpstr>Comportamiento de las Variables Aleatorias</vt:lpstr>
      <vt:lpstr>Distribuciones de Probabilidad</vt:lpstr>
      <vt:lpstr>Distribuciones de Probabilidad</vt:lpstr>
      <vt:lpstr>Variables Aleatorias continuas más utilizadas</vt:lpstr>
      <vt:lpstr>Uniforme</vt:lpstr>
      <vt:lpstr>Exponencial</vt:lpstr>
      <vt:lpstr>Gamma</vt:lpstr>
      <vt:lpstr>Weibull</vt:lpstr>
      <vt:lpstr>Normal</vt:lpstr>
      <vt:lpstr>Normal Logarítmica</vt:lpstr>
      <vt:lpstr>Beta</vt:lpstr>
      <vt:lpstr>Triangular</vt:lpstr>
      <vt:lpstr>Variables Aleatorias discretas más utilizadas</vt:lpstr>
      <vt:lpstr>Uniforme Discreta</vt:lpstr>
      <vt:lpstr>Bernoulli</vt:lpstr>
      <vt:lpstr>Binomial</vt:lpstr>
      <vt:lpstr>Geométrica</vt:lpstr>
      <vt:lpstr>Poisson</vt:lpstr>
      <vt:lpstr>Hipergeométrica</vt:lpstr>
      <vt:lpstr>Tarea</vt:lpstr>
      <vt:lpstr>Tarea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Discretos</dc:title>
  <cp:lastModifiedBy>ROJAS ARGUETA, CESAR SALVADOR</cp:lastModifiedBy>
  <cp:revision>7</cp:revision>
  <dcterms:modified xsi:type="dcterms:W3CDTF">2024-02-17T04:35:37Z</dcterms:modified>
</cp:coreProperties>
</file>