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1"/>
  </p:notesMasterIdLst>
  <p:sldIdLst>
    <p:sldId id="256" r:id="rId2"/>
    <p:sldId id="305" r:id="rId3"/>
    <p:sldId id="306" r:id="rId4"/>
    <p:sldId id="378" r:id="rId5"/>
    <p:sldId id="379" r:id="rId6"/>
    <p:sldId id="380" r:id="rId7"/>
    <p:sldId id="3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382" r:id="rId22"/>
    <p:sldId id="385" r:id="rId23"/>
    <p:sldId id="396" r:id="rId24"/>
    <p:sldId id="397" r:id="rId25"/>
    <p:sldId id="398" r:id="rId26"/>
    <p:sldId id="399" r:id="rId27"/>
    <p:sldId id="401" r:id="rId28"/>
    <p:sldId id="402" r:id="rId29"/>
    <p:sldId id="29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24/09/2024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24/09/2024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24/09/2024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24/09/2024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24/09/2024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24/09/2024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24/09/2024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24/09/2024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24/09/2024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D34B4-B36D-766C-0AA9-DA686777E905}"/>
              </a:ext>
            </a:extLst>
          </p:cNvPr>
          <p:cNvSpPr>
            <a:spLocks noGrp="1"/>
          </p:cNvSpPr>
          <p:nvPr>
            <p:ph type="title"/>
          </p:nvPr>
        </p:nvSpPr>
        <p:spPr/>
        <p:txBody>
          <a:bodyPr/>
          <a:lstStyle/>
          <a:p>
            <a:r>
              <a:rPr lang="es-MX" dirty="0"/>
              <a:t>OEE – La fórmula</a:t>
            </a:r>
            <a:endParaRPr lang="es-GT" dirty="0"/>
          </a:p>
        </p:txBody>
      </p:sp>
      <p:sp>
        <p:nvSpPr>
          <p:cNvPr id="3" name="Marcador de contenido 2">
            <a:extLst>
              <a:ext uri="{FF2B5EF4-FFF2-40B4-BE49-F238E27FC236}">
                <a16:creationId xmlns:a16="http://schemas.microsoft.com/office/drawing/2014/main" id="{3FD03D0F-42D6-95A9-8C20-FED10BCF38DB}"/>
              </a:ext>
            </a:extLst>
          </p:cNvPr>
          <p:cNvSpPr>
            <a:spLocks noGrp="1"/>
          </p:cNvSpPr>
          <p:nvPr>
            <p:ph idx="1"/>
          </p:nvPr>
        </p:nvSpPr>
        <p:spPr/>
        <p:txBody>
          <a:bodyPr/>
          <a:lstStyle/>
          <a:p>
            <a:pPr algn="l">
              <a:buFont typeface="Arial" panose="020B0604020202020204" pitchFamily="34" charset="0"/>
              <a:buChar char="•"/>
            </a:pPr>
            <a:r>
              <a:rPr lang="es-MX" b="0" i="0" dirty="0">
                <a:solidFill>
                  <a:srgbClr val="212121"/>
                </a:solidFill>
                <a:effectLst/>
                <a:latin typeface="Manrope"/>
              </a:rPr>
              <a:t>El OEE se calcula utilizando una fórmula simple:  </a:t>
            </a:r>
          </a:p>
          <a:p>
            <a:pPr algn="l">
              <a:buFont typeface="Arial" panose="020B0604020202020204" pitchFamily="34" charset="0"/>
              <a:buChar char="•"/>
            </a:pPr>
            <a:endParaRPr lang="es-MX" dirty="0">
              <a:solidFill>
                <a:srgbClr val="212121"/>
              </a:solidFill>
              <a:latin typeface="Manrope"/>
            </a:endParaRPr>
          </a:p>
          <a:p>
            <a:pPr algn="ctr">
              <a:buFont typeface="Arial" panose="020B0604020202020204" pitchFamily="34" charset="0"/>
              <a:buChar char="•"/>
            </a:pPr>
            <a:r>
              <a:rPr lang="es-MX" sz="3200" b="0" i="0" dirty="0">
                <a:solidFill>
                  <a:srgbClr val="4687F1"/>
                </a:solidFill>
                <a:effectLst/>
                <a:latin typeface="Manrope"/>
              </a:rPr>
              <a:t>OEE = </a:t>
            </a:r>
            <a:r>
              <a:rPr lang="es-MX" sz="3200" b="0" i="0" dirty="0">
                <a:solidFill>
                  <a:srgbClr val="444444"/>
                </a:solidFill>
                <a:effectLst/>
                <a:latin typeface="Manrope"/>
              </a:rPr>
              <a:t>Disponibilidad x Rendimiento x Calidad. </a:t>
            </a:r>
            <a:endParaRPr lang="es-GT" sz="3200" dirty="0"/>
          </a:p>
        </p:txBody>
      </p:sp>
    </p:spTree>
    <p:extLst>
      <p:ext uri="{BB962C8B-B14F-4D97-AF65-F5344CB8AC3E}">
        <p14:creationId xmlns:p14="http://schemas.microsoft.com/office/powerpoint/2010/main" val="322818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D34B4-B36D-766C-0AA9-DA686777E905}"/>
              </a:ext>
            </a:extLst>
          </p:cNvPr>
          <p:cNvSpPr>
            <a:spLocks noGrp="1"/>
          </p:cNvSpPr>
          <p:nvPr>
            <p:ph type="title"/>
          </p:nvPr>
        </p:nvSpPr>
        <p:spPr/>
        <p:txBody>
          <a:bodyPr/>
          <a:lstStyle/>
          <a:p>
            <a:r>
              <a:rPr lang="es-MX" dirty="0"/>
              <a:t>OEE – Disponibilidad y Tiempo de Funcionamiento</a:t>
            </a:r>
            <a:endParaRPr lang="es-GT" dirty="0"/>
          </a:p>
        </p:txBody>
      </p:sp>
      <p:sp>
        <p:nvSpPr>
          <p:cNvPr id="3" name="Marcador de contenido 2">
            <a:extLst>
              <a:ext uri="{FF2B5EF4-FFF2-40B4-BE49-F238E27FC236}">
                <a16:creationId xmlns:a16="http://schemas.microsoft.com/office/drawing/2014/main" id="{3FD03D0F-42D6-95A9-8C20-FED10BCF38DB}"/>
              </a:ext>
            </a:extLst>
          </p:cNvPr>
          <p:cNvSpPr>
            <a:spLocks noGrp="1"/>
          </p:cNvSpPr>
          <p:nvPr>
            <p:ph idx="1"/>
          </p:nvPr>
        </p:nvSpPr>
        <p:spPr/>
        <p:txBody>
          <a:bodyPr>
            <a:normAutofit lnSpcReduction="10000"/>
          </a:bodyPr>
          <a:lstStyle/>
          <a:p>
            <a:pPr algn="l">
              <a:buFont typeface="Arial" panose="020B0604020202020204" pitchFamily="34" charset="0"/>
              <a:buChar char="•"/>
            </a:pPr>
            <a:r>
              <a:rPr lang="es-MX" b="1" dirty="0"/>
              <a:t>Disponibilidad: </a:t>
            </a:r>
            <a:r>
              <a:rPr lang="es-MX" dirty="0"/>
              <a:t>Tiene en cuenta todos los eventos que detienen la producción planificada el tiempo suficiente como para que tenga sentido rastrear una razón para la parada (generalmente varios minutos). La disponibilidad se calcula como la relación entre el Tiempo de Funcionamiento y el Tiempo de Producción Planificado:</a:t>
            </a:r>
          </a:p>
          <a:p>
            <a:pPr algn="l">
              <a:buFont typeface="Arial" panose="020B0604020202020204" pitchFamily="34" charset="0"/>
              <a:buChar char="•"/>
            </a:pPr>
            <a:endParaRPr lang="es-MX" dirty="0"/>
          </a:p>
          <a:p>
            <a:pPr lvl="1" algn="ctr">
              <a:buFont typeface="Arial" panose="020B0604020202020204" pitchFamily="34" charset="0"/>
              <a:buChar char="•"/>
            </a:pPr>
            <a:r>
              <a:rPr lang="es-MX" sz="2100" b="1" dirty="0"/>
              <a:t>Disponibilidad = Tiempo de Funcionamiento / Tiempo de Producción Planificado</a:t>
            </a:r>
          </a:p>
          <a:p>
            <a:pPr lvl="1" algn="ctr">
              <a:buFont typeface="Arial" panose="020B0604020202020204" pitchFamily="34" charset="0"/>
              <a:buChar char="•"/>
            </a:pPr>
            <a:endParaRPr lang="es-MX" sz="2100" dirty="0"/>
          </a:p>
          <a:p>
            <a:pPr algn="l">
              <a:buFont typeface="Arial" panose="020B0604020202020204" pitchFamily="34" charset="0"/>
              <a:buChar char="•"/>
            </a:pPr>
            <a:r>
              <a:rPr lang="es-MX" dirty="0"/>
              <a:t>El Tiempo de Funcionamiento es simplemente el Tiempo de Producción Planificado menos el Tiempo de Parada, donde el Tiempo de Parada se define como todo el tiempo en que se pretendía que el proceso de fabricación estuviera en funcionamiento, pero no lo estaba debido a Paradas No Planificadas o Paradas Planificadas.</a:t>
            </a:r>
          </a:p>
          <a:p>
            <a:pPr algn="ctr">
              <a:buFont typeface="Arial" panose="020B0604020202020204" pitchFamily="34" charset="0"/>
              <a:buChar char="•"/>
            </a:pPr>
            <a:r>
              <a:rPr lang="es-MX" b="1" dirty="0"/>
              <a:t>Tiempo de Funcionamiento = Tiempo de Producción Planificado - Tiempo de Parada</a:t>
            </a:r>
          </a:p>
        </p:txBody>
      </p:sp>
    </p:spTree>
    <p:extLst>
      <p:ext uri="{BB962C8B-B14F-4D97-AF65-F5344CB8AC3E}">
        <p14:creationId xmlns:p14="http://schemas.microsoft.com/office/powerpoint/2010/main" val="85463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25955-1FFA-A9BC-6C93-CE6828AC37A8}"/>
              </a:ext>
            </a:extLst>
          </p:cNvPr>
          <p:cNvSpPr>
            <a:spLocks noGrp="1"/>
          </p:cNvSpPr>
          <p:nvPr>
            <p:ph type="title"/>
          </p:nvPr>
        </p:nvSpPr>
        <p:spPr/>
        <p:txBody>
          <a:bodyPr/>
          <a:lstStyle/>
          <a:p>
            <a:r>
              <a:rPr lang="es-MX" dirty="0"/>
              <a:t>OEE – Rendimiento</a:t>
            </a:r>
            <a:endParaRPr lang="es-GT" dirty="0"/>
          </a:p>
        </p:txBody>
      </p:sp>
      <p:sp>
        <p:nvSpPr>
          <p:cNvPr id="3" name="Marcador de contenido 2">
            <a:extLst>
              <a:ext uri="{FF2B5EF4-FFF2-40B4-BE49-F238E27FC236}">
                <a16:creationId xmlns:a16="http://schemas.microsoft.com/office/drawing/2014/main" id="{A26752D3-AE7F-CB00-087B-026BC2ECB491}"/>
              </a:ext>
            </a:extLst>
          </p:cNvPr>
          <p:cNvSpPr>
            <a:spLocks noGrp="1"/>
          </p:cNvSpPr>
          <p:nvPr>
            <p:ph idx="1"/>
          </p:nvPr>
        </p:nvSpPr>
        <p:spPr/>
        <p:txBody>
          <a:bodyPr/>
          <a:lstStyle/>
          <a:p>
            <a:pPr algn="l">
              <a:buFont typeface="Arial" panose="020B0604020202020204" pitchFamily="34" charset="0"/>
              <a:buChar char="•"/>
            </a:pPr>
            <a:r>
              <a:rPr lang="es-MX" dirty="0"/>
              <a:t>Rendimiento: Tiene en cuenta cualquier cosa que haga que el proceso de fabricación funcione a una velocidad menor que la máxima posible cuando está en funcionamiento (incluyendo tanto Ciclos Lentos como Pequeñas Paradas).</a:t>
            </a:r>
          </a:p>
          <a:p>
            <a:pPr algn="l">
              <a:buFont typeface="Arial" panose="020B0604020202020204" pitchFamily="34" charset="0"/>
              <a:buChar char="•"/>
            </a:pPr>
            <a:r>
              <a:rPr lang="es-MX" dirty="0"/>
              <a:t>El rendimiento es la relación entre el Tiempo de Funcionamiento Neto y el Tiempo de Funcionamiento. Se calcula como:</a:t>
            </a:r>
          </a:p>
          <a:p>
            <a:pPr algn="ctr">
              <a:buFont typeface="Arial" panose="020B0604020202020204" pitchFamily="34" charset="0"/>
              <a:buChar char="•"/>
            </a:pPr>
            <a:r>
              <a:rPr lang="es-MX" b="1" dirty="0"/>
              <a:t>Rendimiento = (Tiempo de Ciclo Ideal × Total de piezas) / Tiempo de Funcionamiento.</a:t>
            </a:r>
          </a:p>
          <a:p>
            <a:pPr algn="just">
              <a:buFont typeface="Arial" panose="020B0604020202020204" pitchFamily="34" charset="0"/>
              <a:buChar char="•"/>
            </a:pPr>
            <a:r>
              <a:rPr lang="es-MX" dirty="0"/>
              <a:t>El Tiempo de Ciclo Ideal es el tiempo de ciclo más rápido que tu proceso puede lograr en circunstancias óptimas. Por lo tanto, cuando se multiplica por el total de piezas producidas, el resultado es el Tiempo de Funcionamiento Neto (el tiempo más rápido posible para fabricar las piezas).</a:t>
            </a:r>
            <a:endParaRPr lang="es-GT" dirty="0"/>
          </a:p>
          <a:p>
            <a:endParaRPr lang="es-GT" dirty="0"/>
          </a:p>
        </p:txBody>
      </p:sp>
    </p:spTree>
    <p:extLst>
      <p:ext uri="{BB962C8B-B14F-4D97-AF65-F5344CB8AC3E}">
        <p14:creationId xmlns:p14="http://schemas.microsoft.com/office/powerpoint/2010/main" val="87385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10336-CFF0-8AC0-38B9-41912B617B13}"/>
              </a:ext>
            </a:extLst>
          </p:cNvPr>
          <p:cNvSpPr>
            <a:spLocks noGrp="1"/>
          </p:cNvSpPr>
          <p:nvPr>
            <p:ph type="title"/>
          </p:nvPr>
        </p:nvSpPr>
        <p:spPr/>
        <p:txBody>
          <a:bodyPr/>
          <a:lstStyle/>
          <a:p>
            <a:r>
              <a:rPr lang="es-MX" dirty="0"/>
              <a:t>OEE – Calidad</a:t>
            </a:r>
            <a:endParaRPr lang="es-GT" dirty="0"/>
          </a:p>
        </p:txBody>
      </p:sp>
      <p:sp>
        <p:nvSpPr>
          <p:cNvPr id="3" name="Marcador de contenido 2">
            <a:extLst>
              <a:ext uri="{FF2B5EF4-FFF2-40B4-BE49-F238E27FC236}">
                <a16:creationId xmlns:a16="http://schemas.microsoft.com/office/drawing/2014/main" id="{5F2F9C94-84F7-9D71-6F65-D45EFAE0F925}"/>
              </a:ext>
            </a:extLst>
          </p:cNvPr>
          <p:cNvSpPr>
            <a:spLocks noGrp="1"/>
          </p:cNvSpPr>
          <p:nvPr>
            <p:ph idx="1"/>
          </p:nvPr>
        </p:nvSpPr>
        <p:spPr/>
        <p:txBody>
          <a:bodyPr/>
          <a:lstStyle/>
          <a:p>
            <a:r>
              <a:rPr lang="es-MX" dirty="0"/>
              <a:t>Tiene en cuenta las partes fabricadas que no cumplen con los estándares de calidad, incluyendo las partes que necesitan retrabajo. La Calidad OEE mide el Rendimiento al Primer Paso, en el sentido de que define las Partes Buenas como las partes que pasan exitosamente a través del proceso de fabricación la primera vez sin necesidad de ningún retrabajo.</a:t>
            </a:r>
          </a:p>
          <a:p>
            <a:endParaRPr lang="es-MX" dirty="0"/>
          </a:p>
          <a:p>
            <a:r>
              <a:rPr lang="es-MX" dirty="0"/>
              <a:t>La calidad se calcula como:</a:t>
            </a:r>
          </a:p>
          <a:p>
            <a:endParaRPr lang="es-MX" dirty="0"/>
          </a:p>
          <a:p>
            <a:pPr algn="ctr"/>
            <a:r>
              <a:rPr lang="es-MX" b="1" dirty="0"/>
              <a:t>Calidad = Piezas con buena calidad / Total de piezas</a:t>
            </a:r>
            <a:endParaRPr lang="es-GT" b="1" dirty="0"/>
          </a:p>
        </p:txBody>
      </p:sp>
    </p:spTree>
    <p:extLst>
      <p:ext uri="{BB962C8B-B14F-4D97-AF65-F5344CB8AC3E}">
        <p14:creationId xmlns:p14="http://schemas.microsoft.com/office/powerpoint/2010/main" val="218635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9E7E4-BAC9-FB0D-EE5C-1128684AFEC3}"/>
              </a:ext>
            </a:extLst>
          </p:cNvPr>
          <p:cNvSpPr>
            <a:spLocks noGrp="1"/>
          </p:cNvSpPr>
          <p:nvPr>
            <p:ph type="title"/>
          </p:nvPr>
        </p:nvSpPr>
        <p:spPr/>
        <p:txBody>
          <a:bodyPr/>
          <a:lstStyle/>
          <a:p>
            <a:r>
              <a:rPr lang="es-MX" dirty="0"/>
              <a:t>¿Cuando?</a:t>
            </a:r>
            <a:endParaRPr lang="es-GT" dirty="0"/>
          </a:p>
        </p:txBody>
      </p:sp>
      <p:sp>
        <p:nvSpPr>
          <p:cNvPr id="3" name="Marcador de contenido 2">
            <a:extLst>
              <a:ext uri="{FF2B5EF4-FFF2-40B4-BE49-F238E27FC236}">
                <a16:creationId xmlns:a16="http://schemas.microsoft.com/office/drawing/2014/main" id="{1B9EA834-F673-37CA-BC93-F6C78D3CEF9C}"/>
              </a:ext>
            </a:extLst>
          </p:cNvPr>
          <p:cNvSpPr>
            <a:spLocks noGrp="1"/>
          </p:cNvSpPr>
          <p:nvPr>
            <p:ph idx="1"/>
          </p:nvPr>
        </p:nvSpPr>
        <p:spPr/>
        <p:txBody>
          <a:bodyPr/>
          <a:lstStyle/>
          <a:p>
            <a:r>
              <a:rPr lang="es-MX" dirty="0"/>
              <a:t>Idealmente, el OEE debería calcularse con la mayor frecuencia posible para proporcionar información oportuna sobre el proceso de fabricación. Esto podría variar desde cálculos en tiempo real para ajustes operativos inmediatos hasta cálculos diarios, semanales o mensuales para la toma de decisiones estratégicas y el análisis de tendencias.</a:t>
            </a:r>
            <a:endParaRPr lang="es-GT" dirty="0"/>
          </a:p>
        </p:txBody>
      </p:sp>
    </p:spTree>
    <p:extLst>
      <p:ext uri="{BB962C8B-B14F-4D97-AF65-F5344CB8AC3E}">
        <p14:creationId xmlns:p14="http://schemas.microsoft.com/office/powerpoint/2010/main" val="5894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9CED0-2FAE-FD6E-A151-D6C2316778B9}"/>
              </a:ext>
            </a:extLst>
          </p:cNvPr>
          <p:cNvSpPr>
            <a:spLocks noGrp="1"/>
          </p:cNvSpPr>
          <p:nvPr>
            <p:ph type="title"/>
          </p:nvPr>
        </p:nvSpPr>
        <p:spPr/>
        <p:txBody>
          <a:bodyPr/>
          <a:lstStyle/>
          <a:p>
            <a:r>
              <a:rPr lang="es-MX" dirty="0"/>
              <a:t>¿Cómo?</a:t>
            </a:r>
            <a:endParaRPr lang="es-GT" dirty="0"/>
          </a:p>
        </p:txBody>
      </p:sp>
      <p:sp>
        <p:nvSpPr>
          <p:cNvPr id="3" name="Marcador de contenido 2">
            <a:extLst>
              <a:ext uri="{FF2B5EF4-FFF2-40B4-BE49-F238E27FC236}">
                <a16:creationId xmlns:a16="http://schemas.microsoft.com/office/drawing/2014/main" id="{C6414990-9F25-113B-0DB2-262F30470C19}"/>
              </a:ext>
            </a:extLst>
          </p:cNvPr>
          <p:cNvSpPr>
            <a:spLocks noGrp="1"/>
          </p:cNvSpPr>
          <p:nvPr>
            <p:ph idx="1"/>
          </p:nvPr>
        </p:nvSpPr>
        <p:spPr/>
        <p:txBody>
          <a:bodyPr/>
          <a:lstStyle/>
          <a:p>
            <a:pPr algn="just"/>
            <a:r>
              <a:rPr lang="es-MX" dirty="0"/>
              <a:t>Supongamos que una máquina de control numérico CNC que pertenece a una línea de producción opera en un turno de 8 horas por día. Durante ese día, el operario tuvo dos pausas, una de 10 minutos para pausas activas y otra de 30 minutos para comer.</a:t>
            </a:r>
          </a:p>
          <a:p>
            <a:pPr algn="just"/>
            <a:endParaRPr lang="es-MX" dirty="0"/>
          </a:p>
          <a:p>
            <a:pPr algn="just"/>
            <a:r>
              <a:rPr lang="es-MX" dirty="0"/>
              <a:t>Además, durante el turno, la herramienta se quebró dos veces sumando un tiempo total para cambiarlas de 30 minutos y el operario fue una vez al baño (10 min).</a:t>
            </a:r>
          </a:p>
          <a:p>
            <a:pPr algn="just"/>
            <a:endParaRPr lang="es-MX" dirty="0"/>
          </a:p>
          <a:p>
            <a:pPr algn="just"/>
            <a:r>
              <a:rPr lang="es-MX" dirty="0"/>
              <a:t>Está determinado por el equipo de producción que la máquina CNC gasta 3 min por pieza. Para el final del turno, el operario entregó un total de 110 piezas producidas, de las cuales, 15 no pasaron el filtro de calidad por tener imperfecciones en la superficie.</a:t>
            </a:r>
            <a:endParaRPr lang="es-GT" dirty="0"/>
          </a:p>
        </p:txBody>
      </p:sp>
    </p:spTree>
    <p:extLst>
      <p:ext uri="{BB962C8B-B14F-4D97-AF65-F5344CB8AC3E}">
        <p14:creationId xmlns:p14="http://schemas.microsoft.com/office/powerpoint/2010/main" val="86574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5A3C9-CB47-3A51-D0A3-0EE221C51812}"/>
              </a:ext>
            </a:extLst>
          </p:cNvPr>
          <p:cNvSpPr>
            <a:spLocks noGrp="1"/>
          </p:cNvSpPr>
          <p:nvPr>
            <p:ph type="title"/>
          </p:nvPr>
        </p:nvSpPr>
        <p:spPr/>
        <p:txBody>
          <a:bodyPr/>
          <a:lstStyle/>
          <a:p>
            <a:r>
              <a:rPr lang="es-MX" dirty="0"/>
              <a:t>¿Cómo?</a:t>
            </a:r>
            <a:endParaRPr lang="es-GT" dirty="0"/>
          </a:p>
        </p:txBody>
      </p:sp>
      <p:sp>
        <p:nvSpPr>
          <p:cNvPr id="3" name="Marcador de contenido 2">
            <a:extLst>
              <a:ext uri="{FF2B5EF4-FFF2-40B4-BE49-F238E27FC236}">
                <a16:creationId xmlns:a16="http://schemas.microsoft.com/office/drawing/2014/main" id="{0AEC932C-EA4C-9700-3F1A-EDD0AD1AE058}"/>
              </a:ext>
            </a:extLst>
          </p:cNvPr>
          <p:cNvSpPr>
            <a:spLocks noGrp="1"/>
          </p:cNvSpPr>
          <p:nvPr>
            <p:ph idx="1"/>
          </p:nvPr>
        </p:nvSpPr>
        <p:spPr/>
        <p:txBody>
          <a:bodyPr>
            <a:normAutofit/>
          </a:bodyPr>
          <a:lstStyle/>
          <a:p>
            <a:r>
              <a:rPr lang="es-MX" dirty="0"/>
              <a:t>Paso 1 – Cálculo del Tiempo de producción planificado</a:t>
            </a:r>
          </a:p>
          <a:p>
            <a:pPr lvl="1"/>
            <a:r>
              <a:rPr lang="es-MX" dirty="0"/>
              <a:t>Tiempo de Producción Planificado = Duración del turno – Pausas</a:t>
            </a:r>
          </a:p>
          <a:p>
            <a:pPr lvl="1"/>
            <a:r>
              <a:rPr lang="es-MX" dirty="0"/>
              <a:t>Tiempo de Producción Planificado = 480 min – 40 min = 440 minutos</a:t>
            </a:r>
          </a:p>
          <a:p>
            <a:pPr lvl="1"/>
            <a:endParaRPr lang="es-MX" dirty="0"/>
          </a:p>
          <a:p>
            <a:r>
              <a:rPr lang="es-MX" dirty="0"/>
              <a:t>Paso 2 – Cálculo del Tiempo de funcionamiento</a:t>
            </a:r>
          </a:p>
          <a:p>
            <a:pPr lvl="1"/>
            <a:r>
              <a:rPr lang="es-MX" dirty="0"/>
              <a:t>Tiempo de funcionamiento = Tiempo de Producción Planificado – Tiempo en Paradas</a:t>
            </a:r>
          </a:p>
          <a:p>
            <a:pPr lvl="1"/>
            <a:r>
              <a:rPr lang="es-MX" dirty="0"/>
              <a:t>Tiempo de funcionamiento = 440 min – 40 min = 400 minutos  </a:t>
            </a:r>
          </a:p>
          <a:p>
            <a:endParaRPr lang="es-GT" dirty="0"/>
          </a:p>
        </p:txBody>
      </p:sp>
    </p:spTree>
    <p:extLst>
      <p:ext uri="{BB962C8B-B14F-4D97-AF65-F5344CB8AC3E}">
        <p14:creationId xmlns:p14="http://schemas.microsoft.com/office/powerpoint/2010/main" val="411720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5A3C9-CB47-3A51-D0A3-0EE221C51812}"/>
              </a:ext>
            </a:extLst>
          </p:cNvPr>
          <p:cNvSpPr>
            <a:spLocks noGrp="1"/>
          </p:cNvSpPr>
          <p:nvPr>
            <p:ph type="title"/>
          </p:nvPr>
        </p:nvSpPr>
        <p:spPr/>
        <p:txBody>
          <a:bodyPr/>
          <a:lstStyle/>
          <a:p>
            <a:r>
              <a:rPr lang="es-MX" dirty="0"/>
              <a:t>¿Cómo?</a:t>
            </a:r>
            <a:endParaRPr lang="es-GT" dirty="0"/>
          </a:p>
        </p:txBody>
      </p:sp>
      <p:sp>
        <p:nvSpPr>
          <p:cNvPr id="3" name="Marcador de contenido 2">
            <a:extLst>
              <a:ext uri="{FF2B5EF4-FFF2-40B4-BE49-F238E27FC236}">
                <a16:creationId xmlns:a16="http://schemas.microsoft.com/office/drawing/2014/main" id="{0AEC932C-EA4C-9700-3F1A-EDD0AD1AE058}"/>
              </a:ext>
            </a:extLst>
          </p:cNvPr>
          <p:cNvSpPr>
            <a:spLocks noGrp="1"/>
          </p:cNvSpPr>
          <p:nvPr>
            <p:ph idx="1"/>
          </p:nvPr>
        </p:nvSpPr>
        <p:spPr/>
        <p:txBody>
          <a:bodyPr>
            <a:normAutofit/>
          </a:bodyPr>
          <a:lstStyle/>
          <a:p>
            <a:r>
              <a:rPr lang="es-MX" dirty="0"/>
              <a:t>Paso 3 – Cálculo de la Disponibilidad</a:t>
            </a:r>
          </a:p>
          <a:p>
            <a:pPr lvl="1"/>
            <a:r>
              <a:rPr lang="es-MX" dirty="0"/>
              <a:t>Disponibilidad = Tiempo de funcionamiento / Tiempo de Producción Planificado</a:t>
            </a:r>
          </a:p>
          <a:p>
            <a:pPr lvl="1"/>
            <a:r>
              <a:rPr lang="es-MX" dirty="0"/>
              <a:t>Disponibilidad = 400 min / 440 min = 0.9090 = 90,90%</a:t>
            </a:r>
          </a:p>
          <a:p>
            <a:pPr marL="201168" lvl="1" indent="0">
              <a:buNone/>
            </a:pPr>
            <a:endParaRPr lang="es-MX" dirty="0"/>
          </a:p>
          <a:p>
            <a:r>
              <a:rPr lang="es-MX" dirty="0"/>
              <a:t>Paso 4 – Cálculo del Rendimiento</a:t>
            </a:r>
          </a:p>
          <a:p>
            <a:pPr lvl="1"/>
            <a:r>
              <a:rPr lang="es-MX" dirty="0"/>
              <a:t>Rendimiento = (Tiempo de Ciclo Ideal × Total de piezas) / Tiempo de Funcionamiento  </a:t>
            </a:r>
          </a:p>
          <a:p>
            <a:pPr lvl="1"/>
            <a:r>
              <a:rPr lang="es-MX" dirty="0"/>
              <a:t>Rendimiento = (3 min/pieza × 110 piezas) / 400 min = 0.825 = 82.5%  </a:t>
            </a:r>
          </a:p>
        </p:txBody>
      </p:sp>
    </p:spTree>
    <p:extLst>
      <p:ext uri="{BB962C8B-B14F-4D97-AF65-F5344CB8AC3E}">
        <p14:creationId xmlns:p14="http://schemas.microsoft.com/office/powerpoint/2010/main" val="89218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5A3C9-CB47-3A51-D0A3-0EE221C51812}"/>
              </a:ext>
            </a:extLst>
          </p:cNvPr>
          <p:cNvSpPr>
            <a:spLocks noGrp="1"/>
          </p:cNvSpPr>
          <p:nvPr>
            <p:ph type="title"/>
          </p:nvPr>
        </p:nvSpPr>
        <p:spPr/>
        <p:txBody>
          <a:bodyPr/>
          <a:lstStyle/>
          <a:p>
            <a:r>
              <a:rPr lang="es-MX" dirty="0"/>
              <a:t>¿Cómo?</a:t>
            </a:r>
            <a:endParaRPr lang="es-GT" dirty="0"/>
          </a:p>
        </p:txBody>
      </p:sp>
      <p:sp>
        <p:nvSpPr>
          <p:cNvPr id="3" name="Marcador de contenido 2">
            <a:extLst>
              <a:ext uri="{FF2B5EF4-FFF2-40B4-BE49-F238E27FC236}">
                <a16:creationId xmlns:a16="http://schemas.microsoft.com/office/drawing/2014/main" id="{0AEC932C-EA4C-9700-3F1A-EDD0AD1AE058}"/>
              </a:ext>
            </a:extLst>
          </p:cNvPr>
          <p:cNvSpPr>
            <a:spLocks noGrp="1"/>
          </p:cNvSpPr>
          <p:nvPr>
            <p:ph idx="1"/>
          </p:nvPr>
        </p:nvSpPr>
        <p:spPr/>
        <p:txBody>
          <a:bodyPr>
            <a:normAutofit/>
          </a:bodyPr>
          <a:lstStyle/>
          <a:p>
            <a:r>
              <a:rPr lang="es-MX" dirty="0"/>
              <a:t>Paso 5 – Cálculo de la calidad</a:t>
            </a:r>
          </a:p>
          <a:p>
            <a:pPr lvl="1"/>
            <a:r>
              <a:rPr lang="es-MX" dirty="0"/>
              <a:t>Calidad = Piezas con buena calidad / Total de piezas Calidad = 95 piezas / 110 piezas = 0.8636 = 86.36%.</a:t>
            </a:r>
          </a:p>
          <a:p>
            <a:pPr marL="201168" lvl="1" indent="0">
              <a:buNone/>
            </a:pPr>
            <a:endParaRPr lang="es-MX" dirty="0"/>
          </a:p>
          <a:p>
            <a:r>
              <a:rPr lang="es-MX" dirty="0"/>
              <a:t>Paso 6 – Cálculo del OEE</a:t>
            </a:r>
          </a:p>
          <a:p>
            <a:pPr lvl="1"/>
            <a:r>
              <a:rPr lang="es-MX" dirty="0"/>
              <a:t>OEE = Disponibilidad x Rendimiento x Calidad.</a:t>
            </a:r>
          </a:p>
          <a:p>
            <a:pPr lvl="1"/>
            <a:r>
              <a:rPr lang="es-MX" dirty="0"/>
              <a:t>OEE = 0.9090 x 0.825 x 0.8636 = 0.6476 = 64.76%</a:t>
            </a:r>
            <a:endParaRPr lang="es-GT" dirty="0"/>
          </a:p>
          <a:p>
            <a:endParaRPr lang="es-MX" dirty="0"/>
          </a:p>
        </p:txBody>
      </p:sp>
    </p:spTree>
    <p:extLst>
      <p:ext uri="{BB962C8B-B14F-4D97-AF65-F5344CB8AC3E}">
        <p14:creationId xmlns:p14="http://schemas.microsoft.com/office/powerpoint/2010/main" val="205597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0426B-9867-3A6B-385F-9E8E57D7CDF6}"/>
              </a:ext>
            </a:extLst>
          </p:cNvPr>
          <p:cNvSpPr>
            <a:spLocks noGrp="1"/>
          </p:cNvSpPr>
          <p:nvPr>
            <p:ph type="title"/>
          </p:nvPr>
        </p:nvSpPr>
        <p:spPr/>
        <p:txBody>
          <a:bodyPr/>
          <a:lstStyle/>
          <a:p>
            <a:r>
              <a:rPr lang="es-MX" dirty="0"/>
              <a:t>¿Para qué?</a:t>
            </a:r>
            <a:endParaRPr lang="es-GT" dirty="0"/>
          </a:p>
        </p:txBody>
      </p:sp>
      <p:sp>
        <p:nvSpPr>
          <p:cNvPr id="3" name="Marcador de contenido 2">
            <a:extLst>
              <a:ext uri="{FF2B5EF4-FFF2-40B4-BE49-F238E27FC236}">
                <a16:creationId xmlns:a16="http://schemas.microsoft.com/office/drawing/2014/main" id="{E7DD7703-95D8-7EBC-C556-5F08370A0667}"/>
              </a:ext>
            </a:extLst>
          </p:cNvPr>
          <p:cNvSpPr>
            <a:spLocks noGrp="1"/>
          </p:cNvSpPr>
          <p:nvPr>
            <p:ph idx="1"/>
          </p:nvPr>
        </p:nvSpPr>
        <p:spPr/>
        <p:txBody>
          <a:bodyPr>
            <a:normAutofit fontScale="92500" lnSpcReduction="20000"/>
          </a:bodyPr>
          <a:lstStyle/>
          <a:p>
            <a:r>
              <a:rPr lang="es-MX" dirty="0"/>
              <a:t>Interpretar los resultados del OEE es un arte en sí mismo. Aquí te explicamos cómo descifrar tus puntuaciones OEE:</a:t>
            </a:r>
          </a:p>
          <a:p>
            <a:endParaRPr lang="es-MX" dirty="0"/>
          </a:p>
          <a:p>
            <a:r>
              <a:rPr lang="es-MX" b="1" dirty="0"/>
              <a:t>Puntuación OEE de Clase Mundial: </a:t>
            </a:r>
            <a:r>
              <a:rPr lang="es-MX" dirty="0"/>
              <a:t>Una puntuación OEE del 100% representa una producción perfecta: fabricación de piezas buenas solamente, lo más rápido posible, sin tiempo de inactividad. En la práctica, una puntuación OEE del 85% se considera de clase mundial para los fabricantes.</a:t>
            </a:r>
          </a:p>
          <a:p>
            <a:endParaRPr lang="es-MX" dirty="0"/>
          </a:p>
          <a:p>
            <a:r>
              <a:rPr lang="es-MX" b="1" dirty="0"/>
              <a:t>Puntuación OEE Típica: </a:t>
            </a:r>
            <a:r>
              <a:rPr lang="es-MX" dirty="0"/>
              <a:t>Una puntuación OEE del 60% es bastante típica para los fabricantes, pero indica que hay un margen considerable para la mejora.</a:t>
            </a:r>
          </a:p>
          <a:p>
            <a:endParaRPr lang="es-MX" dirty="0"/>
          </a:p>
          <a:p>
            <a:r>
              <a:rPr lang="es-MX" b="1" dirty="0"/>
              <a:t>Margen para Mejorar: </a:t>
            </a:r>
            <a:r>
              <a:rPr lang="es-MX" dirty="0"/>
              <a:t>Una puntuación OEE del 40% no es rara para las empresas de fabricación que acaban de empezar a rastrear y mejorar su rendimiento de fabricación. Es una señal de que se pueden hacer mejoras en el proceso de producción.</a:t>
            </a:r>
            <a:endParaRPr lang="es-GT" dirty="0"/>
          </a:p>
        </p:txBody>
      </p:sp>
    </p:spTree>
    <p:extLst>
      <p:ext uri="{BB962C8B-B14F-4D97-AF65-F5344CB8AC3E}">
        <p14:creationId xmlns:p14="http://schemas.microsoft.com/office/powerpoint/2010/main" val="38950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Capacidad</a:t>
            </a:r>
          </a:p>
        </p:txBody>
      </p:sp>
      <p:sp>
        <p:nvSpPr>
          <p:cNvPr id="3" name="Marcador de contenido 2"/>
          <p:cNvSpPr>
            <a:spLocks noGrp="1"/>
          </p:cNvSpPr>
          <p:nvPr>
            <p:ph idx="1"/>
          </p:nvPr>
        </p:nvSpPr>
        <p:spPr>
          <a:xfrm>
            <a:off x="1317674" y="1878001"/>
            <a:ext cx="9655126" cy="2495216"/>
          </a:xfrm>
        </p:spPr>
        <p:txBody>
          <a:bodyPr>
            <a:noAutofit/>
          </a:bodyPr>
          <a:lstStyle/>
          <a:p>
            <a:pPr marL="0" indent="0" algn="just">
              <a:buNone/>
            </a:pPr>
            <a:r>
              <a:rPr lang="es-MX" dirty="0"/>
              <a:t>La capacidad es la “producción” o número de unidades que pueden caber, recibirse, almacenarse, o producirse en una instalación en determinado periodo de tiempo. La capacidad determina una gran parte de los costes fijos.</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Tree>
    <p:extLst>
      <p:ext uri="{BB962C8B-B14F-4D97-AF65-F5344CB8AC3E}">
        <p14:creationId xmlns:p14="http://schemas.microsoft.com/office/powerpoint/2010/main" val="252051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0426B-9867-3A6B-385F-9E8E57D7CDF6}"/>
              </a:ext>
            </a:extLst>
          </p:cNvPr>
          <p:cNvSpPr>
            <a:spLocks noGrp="1"/>
          </p:cNvSpPr>
          <p:nvPr>
            <p:ph type="title"/>
          </p:nvPr>
        </p:nvSpPr>
        <p:spPr/>
        <p:txBody>
          <a:bodyPr/>
          <a:lstStyle/>
          <a:p>
            <a:r>
              <a:rPr lang="es-MX" dirty="0"/>
              <a:t>¿Para qué?</a:t>
            </a:r>
            <a:endParaRPr lang="es-GT" dirty="0"/>
          </a:p>
        </p:txBody>
      </p:sp>
      <p:pic>
        <p:nvPicPr>
          <p:cNvPr id="3074" name="Picture 2" descr="Qué es el OEE y cómo se calcula?">
            <a:extLst>
              <a:ext uri="{FF2B5EF4-FFF2-40B4-BE49-F238E27FC236}">
                <a16:creationId xmlns:a16="http://schemas.microsoft.com/office/drawing/2014/main" id="{734CC577-04A4-7607-D4DB-744E2D4E8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0" y="1846263"/>
            <a:ext cx="4022725" cy="4022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scubre qué es el OEE y por qué es importante medirlo y analizarlo | ACMP">
            <a:extLst>
              <a:ext uri="{FF2B5EF4-FFF2-40B4-BE49-F238E27FC236}">
                <a16:creationId xmlns:a16="http://schemas.microsoft.com/office/drawing/2014/main" id="{5CBEA548-3804-42E6-0F55-DC94EDD03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525" y="2212023"/>
            <a:ext cx="6967670" cy="350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60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Consideraciones sobre la capacidad</a:t>
            </a:r>
            <a:endParaRPr lang="es-GT" dirty="0"/>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fontScale="92500" lnSpcReduction="10000"/>
          </a:bodyPr>
          <a:lstStyle/>
          <a:p>
            <a:pPr marL="0" indent="0" algn="just">
              <a:buNone/>
            </a:pPr>
            <a:r>
              <a:rPr lang="es-MX" dirty="0"/>
              <a:t>Para tomar una buena decisión sobre la capacidad, además de tener presente su estrecha integración con la estrategia y las inversiones, hay que tener en cuenta cuatro consideraciones especiales.</a:t>
            </a:r>
          </a:p>
          <a:p>
            <a:pPr algn="just"/>
            <a:endParaRPr lang="es-MX" dirty="0"/>
          </a:p>
          <a:p>
            <a:pPr marL="457200" indent="-457200" algn="just">
              <a:buFont typeface="+mj-lt"/>
              <a:buAutoNum type="arabicPeriod"/>
            </a:pPr>
            <a:r>
              <a:rPr lang="es-MX" dirty="0"/>
              <a:t>Prever exactamente la demanda. Una exacta previsión es primordial para la decisión sobre la capacidad.</a:t>
            </a:r>
          </a:p>
          <a:p>
            <a:pPr marL="457200" indent="-457200" algn="just">
              <a:buFont typeface="+mj-lt"/>
              <a:buAutoNum type="arabicPeriod"/>
            </a:pPr>
            <a:r>
              <a:rPr lang="es-MX" dirty="0"/>
              <a:t>Comprender la tecnología y los incrementos de la capacidad. El número de alternativas iniciales puede ser elevado, pero una vez determinado el volumen a producir, las decisiones sobre tecnología pueden verse facilitadas mediante el análisis de costes, recursos humanos necesarios, calidad y fiabilidad. </a:t>
            </a:r>
          </a:p>
          <a:p>
            <a:pPr marL="457200" indent="-457200" algn="just">
              <a:buFont typeface="+mj-lt"/>
              <a:buAutoNum type="arabicPeriod"/>
            </a:pPr>
            <a:r>
              <a:rPr lang="es-MX" dirty="0"/>
              <a:t>Calcular el nivel óptimo de producción (volumen). Las decisiones sobre tecnología y aumentos de capacidad suelen determinar cuál es el tamaño óptimo de una instalación.</a:t>
            </a:r>
          </a:p>
          <a:p>
            <a:pPr marL="457200" indent="-457200" algn="just">
              <a:buFont typeface="+mj-lt"/>
              <a:buAutoNum type="arabicPeriod"/>
            </a:pPr>
            <a:r>
              <a:rPr lang="es-MX" dirty="0"/>
              <a:t>Construir para cambiar. En nuestro mundo de rápidos avances, el cambio es inevitable</a:t>
            </a:r>
            <a:endParaRPr lang="es-419" dirty="0"/>
          </a:p>
        </p:txBody>
      </p:sp>
    </p:spTree>
    <p:extLst>
      <p:ext uri="{BB962C8B-B14F-4D97-AF65-F5344CB8AC3E}">
        <p14:creationId xmlns:p14="http://schemas.microsoft.com/office/powerpoint/2010/main" val="3350191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Gestión de la demanda</a:t>
            </a:r>
          </a:p>
        </p:txBody>
      </p:sp>
      <p:sp>
        <p:nvSpPr>
          <p:cNvPr id="4" name="Content Placeholder 3">
            <a:extLst>
              <a:ext uri="{FF2B5EF4-FFF2-40B4-BE49-F238E27FC236}">
                <a16:creationId xmlns:a16="http://schemas.microsoft.com/office/drawing/2014/main" id="{CB3D15F9-DC1E-4E04-BA9F-40BE7D648967}"/>
              </a:ext>
            </a:extLst>
          </p:cNvPr>
          <p:cNvSpPr>
            <a:spLocks noGrp="1"/>
          </p:cNvSpPr>
          <p:nvPr>
            <p:ph idx="1"/>
          </p:nvPr>
        </p:nvSpPr>
        <p:spPr>
          <a:xfrm>
            <a:off x="1097280" y="1845735"/>
            <a:ext cx="10058400" cy="2739518"/>
          </a:xfrm>
        </p:spPr>
        <p:txBody>
          <a:bodyPr/>
          <a:lstStyle/>
          <a:p>
            <a:r>
              <a:rPr lang="es-MX" dirty="0"/>
              <a:t>Incluso con una buena previsión y con instalaciones construidas en función de ella, puede haber un escaso ajuste entre la demanda real existente y la capacidad disponible. </a:t>
            </a:r>
          </a:p>
          <a:p>
            <a:endParaRPr lang="es-MX" dirty="0"/>
          </a:p>
          <a:p>
            <a:pPr marL="0" indent="0" algn="just">
              <a:buNone/>
            </a:pPr>
            <a:r>
              <a:rPr lang="es-MX" b="1" dirty="0"/>
              <a:t>Cuando la demanda excede a la capacidad</a:t>
            </a:r>
            <a:r>
              <a:rPr lang="es-MX" dirty="0"/>
              <a:t>, la empresa puede reducir la demanda simplemente con un incremento de precios, programando largos plazos de entrega (que pueden ser inevitables) y poniendo freno a las actividades menos rentables. Sin embargo, puesto que unas instalaciones inadecuadas reducen los ingresos por debajo de lo que se podría obtener, la solución a largo plazo suele consistir en aumentar la capacidad</a:t>
            </a:r>
            <a:endParaRPr lang="es-419" dirty="0"/>
          </a:p>
        </p:txBody>
      </p:sp>
      <p:pic>
        <p:nvPicPr>
          <p:cNvPr id="2050" name="Picture 2" descr="Análisis de PS5. Primeros pasos en un nuevo mundo - MeriStation">
            <a:extLst>
              <a:ext uri="{FF2B5EF4-FFF2-40B4-BE49-F238E27FC236}">
                <a16:creationId xmlns:a16="http://schemas.microsoft.com/office/drawing/2014/main" id="{0B49B613-A0FC-405B-BDDA-8221A0215F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179" y="4615767"/>
            <a:ext cx="3651738" cy="205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4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4974771" y="634946"/>
            <a:ext cx="6574972" cy="1450757"/>
          </a:xfrm>
        </p:spPr>
        <p:txBody>
          <a:bodyPr>
            <a:normAutofit/>
          </a:bodyPr>
          <a:lstStyle/>
          <a:p>
            <a:r>
              <a:rPr lang="es-GT" dirty="0"/>
              <a:t>Gestión de la capacidad</a:t>
            </a:r>
          </a:p>
        </p:txBody>
      </p:sp>
      <p:pic>
        <p:nvPicPr>
          <p:cNvPr id="3074" name="Picture 2" descr="CEMACO - ¡Aprovecha los grandes descuentos en el... | Facebook">
            <a:extLst>
              <a:ext uri="{FF2B5EF4-FFF2-40B4-BE49-F238E27FC236}">
                <a16:creationId xmlns:a16="http://schemas.microsoft.com/office/drawing/2014/main" id="{E770E943-A6BA-4048-8FA4-9F672B97C5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04" r="12206" b="2"/>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4974769" y="2198914"/>
            <a:ext cx="6574973" cy="3670180"/>
          </a:xfrm>
        </p:spPr>
        <p:txBody>
          <a:bodyPr>
            <a:normAutofit/>
          </a:bodyPr>
          <a:lstStyle/>
          <a:p>
            <a:pPr marL="0" indent="0">
              <a:buNone/>
            </a:pPr>
            <a:r>
              <a:rPr lang="es-MX" b="1" dirty="0"/>
              <a:t>Cuando la capacidad es mayor que la demanda </a:t>
            </a:r>
            <a:r>
              <a:rPr lang="es-MX" dirty="0"/>
              <a:t>la empresa puede intentar estimular la demanda mediante reducciones de precios o un marketing agresivo, o puede adaptarse al mercado introduciendo cambios en sus productos.</a:t>
            </a:r>
            <a:endParaRPr lang="es-419"/>
          </a:p>
        </p:txBody>
      </p:sp>
      <p:sp>
        <p:nvSpPr>
          <p:cNvPr id="75" name="Rectangle 74">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77" name="Rectangle 76">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16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Gestión de la capacidad</a:t>
            </a:r>
            <a:endParaRPr lang="es-419" dirty="0"/>
          </a:p>
        </p:txBody>
      </p:sp>
      <p:sp>
        <p:nvSpPr>
          <p:cNvPr id="4" name="Content Placeholder 3">
            <a:extLst>
              <a:ext uri="{FF2B5EF4-FFF2-40B4-BE49-F238E27FC236}">
                <a16:creationId xmlns:a16="http://schemas.microsoft.com/office/drawing/2014/main" id="{09BEBEB8-8D44-453D-850C-55FBFF692BE7}"/>
              </a:ext>
            </a:extLst>
          </p:cNvPr>
          <p:cNvSpPr>
            <a:spLocks noGrp="1"/>
          </p:cNvSpPr>
          <p:nvPr>
            <p:ph idx="1"/>
          </p:nvPr>
        </p:nvSpPr>
        <p:spPr>
          <a:xfrm>
            <a:off x="1097280" y="1845734"/>
            <a:ext cx="10058400" cy="1308283"/>
          </a:xfrm>
        </p:spPr>
        <p:txBody>
          <a:bodyPr/>
          <a:lstStyle/>
          <a:p>
            <a:pPr algn="just"/>
            <a:r>
              <a:rPr lang="es-MX" b="1" dirty="0"/>
              <a:t>Ajuste a las demandas estacionales </a:t>
            </a:r>
            <a:r>
              <a:rPr lang="es-MX" dirty="0"/>
              <a:t>Un patrón cíclico o estacional de demanda es otro reto sobre la capacidad. En estos casos, la dirección puede encontrar útil ofrecer productos con patrones de demanda complementarios, es decir, productos para los que la demanda es elevada para un producto cuando es baja para el otro, y viceversa</a:t>
            </a:r>
            <a:endParaRPr lang="es-419" dirty="0"/>
          </a:p>
        </p:txBody>
      </p:sp>
      <p:pic>
        <p:nvPicPr>
          <p:cNvPr id="4098" name="Picture 2" descr="Facebook">
            <a:extLst>
              <a:ext uri="{FF2B5EF4-FFF2-40B4-BE49-F238E27FC236}">
                <a16:creationId xmlns:a16="http://schemas.microsoft.com/office/drawing/2014/main" id="{A0343481-B6BA-40BB-9812-A0189452D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215" y="3262391"/>
            <a:ext cx="2914635" cy="291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18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2BC-9143-4D6E-BBA5-09F97505FF8B}"/>
              </a:ext>
            </a:extLst>
          </p:cNvPr>
          <p:cNvSpPr>
            <a:spLocks noGrp="1"/>
          </p:cNvSpPr>
          <p:nvPr>
            <p:ph type="title"/>
          </p:nvPr>
        </p:nvSpPr>
        <p:spPr/>
        <p:txBody>
          <a:bodyPr/>
          <a:lstStyle/>
          <a:p>
            <a:r>
              <a:rPr lang="es-MX" dirty="0"/>
              <a:t>Ajuste de capacidad</a:t>
            </a:r>
            <a:endParaRPr lang="es-419" dirty="0"/>
          </a:p>
        </p:txBody>
      </p:sp>
      <p:sp>
        <p:nvSpPr>
          <p:cNvPr id="5" name="Content Placeholder 4">
            <a:extLst>
              <a:ext uri="{FF2B5EF4-FFF2-40B4-BE49-F238E27FC236}">
                <a16:creationId xmlns:a16="http://schemas.microsoft.com/office/drawing/2014/main" id="{14A7111A-6E4C-45C6-931A-885F7D53BF58}"/>
              </a:ext>
            </a:extLst>
          </p:cNvPr>
          <p:cNvSpPr>
            <a:spLocks noGrp="1"/>
          </p:cNvSpPr>
          <p:nvPr>
            <p:ph idx="1"/>
          </p:nvPr>
        </p:nvSpPr>
        <p:spPr/>
        <p:txBody>
          <a:bodyPr/>
          <a:lstStyle/>
          <a:p>
            <a:pPr marL="0" indent="0">
              <a:buNone/>
            </a:pPr>
            <a:r>
              <a:rPr lang="es-MX" dirty="0"/>
              <a:t>Hay diferentes tácticas para ajustar la capacidad a la demanda. Se trata de cambios internos que requieren el ajuste del proceso a un determinado volumen mediante: </a:t>
            </a:r>
          </a:p>
          <a:p>
            <a:pPr marL="457200" indent="-457200">
              <a:buAutoNum type="arabicPeriod"/>
            </a:pPr>
            <a:r>
              <a:rPr lang="es-MX" dirty="0"/>
              <a:t>Cambios en recursos humanos (aumento o reducción del número de empleados). </a:t>
            </a:r>
          </a:p>
          <a:p>
            <a:pPr marL="457200" indent="-457200">
              <a:buAutoNum type="arabicPeriod"/>
            </a:pPr>
            <a:r>
              <a:rPr lang="es-MX" dirty="0"/>
              <a:t>El ajuste de los equipos y procesos, que pueden suponer la compra de maquinaria adicional o la venta o alquiler de los equipos existentes. </a:t>
            </a:r>
          </a:p>
          <a:p>
            <a:pPr marL="457200" indent="-457200">
              <a:buAutoNum type="arabicPeriod"/>
            </a:pPr>
            <a:r>
              <a:rPr lang="es-MX" dirty="0"/>
              <a:t>La mejora de los métodos para aumentar la capacidad de producción. </a:t>
            </a:r>
          </a:p>
          <a:p>
            <a:pPr marL="457200" indent="-457200">
              <a:buAutoNum type="arabicPeriod"/>
            </a:pPr>
            <a:r>
              <a:rPr lang="es-MX" dirty="0"/>
              <a:t>El rediseño del producto para facilitar una mayor producción.</a:t>
            </a:r>
            <a:endParaRPr lang="es-419" dirty="0"/>
          </a:p>
        </p:txBody>
      </p:sp>
    </p:spTree>
    <p:extLst>
      <p:ext uri="{BB962C8B-B14F-4D97-AF65-F5344CB8AC3E}">
        <p14:creationId xmlns:p14="http://schemas.microsoft.com/office/powerpoint/2010/main" val="328093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79D-C254-4F54-AB7D-30A472DAEC3E}"/>
              </a:ext>
            </a:extLst>
          </p:cNvPr>
          <p:cNvSpPr>
            <a:spLocks noGrp="1"/>
          </p:cNvSpPr>
          <p:nvPr>
            <p:ph type="title"/>
          </p:nvPr>
        </p:nvSpPr>
        <p:spPr/>
        <p:txBody>
          <a:bodyPr/>
          <a:lstStyle/>
          <a:p>
            <a:r>
              <a:rPr lang="es-MX" dirty="0"/>
              <a:t>Ajuste de capacidad</a:t>
            </a:r>
            <a:endParaRPr lang="es-419" dirty="0"/>
          </a:p>
        </p:txBody>
      </p:sp>
      <p:sp>
        <p:nvSpPr>
          <p:cNvPr id="4" name="Content Placeholder 3">
            <a:extLst>
              <a:ext uri="{FF2B5EF4-FFF2-40B4-BE49-F238E27FC236}">
                <a16:creationId xmlns:a16="http://schemas.microsoft.com/office/drawing/2014/main" id="{1AAEA60E-5046-4B18-AA79-671679E23C7F}"/>
              </a:ext>
            </a:extLst>
          </p:cNvPr>
          <p:cNvSpPr>
            <a:spLocks noGrp="1"/>
          </p:cNvSpPr>
          <p:nvPr>
            <p:ph idx="1"/>
          </p:nvPr>
        </p:nvSpPr>
        <p:spPr/>
        <p:txBody>
          <a:bodyPr/>
          <a:lstStyle/>
          <a:p>
            <a:endParaRPr lang="es-419"/>
          </a:p>
        </p:txBody>
      </p:sp>
      <p:pic>
        <p:nvPicPr>
          <p:cNvPr id="7" name="Picture 6">
            <a:extLst>
              <a:ext uri="{FF2B5EF4-FFF2-40B4-BE49-F238E27FC236}">
                <a16:creationId xmlns:a16="http://schemas.microsoft.com/office/drawing/2014/main" id="{89988A11-DE3D-419A-896F-B34ABACC2DAB}"/>
              </a:ext>
            </a:extLst>
          </p:cNvPr>
          <p:cNvPicPr/>
          <p:nvPr/>
        </p:nvPicPr>
        <p:blipFill rotWithShape="1">
          <a:blip r:embed="rId2"/>
          <a:srcRect l="35454" t="16315" r="27505" b="10897"/>
          <a:stretch/>
        </p:blipFill>
        <p:spPr bwMode="auto">
          <a:xfrm>
            <a:off x="4148137" y="1845734"/>
            <a:ext cx="3895725" cy="43033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7194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C065-2FE8-4B85-9E17-7DA6889B93DB}"/>
              </a:ext>
            </a:extLst>
          </p:cNvPr>
          <p:cNvSpPr>
            <a:spLocks noGrp="1"/>
          </p:cNvSpPr>
          <p:nvPr>
            <p:ph type="title"/>
          </p:nvPr>
        </p:nvSpPr>
        <p:spPr/>
        <p:txBody>
          <a:bodyPr/>
          <a:lstStyle/>
          <a:p>
            <a:r>
              <a:rPr lang="es-MX" dirty="0"/>
              <a:t>Análisis del umbral de rentabilidad </a:t>
            </a:r>
            <a:endParaRPr lang="es-419" dirty="0"/>
          </a:p>
        </p:txBody>
      </p:sp>
      <p:sp>
        <p:nvSpPr>
          <p:cNvPr id="5" name="Content Placeholder 4">
            <a:extLst>
              <a:ext uri="{FF2B5EF4-FFF2-40B4-BE49-F238E27FC236}">
                <a16:creationId xmlns:a16="http://schemas.microsoft.com/office/drawing/2014/main" id="{1635F774-1237-479C-B462-AB36D1D7D884}"/>
              </a:ext>
            </a:extLst>
          </p:cNvPr>
          <p:cNvSpPr>
            <a:spLocks noGrp="1"/>
          </p:cNvSpPr>
          <p:nvPr>
            <p:ph idx="1"/>
          </p:nvPr>
        </p:nvSpPr>
        <p:spPr/>
        <p:txBody>
          <a:bodyPr/>
          <a:lstStyle/>
          <a:p>
            <a:pPr algn="just"/>
            <a:r>
              <a:rPr lang="es-MX" dirty="0"/>
              <a:t>El análisis del umbral de rentabilidad o punto de equilibrio constituye una herramienta clave para determinar la capacidad que debe tener una instalación para ser rentable. El objetivo es encontrar el punto en el que el coste es igual a los ingresos. Este punto es el umbral de rentabilidad o punto de equilibrio, o también llamado punto muerto. Las empresas deben operar por encima de este nivel para lograr beneficios</a:t>
            </a:r>
            <a:endParaRPr lang="es-419" dirty="0"/>
          </a:p>
        </p:txBody>
      </p:sp>
    </p:spTree>
    <p:extLst>
      <p:ext uri="{BB962C8B-B14F-4D97-AF65-F5344CB8AC3E}">
        <p14:creationId xmlns:p14="http://schemas.microsoft.com/office/powerpoint/2010/main" val="57841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C371-1994-44DA-A463-5C31F30544F5}"/>
              </a:ext>
            </a:extLst>
          </p:cNvPr>
          <p:cNvSpPr>
            <a:spLocks noGrp="1"/>
          </p:cNvSpPr>
          <p:nvPr>
            <p:ph type="title"/>
          </p:nvPr>
        </p:nvSpPr>
        <p:spPr/>
        <p:txBody>
          <a:bodyPr/>
          <a:lstStyle/>
          <a:p>
            <a:r>
              <a:rPr lang="es-MX" dirty="0"/>
              <a:t>Punto de equilibrio</a:t>
            </a:r>
            <a:endParaRPr lang="es-419" dirty="0"/>
          </a:p>
        </p:txBody>
      </p:sp>
      <p:pic>
        <p:nvPicPr>
          <p:cNvPr id="4" name="Content Placeholder 3">
            <a:extLst>
              <a:ext uri="{FF2B5EF4-FFF2-40B4-BE49-F238E27FC236}">
                <a16:creationId xmlns:a16="http://schemas.microsoft.com/office/drawing/2014/main" id="{E9036E5D-C06A-486C-89B8-9400CDFDEEB7}"/>
              </a:ext>
            </a:extLst>
          </p:cNvPr>
          <p:cNvPicPr>
            <a:picLocks noGrp="1"/>
          </p:cNvPicPr>
          <p:nvPr>
            <p:ph idx="1"/>
          </p:nvPr>
        </p:nvPicPr>
        <p:blipFill rotWithShape="1">
          <a:blip r:embed="rId2"/>
          <a:srcRect l="28398" t="33884" r="39323" b="25016"/>
          <a:stretch/>
        </p:blipFill>
        <p:spPr bwMode="auto">
          <a:xfrm>
            <a:off x="3829280" y="2405575"/>
            <a:ext cx="5455397" cy="34617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9680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Capacidad</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3"/>
            <a:ext cx="10255349" cy="3865953"/>
          </a:xfrm>
        </p:spPr>
        <p:txBody>
          <a:bodyPr>
            <a:normAutofit/>
          </a:bodyPr>
          <a:lstStyle/>
          <a:p>
            <a:pPr marL="0" indent="0" algn="just">
              <a:buNone/>
            </a:pPr>
            <a:r>
              <a:rPr lang="es-MX" dirty="0"/>
              <a:t>La capacidad también determina si se satisfará la demanda o si las instalaciones y equipos permanecerán inactivos. </a:t>
            </a:r>
          </a:p>
          <a:p>
            <a:pPr marL="0" indent="0" algn="just">
              <a:buNone/>
            </a:pPr>
            <a:r>
              <a:rPr lang="es-MX" dirty="0"/>
              <a:t>Si la instalación es demasiado grande, parte de ella permanecerá inactiva añadiendo costes a la producción existente. </a:t>
            </a:r>
          </a:p>
          <a:p>
            <a:pPr marL="0" indent="0" algn="just">
              <a:buNone/>
            </a:pPr>
            <a:r>
              <a:rPr lang="es-MX" dirty="0"/>
              <a:t>Si la instalación es demasiado pequeña, tal vez se pierdan clientes o mercados completos, por lo que resulta crítica la determinación del tamaño de una instalación, con el objetivo de lograr un elevado nivel de utilización y un elevado rendimiento de la inversión</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Capacidad Diseñada o Proyectada</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a:lstStyle/>
          <a:p>
            <a:pPr marL="0" indent="0" algn="just">
              <a:buNone/>
            </a:pPr>
            <a:r>
              <a:rPr lang="es-MX" dirty="0"/>
              <a:t>La capacidad proyectada o diseñada es la máxima producción teórica que se puede obtener de un sistema en un periodo de tiempo determinado en condiciones ideales. Normalmente se expresa con una relación, por ejemplo, el número de toneladas de acero que se pueden producir por semana, por mes o por año.</a:t>
            </a:r>
          </a:p>
          <a:p>
            <a:pPr marL="0" indent="0" algn="just">
              <a:buNone/>
            </a:pPr>
            <a:endParaRPr lang="es-MX" dirty="0"/>
          </a:p>
          <a:p>
            <a:pPr marL="0" indent="0" algn="just">
              <a:buNone/>
            </a:pPr>
            <a:r>
              <a:rPr lang="es-MX" dirty="0"/>
              <a:t>La mayoría de las organizaciones utilizan sus instalaciones a un ritmo inferior al de su capacidad proyectada. Esto se debe a que han descubierto que pueden trabajar de modo más eficiente cuando sus recursos no se fuerzan al límite. En lugar de esto, esperan trabajar, por ejemplo, al 82% de la capacidad proyectada</a:t>
            </a:r>
          </a:p>
          <a:p>
            <a:pPr marL="0" indent="0" algn="just">
              <a:buNone/>
            </a:pPr>
            <a:endParaRPr lang="es-MX" dirty="0"/>
          </a:p>
          <a:p>
            <a:pPr marL="0" indent="0" algn="just">
              <a:buNone/>
            </a:pPr>
            <a:endParaRPr lang="es-419"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Capacidad Efectiva</a:t>
            </a:r>
            <a:endParaRPr lang="es-419" dirty="0"/>
          </a:p>
        </p:txBody>
      </p:sp>
      <p:sp>
        <p:nvSpPr>
          <p:cNvPr id="5" name="Content Placeholder 4">
            <a:extLst>
              <a:ext uri="{FF2B5EF4-FFF2-40B4-BE49-F238E27FC236}">
                <a16:creationId xmlns:a16="http://schemas.microsoft.com/office/drawing/2014/main" id="{3D49ECCD-B7F3-4D9F-A4CB-06A6AFCB3452}"/>
              </a:ext>
            </a:extLst>
          </p:cNvPr>
          <p:cNvSpPr>
            <a:spLocks noGrp="1"/>
          </p:cNvSpPr>
          <p:nvPr>
            <p:ph idx="1"/>
          </p:nvPr>
        </p:nvSpPr>
        <p:spPr>
          <a:xfrm>
            <a:off x="1097280" y="1845734"/>
            <a:ext cx="10058400" cy="1583266"/>
          </a:xfrm>
        </p:spPr>
        <p:txBody>
          <a:bodyPr/>
          <a:lstStyle/>
          <a:p>
            <a:pPr algn="just"/>
            <a:r>
              <a:rPr lang="es-MX" dirty="0"/>
              <a:t>La capacidad efectiva o real es la capacidad que espera alcanzar una empresa dadas sus actuales limitaciones operativas. La capacidad efectiva es, a menudo, menor que la capacidad proyectada, porque la instalación puede haber sido diseñada para una primera versión del producto o para una combinación de productos (</a:t>
            </a:r>
            <a:r>
              <a:rPr lang="es-MX" dirty="0" err="1"/>
              <a:t>mix</a:t>
            </a:r>
            <a:r>
              <a:rPr lang="es-MX" dirty="0"/>
              <a:t>) diferente de la que se está produciendo actualmente.</a:t>
            </a:r>
            <a:endParaRPr lang="es-419" dirty="0"/>
          </a:p>
        </p:txBody>
      </p:sp>
      <p:pic>
        <p:nvPicPr>
          <p:cNvPr id="1028" name="Picture 4">
            <a:extLst>
              <a:ext uri="{FF2B5EF4-FFF2-40B4-BE49-F238E27FC236}">
                <a16:creationId xmlns:a16="http://schemas.microsoft.com/office/drawing/2014/main" id="{DB2791B7-E4E3-4019-9445-D1A060C59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999" y="3537374"/>
            <a:ext cx="3585681" cy="238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Utilización</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2"/>
            <a:ext cx="10058400" cy="2013962"/>
          </a:xfrm>
        </p:spPr>
        <p:txBody>
          <a:bodyPr>
            <a:normAutofit/>
          </a:bodyPr>
          <a:lstStyle/>
          <a:p>
            <a:pPr algn="just"/>
            <a:r>
              <a:rPr lang="es-MX" dirty="0"/>
              <a:t>La utilización es, sencillamente, el porcentaje efectivamente alcanzado de la capacidad por diseño. </a:t>
            </a:r>
          </a:p>
          <a:p>
            <a:pPr algn="just"/>
            <a:r>
              <a:rPr lang="es-MX" dirty="0"/>
              <a:t>La eficiencia es el porcentaje de la capacidad efectiva alcanzada realmente. Dependiendo de cómo se utilizan y gestionan las instalaciones, puede resultar difícil o imposible alcanzar el cien por cien de eficiencia. Los directores de operaciones suelen evaluarse según la eficiencia.</a:t>
            </a:r>
          </a:p>
          <a:p>
            <a:pPr algn="just"/>
            <a:endParaRPr lang="es-MX" dirty="0"/>
          </a:p>
          <a:p>
            <a:pPr algn="just"/>
            <a:endParaRPr lang="es-419" dirty="0"/>
          </a:p>
        </p:txBody>
      </p:sp>
      <p:pic>
        <p:nvPicPr>
          <p:cNvPr id="6" name="Picture 5">
            <a:extLst>
              <a:ext uri="{FF2B5EF4-FFF2-40B4-BE49-F238E27FC236}">
                <a16:creationId xmlns:a16="http://schemas.microsoft.com/office/drawing/2014/main" id="{13CC7729-C7D0-44E1-B976-4FA29ED82C8A}"/>
              </a:ext>
            </a:extLst>
          </p:cNvPr>
          <p:cNvPicPr/>
          <p:nvPr/>
        </p:nvPicPr>
        <p:blipFill rotWithShape="1">
          <a:blip r:embed="rId2"/>
          <a:srcRect l="31398" t="35768" r="41262" b="56075"/>
          <a:stretch/>
        </p:blipFill>
        <p:spPr bwMode="auto">
          <a:xfrm>
            <a:off x="3769995" y="4358930"/>
            <a:ext cx="4712970" cy="790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805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Capacidad Proyectada</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4"/>
            <a:ext cx="10058400" cy="1136006"/>
          </a:xfrm>
        </p:spPr>
        <p:txBody>
          <a:bodyPr>
            <a:normAutofit/>
          </a:bodyPr>
          <a:lstStyle/>
          <a:p>
            <a:pPr marL="0" indent="0" algn="just">
              <a:buNone/>
            </a:pPr>
            <a:r>
              <a:rPr lang="es-MX" dirty="0"/>
              <a:t>La capacidad proyectada, la utilización y la eficiencia son todas ellas medidas importantes para un director de operaciones. Pero los directores de operaciones a menudo necesitan saber cuál es la producción esperada de una instalación o proceso</a:t>
            </a:r>
          </a:p>
        </p:txBody>
      </p:sp>
      <p:pic>
        <p:nvPicPr>
          <p:cNvPr id="6" name="Picture 5">
            <a:extLst>
              <a:ext uri="{FF2B5EF4-FFF2-40B4-BE49-F238E27FC236}">
                <a16:creationId xmlns:a16="http://schemas.microsoft.com/office/drawing/2014/main" id="{AA06A81D-F8EB-48F8-8263-5CB6D4074043}"/>
              </a:ext>
            </a:extLst>
          </p:cNvPr>
          <p:cNvPicPr/>
          <p:nvPr/>
        </p:nvPicPr>
        <p:blipFill rotWithShape="1">
          <a:blip r:embed="rId2"/>
          <a:srcRect l="29986" t="36394" r="41262" b="59841"/>
          <a:stretch/>
        </p:blipFill>
        <p:spPr bwMode="auto">
          <a:xfrm>
            <a:off x="3097557" y="3585541"/>
            <a:ext cx="5688634" cy="581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1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D34B4-B36D-766C-0AA9-DA686777E905}"/>
              </a:ext>
            </a:extLst>
          </p:cNvPr>
          <p:cNvSpPr>
            <a:spLocks noGrp="1"/>
          </p:cNvSpPr>
          <p:nvPr>
            <p:ph type="title"/>
          </p:nvPr>
        </p:nvSpPr>
        <p:spPr/>
        <p:txBody>
          <a:bodyPr/>
          <a:lstStyle/>
          <a:p>
            <a:r>
              <a:rPr lang="es-MX" dirty="0"/>
              <a:t>OEE</a:t>
            </a:r>
            <a:endParaRPr lang="es-GT" dirty="0"/>
          </a:p>
        </p:txBody>
      </p:sp>
      <p:sp>
        <p:nvSpPr>
          <p:cNvPr id="3" name="Marcador de contenido 2">
            <a:extLst>
              <a:ext uri="{FF2B5EF4-FFF2-40B4-BE49-F238E27FC236}">
                <a16:creationId xmlns:a16="http://schemas.microsoft.com/office/drawing/2014/main" id="{3FD03D0F-42D6-95A9-8C20-FED10BCF38DB}"/>
              </a:ext>
            </a:extLst>
          </p:cNvPr>
          <p:cNvSpPr>
            <a:spLocks noGrp="1"/>
          </p:cNvSpPr>
          <p:nvPr>
            <p:ph idx="1"/>
          </p:nvPr>
        </p:nvSpPr>
        <p:spPr/>
        <p:txBody>
          <a:bodyPr/>
          <a:lstStyle/>
          <a:p>
            <a:pPr algn="just"/>
            <a:r>
              <a:rPr lang="es-MX" dirty="0"/>
              <a:t>OEE (</a:t>
            </a:r>
            <a:r>
              <a:rPr lang="es-MX" dirty="0" err="1"/>
              <a:t>Overall</a:t>
            </a:r>
            <a:r>
              <a:rPr lang="es-MX" dirty="0"/>
              <a:t> </a:t>
            </a:r>
            <a:r>
              <a:rPr lang="es-MX" dirty="0" err="1"/>
              <a:t>Equipment</a:t>
            </a:r>
            <a:r>
              <a:rPr lang="es-MX" dirty="0"/>
              <a:t> </a:t>
            </a:r>
            <a:r>
              <a:rPr lang="es-MX" dirty="0" err="1"/>
              <a:t>Effectiveness</a:t>
            </a:r>
            <a:r>
              <a:rPr lang="es-MX" dirty="0"/>
              <a:t>) es el indicador de referencia para medir la productividad de fabricación. En pocas palabras, identifica el porcentaje de tiempo de fabricación que es realmente productivo. </a:t>
            </a:r>
          </a:p>
          <a:p>
            <a:pPr algn="just"/>
            <a:r>
              <a:rPr lang="es-MX" dirty="0"/>
              <a:t>Una puntuación de OEE del 100% significa que sólo se fabrican piezas buenas, lo más rápido posible y sin tiempos muertos. En el lenguaje de la OEE, esto significa un 100% de calidad (sólo piezas buenas), un 100% de rendimiento (lo más rápido posible) y un 100% de disponibilidad (sin tiempo de parada).</a:t>
            </a:r>
            <a:endParaRPr lang="es-GT" dirty="0"/>
          </a:p>
        </p:txBody>
      </p:sp>
    </p:spTree>
    <p:extLst>
      <p:ext uri="{BB962C8B-B14F-4D97-AF65-F5344CB8AC3E}">
        <p14:creationId xmlns:p14="http://schemas.microsoft.com/office/powerpoint/2010/main" val="121938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D34B4-B36D-766C-0AA9-DA686777E905}"/>
              </a:ext>
            </a:extLst>
          </p:cNvPr>
          <p:cNvSpPr>
            <a:spLocks noGrp="1"/>
          </p:cNvSpPr>
          <p:nvPr>
            <p:ph type="title"/>
          </p:nvPr>
        </p:nvSpPr>
        <p:spPr/>
        <p:txBody>
          <a:bodyPr/>
          <a:lstStyle/>
          <a:p>
            <a:r>
              <a:rPr lang="es-MX" dirty="0"/>
              <a:t>OEE</a:t>
            </a:r>
            <a:endParaRPr lang="es-GT" dirty="0"/>
          </a:p>
        </p:txBody>
      </p:sp>
      <p:sp>
        <p:nvSpPr>
          <p:cNvPr id="3" name="Marcador de contenido 2">
            <a:extLst>
              <a:ext uri="{FF2B5EF4-FFF2-40B4-BE49-F238E27FC236}">
                <a16:creationId xmlns:a16="http://schemas.microsoft.com/office/drawing/2014/main" id="{3FD03D0F-42D6-95A9-8C20-FED10BCF38DB}"/>
              </a:ext>
            </a:extLst>
          </p:cNvPr>
          <p:cNvSpPr>
            <a:spLocks noGrp="1"/>
          </p:cNvSpPr>
          <p:nvPr>
            <p:ph idx="1"/>
          </p:nvPr>
        </p:nvSpPr>
        <p:spPr/>
        <p:txBody>
          <a:bodyPr/>
          <a:lstStyle/>
          <a:p>
            <a:pPr algn="just"/>
            <a:r>
              <a:rPr lang="es-MX" b="0" i="0" u="none" strike="noStrike" dirty="0">
                <a:solidFill>
                  <a:srgbClr val="212121"/>
                </a:solidFill>
                <a:effectLst/>
                <a:latin typeface="Manrope"/>
              </a:rPr>
              <a:t>Medir el OEE es una de las mejores prácticas que se deben hacer en las industrias. Aquí te explicamos por qué:</a:t>
            </a:r>
          </a:p>
          <a:p>
            <a:pPr algn="just">
              <a:buFont typeface="Arial" panose="020B0604020202020204" pitchFamily="34" charset="0"/>
              <a:buChar char="•"/>
            </a:pPr>
            <a:r>
              <a:rPr lang="es-MX" b="1" i="0" dirty="0">
                <a:solidFill>
                  <a:srgbClr val="444444"/>
                </a:solidFill>
                <a:effectLst/>
                <a:latin typeface="Manrope"/>
              </a:rPr>
              <a:t>Identificación de Eficiencia:</a:t>
            </a:r>
            <a:r>
              <a:rPr lang="es-MX" b="0" i="0" dirty="0">
                <a:solidFill>
                  <a:srgbClr val="444444"/>
                </a:solidFill>
                <a:effectLst/>
                <a:latin typeface="Manrope"/>
              </a:rPr>
              <a:t> Ayuda a identificar las áreas donde un proceso de producción no está alcanzando la eficiencia óptima, proporcionando una visión clara de las causas de la pérdida de productividad.</a:t>
            </a:r>
            <a:endParaRPr lang="es-MX" b="0" i="0" dirty="0">
              <a:solidFill>
                <a:srgbClr val="2F3134"/>
              </a:solidFill>
              <a:effectLst/>
              <a:latin typeface="Manrope"/>
            </a:endParaRPr>
          </a:p>
          <a:p>
            <a:pPr algn="just">
              <a:buFont typeface="Arial" panose="020B0604020202020204" pitchFamily="34" charset="0"/>
              <a:buChar char="•"/>
            </a:pPr>
            <a:r>
              <a:rPr lang="es-MX" b="1" i="0" dirty="0">
                <a:solidFill>
                  <a:srgbClr val="444444"/>
                </a:solidFill>
                <a:effectLst/>
                <a:latin typeface="Manrope"/>
              </a:rPr>
              <a:t>Benchmarking y Mejora:</a:t>
            </a:r>
            <a:r>
              <a:rPr lang="es-MX" b="0" i="0" dirty="0">
                <a:solidFill>
                  <a:srgbClr val="444444"/>
                </a:solidFill>
                <a:effectLst/>
                <a:latin typeface="Manrope"/>
              </a:rPr>
              <a:t> Al rastrear el OEE, las empresas pueden establecer referencias y seguir las mejoras a lo largo del tiempo, lo que conduce a un mejoramiento continuo de la eficiencia de producción.</a:t>
            </a:r>
            <a:endParaRPr lang="es-MX" b="0" i="0" dirty="0">
              <a:solidFill>
                <a:srgbClr val="2F3134"/>
              </a:solidFill>
              <a:effectLst/>
              <a:latin typeface="Manrope"/>
            </a:endParaRPr>
          </a:p>
          <a:p>
            <a:pPr algn="just"/>
            <a:endParaRPr lang="es-GT" dirty="0"/>
          </a:p>
        </p:txBody>
      </p:sp>
    </p:spTree>
    <p:extLst>
      <p:ext uri="{BB962C8B-B14F-4D97-AF65-F5344CB8AC3E}">
        <p14:creationId xmlns:p14="http://schemas.microsoft.com/office/powerpoint/2010/main" val="25732457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15394</TotalTime>
  <Words>2075</Words>
  <Application>Microsoft Office PowerPoint</Application>
  <PresentationFormat>Panorámica</PresentationFormat>
  <Paragraphs>119</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Manrope</vt:lpstr>
      <vt:lpstr>Retrospect</vt:lpstr>
      <vt:lpstr>Producción &amp; Operaciones I</vt:lpstr>
      <vt:lpstr>Capacidad</vt:lpstr>
      <vt:lpstr>Capacidad</vt:lpstr>
      <vt:lpstr>Capacidad Diseñada o Proyectada</vt:lpstr>
      <vt:lpstr>Capacidad Efectiva</vt:lpstr>
      <vt:lpstr>Utilización</vt:lpstr>
      <vt:lpstr>Capacidad Proyectada</vt:lpstr>
      <vt:lpstr>OEE</vt:lpstr>
      <vt:lpstr>OEE</vt:lpstr>
      <vt:lpstr>OEE – La fórmula</vt:lpstr>
      <vt:lpstr>OEE – Disponibilidad y Tiempo de Funcionamiento</vt:lpstr>
      <vt:lpstr>OEE – Rendimiento</vt:lpstr>
      <vt:lpstr>OEE – Calidad</vt:lpstr>
      <vt:lpstr>¿Cuando?</vt:lpstr>
      <vt:lpstr>¿Cómo?</vt:lpstr>
      <vt:lpstr>¿Cómo?</vt:lpstr>
      <vt:lpstr>¿Cómo?</vt:lpstr>
      <vt:lpstr>¿Cómo?</vt:lpstr>
      <vt:lpstr>¿Para qué?</vt:lpstr>
      <vt:lpstr>¿Para qué?</vt:lpstr>
      <vt:lpstr>Consideraciones sobre la capacidad</vt:lpstr>
      <vt:lpstr>Gestión de la demanda</vt:lpstr>
      <vt:lpstr>Gestión de la capacidad</vt:lpstr>
      <vt:lpstr>Gestión de la capacidad</vt:lpstr>
      <vt:lpstr>Ajuste de capacidad</vt:lpstr>
      <vt:lpstr>Ajuste de capacidad</vt:lpstr>
      <vt:lpstr>Análisis del umbral de rentabilidad </vt:lpstr>
      <vt:lpstr>Punto de equilibrio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210</cp:revision>
  <dcterms:created xsi:type="dcterms:W3CDTF">2017-08-19T23:17:36Z</dcterms:created>
  <dcterms:modified xsi:type="dcterms:W3CDTF">2024-09-25T18:11:47Z</dcterms:modified>
</cp:coreProperties>
</file>