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402" r:id="rId3"/>
    <p:sldId id="306" r:id="rId4"/>
    <p:sldId id="378" r:id="rId5"/>
    <p:sldId id="379" r:id="rId6"/>
    <p:sldId id="380" r:id="rId7"/>
    <p:sldId id="303" r:id="rId8"/>
    <p:sldId id="382" r:id="rId9"/>
    <p:sldId id="385" r:id="rId10"/>
    <p:sldId id="397" r:id="rId11"/>
    <p:sldId id="398" r:id="rId12"/>
    <p:sldId id="399" r:id="rId13"/>
    <p:sldId id="401" r:id="rId14"/>
    <p:sldId id="29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132F10-C132-C32D-D274-020A8E2B17A2}" v="6" dt="2023-03-24T22:16:10.137"/>
    <p1510:client id="{DD02FF6E-F382-0AEF-0751-55BCB1AB549F}" v="8" dt="2023-10-10T22:53:02.60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S::jrrodriguezc@correo.url.edu.gt::4863539d-5666-4a8e-b043-1d0219cc113a" providerId="AD" clId="Web-{A6132F10-C132-C32D-D274-020A8E2B17A2}"/>
    <pc:docChg chg="delSld modSld">
      <pc:chgData name="JORGE ROLANDO RODRIGUEZ CASTANEDA" userId="S::jrrodriguezc@correo.url.edu.gt::4863539d-5666-4a8e-b043-1d0219cc113a" providerId="AD" clId="Web-{A6132F10-C132-C32D-D274-020A8E2B17A2}" dt="2023-03-24T22:16:08.449" v="3" actId="20577"/>
      <pc:docMkLst>
        <pc:docMk/>
      </pc:docMkLst>
      <pc:sldChg chg="modSp">
        <pc:chgData name="JORGE ROLANDO RODRIGUEZ CASTANEDA" userId="S::jrrodriguezc@correo.url.edu.gt::4863539d-5666-4a8e-b043-1d0219cc113a" providerId="AD" clId="Web-{A6132F10-C132-C32D-D274-020A8E2B17A2}" dt="2023-03-24T22:16:08.449" v="3" actId="20577"/>
        <pc:sldMkLst>
          <pc:docMk/>
          <pc:sldMk cId="1267354632" sldId="256"/>
        </pc:sldMkLst>
        <pc:spChg chg="mod">
          <ac:chgData name="JORGE ROLANDO RODRIGUEZ CASTANEDA" userId="S::jrrodriguezc@correo.url.edu.gt::4863539d-5666-4a8e-b043-1d0219cc113a" providerId="AD" clId="Web-{A6132F10-C132-C32D-D274-020A8E2B17A2}" dt="2023-03-24T22:16:08.449" v="3"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A6132F10-C132-C32D-D274-020A8E2B17A2}" dt="2023-03-24T22:16:02.199" v="2" actId="20577"/>
        <pc:sldMkLst>
          <pc:docMk/>
          <pc:sldMk cId="231512274" sldId="295"/>
        </pc:sldMkLst>
        <pc:spChg chg="mod">
          <ac:chgData name="JORGE ROLANDO RODRIGUEZ CASTANEDA" userId="S::jrrodriguezc@correo.url.edu.gt::4863539d-5666-4a8e-b043-1d0219cc113a" providerId="AD" clId="Web-{A6132F10-C132-C32D-D274-020A8E2B17A2}" dt="2023-03-24T22:16:02.199" v="2"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A6132F10-C132-C32D-D274-020A8E2B17A2}" dt="2023-03-24T22:15:40.855" v="1"/>
        <pc:sldMkLst>
          <pc:docMk/>
          <pc:sldMk cId="2520511529" sldId="305"/>
        </pc:sldMkLst>
      </pc:sldChg>
      <pc:sldChg chg="del">
        <pc:chgData name="JORGE ROLANDO RODRIGUEZ CASTANEDA" userId="S::jrrodriguezc@correo.url.edu.gt::4863539d-5666-4a8e-b043-1d0219cc113a" providerId="AD" clId="Web-{A6132F10-C132-C32D-D274-020A8E2B17A2}" dt="2023-03-24T22:15:38.402" v="0"/>
        <pc:sldMkLst>
          <pc:docMk/>
          <pc:sldMk cId="1656074195" sldId="395"/>
        </pc:sldMkLst>
      </pc:sldChg>
    </pc:docChg>
  </pc:docChgLst>
  <pc:docChgLst>
    <pc:chgData name="JORGE ROLANDO RODRIGUEZ CASTANEDA" userId="S::jrrodriguezc@correo.url.edu.gt::4863539d-5666-4a8e-b043-1d0219cc113a" providerId="AD" clId="Web-{DD02FF6E-F382-0AEF-0751-55BCB1AB549F}"/>
    <pc:docChg chg="modSld">
      <pc:chgData name="JORGE ROLANDO RODRIGUEZ CASTANEDA" userId="S::jrrodriguezc@correo.url.edu.gt::4863539d-5666-4a8e-b043-1d0219cc113a" providerId="AD" clId="Web-{DD02FF6E-F382-0AEF-0751-55BCB1AB549F}" dt="2023-10-10T22:52:58.620" v="3" actId="20577"/>
      <pc:docMkLst>
        <pc:docMk/>
      </pc:docMkLst>
      <pc:sldChg chg="modSp">
        <pc:chgData name="JORGE ROLANDO RODRIGUEZ CASTANEDA" userId="S::jrrodriguezc@correo.url.edu.gt::4863539d-5666-4a8e-b043-1d0219cc113a" providerId="AD" clId="Web-{DD02FF6E-F382-0AEF-0751-55BCB1AB549F}" dt="2023-10-10T22:52:58.620" v="3" actId="20577"/>
        <pc:sldMkLst>
          <pc:docMk/>
          <pc:sldMk cId="1267354632" sldId="256"/>
        </pc:sldMkLst>
        <pc:spChg chg="mod">
          <ac:chgData name="JORGE ROLANDO RODRIGUEZ CASTANEDA" userId="S::jrrodriguezc@correo.url.edu.gt::4863539d-5666-4a8e-b043-1d0219cc113a" providerId="AD" clId="Web-{DD02FF6E-F382-0AEF-0751-55BCB1AB549F}" dt="2023-10-10T22:52:58.620" v="3" actId="20577"/>
          <ac:spMkLst>
            <pc:docMk/>
            <pc:sldMk cId="1267354632" sldId="256"/>
            <ac:spMk id="2" creationId="{00000000-0000-0000-0000-000000000000}"/>
          </ac:spMkLst>
        </pc:spChg>
        <pc:spChg chg="mod">
          <ac:chgData name="JORGE ROLANDO RODRIGUEZ CASTANEDA" userId="S::jrrodriguezc@correo.url.edu.gt::4863539d-5666-4a8e-b043-1d0219cc113a" providerId="AD" clId="Web-{DD02FF6E-F382-0AEF-0751-55BCB1AB549F}" dt="2023-10-10T22:52:39.370" v="0"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DD02FF6E-F382-0AEF-0751-55BCB1AB549F}" dt="2023-10-10T22:52:55.901" v="2" actId="20577"/>
        <pc:sldMkLst>
          <pc:docMk/>
          <pc:sldMk cId="231512274" sldId="295"/>
        </pc:sldMkLst>
        <pc:spChg chg="mod">
          <ac:chgData name="JORGE ROLANDO RODRIGUEZ CASTANEDA" userId="S::jrrodriguezc@correo.url.edu.gt::4863539d-5666-4a8e-b043-1d0219cc113a" providerId="AD" clId="Web-{DD02FF6E-F382-0AEF-0751-55BCB1AB549F}" dt="2023-10-10T22:52:55.901" v="2" actId="20577"/>
          <ac:spMkLst>
            <pc:docMk/>
            <pc:sldMk cId="231512274" sldId="295"/>
            <ac:spMk id="2" creationId="{00000000-0000-0000-0000-000000000000}"/>
          </ac:spMkLst>
        </pc:spChg>
        <pc:spChg chg="mod">
          <ac:chgData name="JORGE ROLANDO RODRIGUEZ CASTANEDA" userId="S::jrrodriguezc@correo.url.edu.gt::4863539d-5666-4a8e-b043-1d0219cc113a" providerId="AD" clId="Web-{DD02FF6E-F382-0AEF-0751-55BCB1AB549F}" dt="2023-10-10T22:52:51.933" v="1" actId="20577"/>
          <ac:spMkLst>
            <pc:docMk/>
            <pc:sldMk cId="231512274" sldId="29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25/09/2024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25/09/2024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25/09/2024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25/09/2024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25/09/2024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25/09/2024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25/09/2024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25/09/2024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25/09/2024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25/09/2024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25/09/2024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25/09/2024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25/09/2024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Enfoque Algebraico</a:t>
            </a:r>
            <a:endParaRPr lang="es-419" dirty="0"/>
          </a:p>
        </p:txBody>
      </p:sp>
      <p:sp>
        <p:nvSpPr>
          <p:cNvPr id="4" name="Content Placeholder 3">
            <a:extLst>
              <a:ext uri="{FF2B5EF4-FFF2-40B4-BE49-F238E27FC236}">
                <a16:creationId xmlns:a16="http://schemas.microsoft.com/office/drawing/2014/main" id="{09BEBEB8-8D44-453D-850C-55FBFF692BE7}"/>
              </a:ext>
            </a:extLst>
          </p:cNvPr>
          <p:cNvSpPr>
            <a:spLocks noGrp="1"/>
          </p:cNvSpPr>
          <p:nvPr>
            <p:ph idx="1"/>
          </p:nvPr>
        </p:nvSpPr>
        <p:spPr>
          <a:xfrm>
            <a:off x="1066800" y="3839869"/>
            <a:ext cx="10058400" cy="609600"/>
          </a:xfrm>
        </p:spPr>
        <p:txBody>
          <a:bodyPr>
            <a:normAutofit lnSpcReduction="10000"/>
          </a:bodyPr>
          <a:lstStyle/>
          <a:p>
            <a:pPr algn="just"/>
            <a:r>
              <a:rPr lang="es-MX" dirty="0"/>
              <a:t>El punto de equilibrio o umbral de rentabilidad se alcanza cuando los beneficios totales son iguales a los costes.</a:t>
            </a:r>
            <a:endParaRPr lang="es-419" dirty="0"/>
          </a:p>
        </p:txBody>
      </p:sp>
      <p:pic>
        <p:nvPicPr>
          <p:cNvPr id="5" name="Picture 4">
            <a:extLst>
              <a:ext uri="{FF2B5EF4-FFF2-40B4-BE49-F238E27FC236}">
                <a16:creationId xmlns:a16="http://schemas.microsoft.com/office/drawing/2014/main" id="{F72C2745-3E09-46EB-98D1-D27B80705646}"/>
              </a:ext>
            </a:extLst>
          </p:cNvPr>
          <p:cNvPicPr/>
          <p:nvPr/>
        </p:nvPicPr>
        <p:blipFill rotWithShape="1">
          <a:blip r:embed="rId2"/>
          <a:srcRect l="36159" t="45493" r="26623" b="41016"/>
          <a:stretch/>
        </p:blipFill>
        <p:spPr bwMode="auto">
          <a:xfrm>
            <a:off x="2686929" y="2056226"/>
            <a:ext cx="6528394" cy="1450757"/>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DF996ED1-2D39-4C77-AAD4-12EDAFED2D36}"/>
              </a:ext>
            </a:extLst>
          </p:cNvPr>
          <p:cNvPicPr/>
          <p:nvPr/>
        </p:nvPicPr>
        <p:blipFill rotWithShape="1">
          <a:blip r:embed="rId3"/>
          <a:srcRect l="45332" t="31061" r="35618" b="64860"/>
          <a:stretch/>
        </p:blipFill>
        <p:spPr bwMode="auto">
          <a:xfrm>
            <a:off x="2390363" y="4752242"/>
            <a:ext cx="7121525" cy="857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561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D2BC-9143-4D6E-BBA5-09F97505FF8B}"/>
              </a:ext>
            </a:extLst>
          </p:cNvPr>
          <p:cNvSpPr>
            <a:spLocks noGrp="1"/>
          </p:cNvSpPr>
          <p:nvPr>
            <p:ph type="title"/>
          </p:nvPr>
        </p:nvSpPr>
        <p:spPr/>
        <p:txBody>
          <a:bodyPr/>
          <a:lstStyle/>
          <a:p>
            <a:r>
              <a:rPr lang="es-MX" dirty="0"/>
              <a:t>Enfoque Algebraico</a:t>
            </a:r>
            <a:endParaRPr lang="es-419" dirty="0"/>
          </a:p>
        </p:txBody>
      </p:sp>
      <p:pic>
        <p:nvPicPr>
          <p:cNvPr id="4" name="Content Placeholder 3">
            <a:extLst>
              <a:ext uri="{FF2B5EF4-FFF2-40B4-BE49-F238E27FC236}">
                <a16:creationId xmlns:a16="http://schemas.microsoft.com/office/drawing/2014/main" id="{ED11F77A-2D36-4180-A3DC-24777518CB38}"/>
              </a:ext>
            </a:extLst>
          </p:cNvPr>
          <p:cNvPicPr>
            <a:picLocks noGrp="1"/>
          </p:cNvPicPr>
          <p:nvPr>
            <p:ph idx="1"/>
          </p:nvPr>
        </p:nvPicPr>
        <p:blipFill rotWithShape="1">
          <a:blip r:embed="rId2"/>
          <a:srcRect l="35277" t="26982" r="41616" b="44154"/>
          <a:stretch/>
        </p:blipFill>
        <p:spPr bwMode="auto">
          <a:xfrm>
            <a:off x="3530991" y="2218966"/>
            <a:ext cx="3929603" cy="29016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093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C79D-C254-4F54-AB7D-30A472DAEC3E}"/>
              </a:ext>
            </a:extLst>
          </p:cNvPr>
          <p:cNvSpPr>
            <a:spLocks noGrp="1"/>
          </p:cNvSpPr>
          <p:nvPr>
            <p:ph type="title"/>
          </p:nvPr>
        </p:nvSpPr>
        <p:spPr/>
        <p:txBody>
          <a:bodyPr/>
          <a:lstStyle/>
          <a:p>
            <a:r>
              <a:rPr lang="es-MX" dirty="0"/>
              <a:t>Enfoque Algebraico</a:t>
            </a:r>
            <a:endParaRPr lang="es-419" dirty="0"/>
          </a:p>
        </p:txBody>
      </p:sp>
      <p:pic>
        <p:nvPicPr>
          <p:cNvPr id="5" name="Picture 4">
            <a:extLst>
              <a:ext uri="{FF2B5EF4-FFF2-40B4-BE49-F238E27FC236}">
                <a16:creationId xmlns:a16="http://schemas.microsoft.com/office/drawing/2014/main" id="{92CE94A5-FC84-434E-B23D-6544DF47EA38}"/>
              </a:ext>
            </a:extLst>
          </p:cNvPr>
          <p:cNvPicPr/>
          <p:nvPr/>
        </p:nvPicPr>
        <p:blipFill rotWithShape="1">
          <a:blip r:embed="rId2"/>
          <a:srcRect l="31220" t="37335" r="41792" b="44782"/>
          <a:stretch/>
        </p:blipFill>
        <p:spPr bwMode="auto">
          <a:xfrm>
            <a:off x="2671762" y="2493962"/>
            <a:ext cx="7245961" cy="27110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719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C065-2FE8-4B85-9E17-7DA6889B93DB}"/>
              </a:ext>
            </a:extLst>
          </p:cNvPr>
          <p:cNvSpPr>
            <a:spLocks noGrp="1"/>
          </p:cNvSpPr>
          <p:nvPr>
            <p:ph type="title"/>
          </p:nvPr>
        </p:nvSpPr>
        <p:spPr/>
        <p:txBody>
          <a:bodyPr/>
          <a:lstStyle/>
          <a:p>
            <a:r>
              <a:rPr lang="es-MX" dirty="0"/>
              <a:t>Punto de equilibrio </a:t>
            </a:r>
            <a:r>
              <a:rPr lang="es-MX" dirty="0" err="1"/>
              <a:t>multiproducto</a:t>
            </a:r>
            <a:endParaRPr lang="es-419" dirty="0"/>
          </a:p>
        </p:txBody>
      </p:sp>
      <p:sp>
        <p:nvSpPr>
          <p:cNvPr id="5" name="Content Placeholder 4">
            <a:extLst>
              <a:ext uri="{FF2B5EF4-FFF2-40B4-BE49-F238E27FC236}">
                <a16:creationId xmlns:a16="http://schemas.microsoft.com/office/drawing/2014/main" id="{1635F774-1237-479C-B462-AB36D1D7D884}"/>
              </a:ext>
            </a:extLst>
          </p:cNvPr>
          <p:cNvSpPr>
            <a:spLocks noGrp="1"/>
          </p:cNvSpPr>
          <p:nvPr>
            <p:ph idx="1"/>
          </p:nvPr>
        </p:nvSpPr>
        <p:spPr>
          <a:xfrm>
            <a:off x="1097280" y="1845734"/>
            <a:ext cx="10058400" cy="1175762"/>
          </a:xfrm>
        </p:spPr>
        <p:txBody>
          <a:bodyPr/>
          <a:lstStyle/>
          <a:p>
            <a:pPr algn="just"/>
            <a:r>
              <a:rPr lang="es-MX" dirty="0"/>
              <a:t>La mayoría de las empresas, desde las fábricas a los restaurantes (incluidos los restaurantes de comida rápida), tienen diversas ofertas. Cada producto ofertado puede tener un precio de venta y un coste variable diferentes</a:t>
            </a:r>
            <a:endParaRPr lang="es-419" dirty="0"/>
          </a:p>
        </p:txBody>
      </p:sp>
      <p:pic>
        <p:nvPicPr>
          <p:cNvPr id="4" name="Picture 3">
            <a:extLst>
              <a:ext uri="{FF2B5EF4-FFF2-40B4-BE49-F238E27FC236}">
                <a16:creationId xmlns:a16="http://schemas.microsoft.com/office/drawing/2014/main" id="{82A8C515-AA2F-46B6-9FC7-648D4F7FFFCE}"/>
              </a:ext>
            </a:extLst>
          </p:cNvPr>
          <p:cNvPicPr/>
          <p:nvPr/>
        </p:nvPicPr>
        <p:blipFill rotWithShape="1">
          <a:blip r:embed="rId2">
            <a:extLst>
              <a:ext uri="{28A0092B-C50C-407E-A947-70E740481C1C}">
                <a14:useLocalDpi xmlns:a14="http://schemas.microsoft.com/office/drawing/2010/main" val="0"/>
              </a:ext>
            </a:extLst>
          </a:blip>
          <a:srcRect l="39334" t="53231" r="26975" b="22819"/>
          <a:stretch/>
        </p:blipFill>
        <p:spPr bwMode="auto">
          <a:xfrm>
            <a:off x="3397567" y="3292544"/>
            <a:ext cx="5457825" cy="21812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841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CDD15-56D7-8912-4FCE-8EA970F17403}"/>
              </a:ext>
            </a:extLst>
          </p:cNvPr>
          <p:cNvSpPr>
            <a:spLocks noGrp="1"/>
          </p:cNvSpPr>
          <p:nvPr>
            <p:ph type="title"/>
          </p:nvPr>
        </p:nvSpPr>
        <p:spPr>
          <a:xfrm>
            <a:off x="1097280" y="286603"/>
            <a:ext cx="10058400" cy="1450757"/>
          </a:xfrm>
        </p:spPr>
        <p:txBody>
          <a:bodyPr>
            <a:normAutofit/>
          </a:bodyPr>
          <a:lstStyle/>
          <a:p>
            <a:r>
              <a:rPr lang="es-MX" dirty="0"/>
              <a:t>Hoy en la Historia</a:t>
            </a:r>
            <a:endParaRPr lang="es-GT" dirty="0"/>
          </a:p>
        </p:txBody>
      </p:sp>
      <p:sp>
        <p:nvSpPr>
          <p:cNvPr id="3" name="Marcador de contenido 2">
            <a:extLst>
              <a:ext uri="{FF2B5EF4-FFF2-40B4-BE49-F238E27FC236}">
                <a16:creationId xmlns:a16="http://schemas.microsoft.com/office/drawing/2014/main" id="{7A75E0ED-B0FC-2FEF-6FE9-ED7C9EE26753}"/>
              </a:ext>
            </a:extLst>
          </p:cNvPr>
          <p:cNvSpPr>
            <a:spLocks noGrp="1"/>
          </p:cNvSpPr>
          <p:nvPr>
            <p:ph idx="1"/>
          </p:nvPr>
        </p:nvSpPr>
        <p:spPr>
          <a:xfrm>
            <a:off x="1097279" y="1845734"/>
            <a:ext cx="6454987" cy="4023360"/>
          </a:xfrm>
        </p:spPr>
        <p:txBody>
          <a:bodyPr>
            <a:normAutofit/>
          </a:bodyPr>
          <a:lstStyle/>
          <a:p>
            <a:pPr algn="just"/>
            <a:r>
              <a:rPr lang="es-MX" dirty="0"/>
              <a:t>25 de septiembre de 1513 - Vasco Núñez de Balboa descubrió el Océano Pacífico</a:t>
            </a:r>
          </a:p>
          <a:p>
            <a:pPr algn="just"/>
            <a:r>
              <a:rPr lang="es-MX" dirty="0"/>
              <a:t>Vasco Núñez de Balboa nació en el año 1475 y falleció el 15 de enero de 1519, fue un explorador, gobernante y conquistador español. Es conocido por ser el primer europeo en descubrir el Océano Pacífico el 25 de septiembre de 1513 y el primer europeo en fundar una ciudad permanente en tierras continentales americanas.</a:t>
            </a:r>
            <a:endParaRPr lang="es-GT" dirty="0"/>
          </a:p>
        </p:txBody>
      </p:sp>
      <p:pic>
        <p:nvPicPr>
          <p:cNvPr id="1026" name="Picture 2" descr="Vasco Núñez de Balboa descubrió el Océano Pacífico-0">
            <a:extLst>
              <a:ext uri="{FF2B5EF4-FFF2-40B4-BE49-F238E27FC236}">
                <a16:creationId xmlns:a16="http://schemas.microsoft.com/office/drawing/2014/main" id="{64CE0FFB-E8B1-9650-BC2C-4900D996E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247" r="27011" b="-1"/>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09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Planificación de las necesidades de capacidad</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a:xfrm>
            <a:off x="1097279" y="1845733"/>
            <a:ext cx="10255349" cy="3865953"/>
          </a:xfrm>
        </p:spPr>
        <p:txBody>
          <a:bodyPr>
            <a:normAutofit/>
          </a:bodyPr>
          <a:lstStyle/>
          <a:p>
            <a:pPr marL="0" indent="0" algn="just">
              <a:buNone/>
            </a:pPr>
            <a:endParaRPr lang="es-MX" dirty="0"/>
          </a:p>
          <a:p>
            <a:pPr marL="0" indent="0" algn="just">
              <a:buNone/>
            </a:pPr>
            <a:r>
              <a:rPr lang="es-MX" dirty="0"/>
              <a:t>La determinación de las necesidades de capacidad futura puede ser un proceso complicado, basado en gran parte en la demanda futura. Cuando se puede prever la demanda futura de bienes y servicios con un grado de precisión razonable, las necesidades de capacidad se pueden determinar de manera sencilla.</a:t>
            </a:r>
          </a:p>
          <a:p>
            <a:pPr marL="0" indent="0" algn="just">
              <a:buNone/>
            </a:pPr>
            <a:endParaRPr lang="es-MX" dirty="0"/>
          </a:p>
        </p:txBody>
      </p:sp>
    </p:spTree>
    <p:extLst>
      <p:ext uri="{BB962C8B-B14F-4D97-AF65-F5344CB8AC3E}">
        <p14:creationId xmlns:p14="http://schemas.microsoft.com/office/powerpoint/2010/main" val="285590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Planificación de las necesidades de capacidad.</a:t>
            </a:r>
            <a:endParaRPr lang="es-419" dirty="0"/>
          </a:p>
        </p:txBody>
      </p:sp>
      <p:sp>
        <p:nvSpPr>
          <p:cNvPr id="3" name="Content Placeholder 2">
            <a:extLst>
              <a:ext uri="{FF2B5EF4-FFF2-40B4-BE49-F238E27FC236}">
                <a16:creationId xmlns:a16="http://schemas.microsoft.com/office/drawing/2014/main" id="{D3B6A187-6E8B-46AD-87BD-1CFBFAD3D937}"/>
              </a:ext>
            </a:extLst>
          </p:cNvPr>
          <p:cNvSpPr>
            <a:spLocks noGrp="1"/>
          </p:cNvSpPr>
          <p:nvPr>
            <p:ph idx="1"/>
          </p:nvPr>
        </p:nvSpPr>
        <p:spPr/>
        <p:txBody>
          <a:bodyPr/>
          <a:lstStyle/>
          <a:p>
            <a:pPr marL="0" indent="0" algn="just">
              <a:buNone/>
            </a:pPr>
            <a:r>
              <a:rPr lang="es-419" dirty="0"/>
              <a:t>Normalmente se requieren dos fases. </a:t>
            </a:r>
            <a:endParaRPr lang="es-MX" dirty="0"/>
          </a:p>
          <a:p>
            <a:pPr marL="0" indent="0" algn="just">
              <a:buNone/>
            </a:pPr>
            <a:r>
              <a:rPr lang="es-MX" dirty="0"/>
              <a:t>En la primera se pronostica la demanda futura con métodos tradicionales.</a:t>
            </a:r>
          </a:p>
          <a:p>
            <a:pPr marL="0" indent="0" algn="just">
              <a:buNone/>
            </a:pPr>
            <a:r>
              <a:rPr lang="es-MX" dirty="0"/>
              <a:t>En la segunda fase se utiliza esta previsión para determinar las necesidades de capacidad y la magnitud del aumento de cada incremento de la capacidad.</a:t>
            </a:r>
          </a:p>
          <a:p>
            <a:pPr marL="0" indent="0" algn="just">
              <a:buNone/>
            </a:pPr>
            <a:r>
              <a:rPr lang="es-MX" dirty="0"/>
              <a:t>Resulta interesante destacar que el crecimiento de la demanda suele ser gradual, en pequeñas unidades, mientras que los aumentos de capacidad suelen hacerse de forma instantánea en grandes unidades. Esta contradicción suele hacer difícil la expansión de la capacidad.</a:t>
            </a:r>
          </a:p>
          <a:p>
            <a:pPr marL="0" indent="0" algn="just">
              <a:buNone/>
            </a:pPr>
            <a:endParaRPr lang="es-419" dirty="0"/>
          </a:p>
        </p:txBody>
      </p:sp>
    </p:spTree>
    <p:extLst>
      <p:ext uri="{BB962C8B-B14F-4D97-AF65-F5344CB8AC3E}">
        <p14:creationId xmlns:p14="http://schemas.microsoft.com/office/powerpoint/2010/main" val="226566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MX" dirty="0"/>
              <a:t>Regresando al Punto de Equilibrio</a:t>
            </a:r>
            <a:endParaRPr lang="es-419" dirty="0"/>
          </a:p>
        </p:txBody>
      </p:sp>
      <p:sp>
        <p:nvSpPr>
          <p:cNvPr id="5" name="Content Placeholder 4">
            <a:extLst>
              <a:ext uri="{FF2B5EF4-FFF2-40B4-BE49-F238E27FC236}">
                <a16:creationId xmlns:a16="http://schemas.microsoft.com/office/drawing/2014/main" id="{3D49ECCD-B7F3-4D9F-A4CB-06A6AFCB3452}"/>
              </a:ext>
            </a:extLst>
          </p:cNvPr>
          <p:cNvSpPr>
            <a:spLocks noGrp="1"/>
          </p:cNvSpPr>
          <p:nvPr>
            <p:ph idx="1"/>
          </p:nvPr>
        </p:nvSpPr>
        <p:spPr>
          <a:xfrm>
            <a:off x="1097280" y="2044517"/>
            <a:ext cx="10058400" cy="870961"/>
          </a:xfrm>
        </p:spPr>
        <p:txBody>
          <a:bodyPr/>
          <a:lstStyle/>
          <a:p>
            <a:pPr algn="just"/>
            <a:r>
              <a:rPr lang="es-MX" dirty="0"/>
              <a:t>El análisis del umbral de rentabilidad o punto de equilibrio constituye una herramienta clave para determinar la capacidad que debe tener una instalación para ser rentable.</a:t>
            </a:r>
            <a:endParaRPr lang="es-419" dirty="0"/>
          </a:p>
        </p:txBody>
      </p:sp>
      <p:pic>
        <p:nvPicPr>
          <p:cNvPr id="6" name="Picture 5">
            <a:extLst>
              <a:ext uri="{FF2B5EF4-FFF2-40B4-BE49-F238E27FC236}">
                <a16:creationId xmlns:a16="http://schemas.microsoft.com/office/drawing/2014/main" id="{591D100B-3EE8-461A-A4DA-F79E86AA99E5}"/>
              </a:ext>
            </a:extLst>
          </p:cNvPr>
          <p:cNvPicPr/>
          <p:nvPr/>
        </p:nvPicPr>
        <p:blipFill rotWithShape="1">
          <a:blip r:embed="rId2"/>
          <a:srcRect l="28222" t="24472" r="38970" b="33800"/>
          <a:stretch/>
        </p:blipFill>
        <p:spPr bwMode="auto">
          <a:xfrm>
            <a:off x="3619500" y="2625711"/>
            <a:ext cx="4953000" cy="35413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348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Costos:</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1066800" y="1908681"/>
            <a:ext cx="10058400" cy="3948779"/>
          </a:xfrm>
        </p:spPr>
        <p:txBody>
          <a:bodyPr>
            <a:normAutofit/>
          </a:bodyPr>
          <a:lstStyle/>
          <a:p>
            <a:pPr algn="just"/>
            <a:r>
              <a:rPr lang="es-MX" dirty="0"/>
              <a:t>Los costes fijos son costes que existen incluso cuando no se producen unidades. Algunos ejemplos son las amortizaciones, los impuestos, el pago de créditos e hipotecas. Los costes variables son los que varían en función de las unidades producidas. Los principales componentes de los costes variables son las materias primas y la mano de obra. Sin embargo, otros costes, como el consumo de </a:t>
            </a:r>
            <a:r>
              <a:rPr lang="es-MX" dirty="0" err="1"/>
              <a:t>utilities</a:t>
            </a:r>
            <a:r>
              <a:rPr lang="es-MX" dirty="0"/>
              <a:t> (combustibles, electricidad, etc.) que varían con el volumen de producción, son también costes variables.</a:t>
            </a:r>
          </a:p>
          <a:p>
            <a:pPr algn="just"/>
            <a:r>
              <a:rPr lang="es-MX" dirty="0"/>
              <a:t>La diferencia entre el precio de venta y el coste variable es la contribución o margen. Sólo cuando la contribución total sobrepasa el coste fijo habrá beneficios</a:t>
            </a:r>
          </a:p>
          <a:p>
            <a:pPr algn="just"/>
            <a:endParaRPr lang="es-MX" dirty="0"/>
          </a:p>
          <a:p>
            <a:pPr algn="just"/>
            <a:endParaRPr lang="es-419" dirty="0"/>
          </a:p>
        </p:txBody>
      </p:sp>
    </p:spTree>
    <p:extLst>
      <p:ext uri="{BB962C8B-B14F-4D97-AF65-F5344CB8AC3E}">
        <p14:creationId xmlns:p14="http://schemas.microsoft.com/office/powerpoint/2010/main" val="396805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Costos</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2328701"/>
          </a:xfrm>
        </p:spPr>
        <p:txBody>
          <a:bodyPr>
            <a:normAutofit/>
          </a:bodyPr>
          <a:lstStyle/>
          <a:p>
            <a:pPr marL="0" indent="0" algn="just">
              <a:buNone/>
            </a:pPr>
            <a:r>
              <a:rPr lang="es-MX" dirty="0"/>
              <a:t>Supuestos Este modelo básico del umbral de rentabilidad parte de determinados supuestos. En concreto, los costes e ingresos aparecen como líneas rectas. Se ve también que aumentan linealmente (es decir, en proporción directa con el volumen de unidades producidas). </a:t>
            </a:r>
          </a:p>
          <a:p>
            <a:pPr marL="0" indent="0" algn="just">
              <a:buNone/>
            </a:pPr>
            <a:r>
              <a:rPr lang="es-MX" dirty="0"/>
              <a:t>Sin embargo, ni los costes fijos ni los costes variables (ni, en realidad, la función de ingresos) tienen por qué ser una línea recta.</a:t>
            </a:r>
          </a:p>
        </p:txBody>
      </p:sp>
    </p:spTree>
    <p:extLst>
      <p:ext uri="{BB962C8B-B14F-4D97-AF65-F5344CB8AC3E}">
        <p14:creationId xmlns:p14="http://schemas.microsoft.com/office/powerpoint/2010/main" val="400123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Enfoque Gráfico</a:t>
            </a:r>
            <a:endParaRPr lang="es-GT" dirty="0"/>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normAutofit/>
          </a:bodyPr>
          <a:lstStyle/>
          <a:p>
            <a:pPr marL="0" indent="0" algn="just">
              <a:buNone/>
            </a:pPr>
            <a:r>
              <a:rPr lang="es-MX" dirty="0"/>
              <a:t>El primer paso en el análisis gráfico del umbral de rentabilidad es definir aquellos costes que son fijos y sumarlos. Los costes fijos se representan mediante una recta horizontal que arranca en el punto del eje vertical correspondiente al valor total de aquéllos. Los costes variables se estiman mediante el análisis de los costes de mano de obra, materiales, y otros costes relacionados con la producción de cada unidad. La línea de costes variables, que comienza en el punto de intersección del eje vertical y la recta de costes fijos, es una recta que va creciendo de forma gradual, aumentando con el volumen de producción (conforme nos movemos hacia la derecha en el eje horizontal).</a:t>
            </a:r>
            <a:endParaRPr lang="es-419" dirty="0"/>
          </a:p>
        </p:txBody>
      </p:sp>
    </p:spTree>
    <p:extLst>
      <p:ext uri="{BB962C8B-B14F-4D97-AF65-F5344CB8AC3E}">
        <p14:creationId xmlns:p14="http://schemas.microsoft.com/office/powerpoint/2010/main" val="335019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Enfoque Gráfico</a:t>
            </a:r>
          </a:p>
        </p:txBody>
      </p:sp>
      <p:pic>
        <p:nvPicPr>
          <p:cNvPr id="5" name="Content Placeholder 4">
            <a:extLst>
              <a:ext uri="{FF2B5EF4-FFF2-40B4-BE49-F238E27FC236}">
                <a16:creationId xmlns:a16="http://schemas.microsoft.com/office/drawing/2014/main" id="{E0F586D0-0B91-419D-AC31-28DA80F3E402}"/>
              </a:ext>
            </a:extLst>
          </p:cNvPr>
          <p:cNvPicPr>
            <a:picLocks noGrp="1"/>
          </p:cNvPicPr>
          <p:nvPr>
            <p:ph idx="1"/>
          </p:nvPr>
        </p:nvPicPr>
        <p:blipFill rotWithShape="1">
          <a:blip r:embed="rId2"/>
          <a:srcRect l="28222" t="24472" r="38970" b="33800"/>
          <a:stretch/>
        </p:blipFill>
        <p:spPr bwMode="auto">
          <a:xfrm>
            <a:off x="2855742" y="1814732"/>
            <a:ext cx="5444196" cy="37903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75490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14167</TotalTime>
  <Words>680</Words>
  <Application>Microsoft Office PowerPoint</Application>
  <PresentationFormat>Panorámica</PresentationFormat>
  <Paragraphs>36</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Retrospect</vt:lpstr>
      <vt:lpstr>Producción &amp; Operaciones I</vt:lpstr>
      <vt:lpstr>Hoy en la Historia</vt:lpstr>
      <vt:lpstr>Planificación de las necesidades de capacidad</vt:lpstr>
      <vt:lpstr>Planificación de las necesidades de capacidad.</vt:lpstr>
      <vt:lpstr>Regresando al Punto de Equilibrio</vt:lpstr>
      <vt:lpstr>Costos:</vt:lpstr>
      <vt:lpstr>Costos</vt:lpstr>
      <vt:lpstr>Enfoque Gráfico</vt:lpstr>
      <vt:lpstr>Enfoque Gráfico</vt:lpstr>
      <vt:lpstr>Enfoque Algebraico</vt:lpstr>
      <vt:lpstr>Enfoque Algebraico</vt:lpstr>
      <vt:lpstr>Enfoque Algebraico</vt:lpstr>
      <vt:lpstr>Punto de equilibrio multiproducto</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200</cp:revision>
  <dcterms:created xsi:type="dcterms:W3CDTF">2017-08-19T23:17:36Z</dcterms:created>
  <dcterms:modified xsi:type="dcterms:W3CDTF">2024-09-25T20:48:59Z</dcterms:modified>
</cp:coreProperties>
</file>