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sldIdLst>
    <p:sldId id="256" r:id="rId2"/>
    <p:sldId id="306" r:id="rId3"/>
    <p:sldId id="378" r:id="rId4"/>
    <p:sldId id="402" r:id="rId5"/>
    <p:sldId id="403" r:id="rId6"/>
    <p:sldId id="379" r:id="rId7"/>
    <p:sldId id="380" r:id="rId8"/>
    <p:sldId id="303" r:id="rId9"/>
    <p:sldId id="382" r:id="rId10"/>
    <p:sldId id="385" r:id="rId11"/>
    <p:sldId id="397" r:id="rId12"/>
    <p:sldId id="29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287381-1950-1D42-3D88-D709189C4A44}" v="21" dt="2023-04-11T01:15:59.74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5" d="100"/>
          <a:sy n="75" d="100"/>
        </p:scale>
        <p:origin x="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1/10/2024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1/10/2024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1/10/2024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1/10/2024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1/10/2024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1/10/2024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1/10/2024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1/10/2024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1/10/2024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7eYjUH-yPKY?feature=oemb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Valor Actual Neto</a:t>
            </a:r>
          </a:p>
        </p:txBody>
      </p:sp>
      <p:sp>
        <p:nvSpPr>
          <p:cNvPr id="4" name="Marcador de contenido 3">
            <a:extLst>
              <a:ext uri="{FF2B5EF4-FFF2-40B4-BE49-F238E27FC236}">
                <a16:creationId xmlns:a16="http://schemas.microsoft.com/office/drawing/2014/main" id="{FBB5973A-5CD1-47FA-815C-06A7CF081AD0}"/>
              </a:ext>
            </a:extLst>
          </p:cNvPr>
          <p:cNvSpPr>
            <a:spLocks noGrp="1"/>
          </p:cNvSpPr>
          <p:nvPr>
            <p:ph idx="1"/>
          </p:nvPr>
        </p:nvSpPr>
        <p:spPr/>
        <p:txBody>
          <a:bodyPr/>
          <a:lstStyle/>
          <a:p>
            <a:pPr marL="0" indent="0">
              <a:buNone/>
            </a:pPr>
            <a:endParaRPr lang="es-MX" dirty="0"/>
          </a:p>
          <a:p>
            <a:pPr marL="0" indent="0">
              <a:buNone/>
            </a:pPr>
            <a:r>
              <a:rPr lang="es-MX" dirty="0"/>
              <a:t>El método del valor actual neto es muy sencillo: basta con calcular el valor actual de todos los flujos de caja de cada alternativa de inversión. Cuando se decide entre alternativas de inversión, se elige aquella que tenga el valor actual neto más alto. </a:t>
            </a:r>
          </a:p>
          <a:p>
            <a:pPr marL="0" indent="0">
              <a:buNone/>
            </a:pPr>
            <a:endParaRPr lang="es-MX" dirty="0"/>
          </a:p>
          <a:p>
            <a:pPr marL="0" indent="0">
              <a:buNone/>
            </a:pPr>
            <a:r>
              <a:rPr lang="es-MX" dirty="0"/>
              <a:t>De manera similar, cuando se hacen varias inversiones, se prefieren las que tengan valores actuales netos más altos frente a las que tengan los valores actuales netos más bajos.</a:t>
            </a:r>
            <a:endParaRPr lang="es-GT" dirty="0"/>
          </a:p>
        </p:txBody>
      </p:sp>
    </p:spTree>
    <p:extLst>
      <p:ext uri="{BB962C8B-B14F-4D97-AF65-F5344CB8AC3E}">
        <p14:creationId xmlns:p14="http://schemas.microsoft.com/office/powerpoint/2010/main" val="364754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Valor Actual Neto</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buNone/>
            </a:pPr>
            <a:r>
              <a:rPr lang="es-MX" dirty="0"/>
              <a:t>Aunque la técnica del valor actual neto es una de las mejores para evaluar las alternativas de inversión, también tiene sus fallos. Las limitaciones del método del valor actual neto son las siguientes:</a:t>
            </a:r>
          </a:p>
          <a:p>
            <a:pPr marL="0" indent="0">
              <a:buNone/>
            </a:pPr>
            <a:endParaRPr lang="es-MX" dirty="0"/>
          </a:p>
          <a:p>
            <a:pPr marL="292608" lvl="1" indent="0">
              <a:buNone/>
            </a:pPr>
            <a:r>
              <a:rPr lang="es-MX" dirty="0"/>
              <a:t>1. Inversiones que tienen un mismo valor actual neto pueden tener horizontes de vida muy diferentes y distintos valores residuales o de rescate.</a:t>
            </a:r>
          </a:p>
          <a:p>
            <a:pPr marL="292608" lvl="1" indent="0">
              <a:buNone/>
            </a:pPr>
            <a:r>
              <a:rPr lang="es-MX" dirty="0"/>
              <a:t>2. Inversiones que tienen el mismo valor actual neto pueden tener diferentes flujos de caja. Flujos de caja diferentes pueden provocar diferencias importantes en la capacidad de la empresa para hacer frente a sus gastos.</a:t>
            </a:r>
          </a:p>
          <a:p>
            <a:pPr marL="292608" lvl="1" indent="0">
              <a:buNone/>
            </a:pPr>
            <a:r>
              <a:rPr lang="es-MX" dirty="0"/>
              <a:t>3. La hipótesis subyacente en el cálculo del valor actual es que se conoce el tipo de interés futuro (lo que no es verdad).</a:t>
            </a:r>
          </a:p>
          <a:p>
            <a:pPr marL="292608" lvl="1" indent="0">
              <a:buNone/>
            </a:pPr>
            <a:r>
              <a:rPr lang="es-MX" dirty="0"/>
              <a:t>4. Los pagos se realizan siempre al fi </a:t>
            </a:r>
            <a:r>
              <a:rPr lang="es-MX" dirty="0" err="1"/>
              <a:t>nal</a:t>
            </a:r>
            <a:r>
              <a:rPr lang="es-MX" dirty="0"/>
              <a:t> de cada periodo (semana, mes o año), lo que no siempre es así.</a:t>
            </a:r>
            <a:endParaRPr lang="es-GT" dirty="0"/>
          </a:p>
        </p:txBody>
      </p:sp>
    </p:spTree>
    <p:extLst>
      <p:ext uri="{BB962C8B-B14F-4D97-AF65-F5344CB8AC3E}">
        <p14:creationId xmlns:p14="http://schemas.microsoft.com/office/powerpoint/2010/main" val="132561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Recordando un poco de la capacidad</a:t>
            </a:r>
          </a:p>
        </p:txBody>
      </p: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a:xfrm>
            <a:off x="1097279" y="1845733"/>
            <a:ext cx="10255349" cy="3865953"/>
          </a:xfrm>
        </p:spPr>
        <p:txBody>
          <a:bodyPr>
            <a:normAutofit/>
          </a:bodyPr>
          <a:lstStyle/>
          <a:p>
            <a:pPr marL="0" indent="0" algn="just">
              <a:buNone/>
            </a:pPr>
            <a:endParaRPr lang="es-MX" dirty="0"/>
          </a:p>
          <a:p>
            <a:pPr marL="0" indent="0" algn="just">
              <a:buNone/>
            </a:pPr>
            <a:endParaRPr lang="es-MX" dirty="0"/>
          </a:p>
        </p:txBody>
      </p:sp>
      <p:pic>
        <p:nvPicPr>
          <p:cNvPr id="5" name="Imagen 4">
            <a:extLst>
              <a:ext uri="{FF2B5EF4-FFF2-40B4-BE49-F238E27FC236}">
                <a16:creationId xmlns:a16="http://schemas.microsoft.com/office/drawing/2014/main" id="{7A542561-6FD8-4BF5-8031-5A67EDA81912}"/>
              </a:ext>
            </a:extLst>
          </p:cNvPr>
          <p:cNvPicPr>
            <a:picLocks noChangeAspect="1"/>
          </p:cNvPicPr>
          <p:nvPr/>
        </p:nvPicPr>
        <p:blipFill>
          <a:blip r:embed="rId2"/>
          <a:stretch>
            <a:fillRect/>
          </a:stretch>
        </p:blipFill>
        <p:spPr>
          <a:xfrm>
            <a:off x="839372" y="2173746"/>
            <a:ext cx="5029200" cy="3209925"/>
          </a:xfrm>
          <a:prstGeom prst="rect">
            <a:avLst/>
          </a:prstGeom>
        </p:spPr>
      </p:pic>
      <p:pic>
        <p:nvPicPr>
          <p:cNvPr id="7" name="Imagen 6">
            <a:extLst>
              <a:ext uri="{FF2B5EF4-FFF2-40B4-BE49-F238E27FC236}">
                <a16:creationId xmlns:a16="http://schemas.microsoft.com/office/drawing/2014/main" id="{EAFB92F4-7241-43A4-AC5B-5FB27131402F}"/>
              </a:ext>
            </a:extLst>
          </p:cNvPr>
          <p:cNvPicPr>
            <a:picLocks noChangeAspect="1"/>
          </p:cNvPicPr>
          <p:nvPr/>
        </p:nvPicPr>
        <p:blipFill>
          <a:blip r:embed="rId3"/>
          <a:stretch>
            <a:fillRect/>
          </a:stretch>
        </p:blipFill>
        <p:spPr>
          <a:xfrm>
            <a:off x="6055996" y="2173746"/>
            <a:ext cx="5038725" cy="3238500"/>
          </a:xfrm>
          <a:prstGeom prst="rect">
            <a:avLst/>
          </a:prstGeom>
        </p:spPr>
      </p:pic>
    </p:spTree>
    <p:extLst>
      <p:ext uri="{BB962C8B-B14F-4D97-AF65-F5344CB8AC3E}">
        <p14:creationId xmlns:p14="http://schemas.microsoft.com/office/powerpoint/2010/main" val="285590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MX" dirty="0"/>
              <a:t>Aplicación del valor monetario esperado</a:t>
            </a:r>
            <a:endParaRPr lang="es-419" dirty="0"/>
          </a:p>
        </p:txBody>
      </p:sp>
      <p:sp>
        <p:nvSpPr>
          <p:cNvPr id="3" name="Content Placeholder 2">
            <a:extLst>
              <a:ext uri="{FF2B5EF4-FFF2-40B4-BE49-F238E27FC236}">
                <a16:creationId xmlns:a16="http://schemas.microsoft.com/office/drawing/2014/main" id="{D3B6A187-6E8B-46AD-87BD-1CFBFAD3D937}"/>
              </a:ext>
            </a:extLst>
          </p:cNvPr>
          <p:cNvSpPr>
            <a:spLocks noGrp="1"/>
          </p:cNvSpPr>
          <p:nvPr>
            <p:ph idx="1"/>
          </p:nvPr>
        </p:nvSpPr>
        <p:spPr/>
        <p:txBody>
          <a:bodyPr vert="horz" lIns="0" tIns="45720" rIns="0" bIns="45720" rtlCol="0" anchor="t">
            <a:normAutofit/>
          </a:bodyPr>
          <a:lstStyle/>
          <a:p>
            <a:pPr marL="0" indent="0" algn="just">
              <a:buNone/>
            </a:pPr>
            <a:r>
              <a:rPr lang="es-MX" b="0" i="0" u="none" strike="noStrike" baseline="0" dirty="0">
                <a:latin typeface="Times New Roman"/>
                <a:cs typeface="Times New Roman"/>
              </a:rPr>
              <a:t>Determinar el valor monetario esperado (VME) requiere especificar alternativas y diferentes estados de la naturaleza. Para las situaciones de planificación de la capacidad, el estado de la naturaleza es, normalmente, la demanda futura o el carácter favorable del mercado. Asignando valores de probabilidad a los diversos estados de la naturaleza, podemos tomar decisiones que maximicen el valor esperado de las distintas </a:t>
            </a:r>
            <a:r>
              <a:rPr lang="es-GT" b="0" i="0" u="none" strike="noStrike" baseline="0" dirty="0">
                <a:latin typeface="Times New Roman"/>
                <a:cs typeface="Times New Roman"/>
              </a:rPr>
              <a:t>alternativas.</a:t>
            </a:r>
            <a:endParaRPr lang="es-419" dirty="0">
              <a:latin typeface="Times New Roman"/>
              <a:cs typeface="Times New Roman"/>
            </a:endParaRPr>
          </a:p>
        </p:txBody>
      </p:sp>
    </p:spTree>
    <p:extLst>
      <p:ext uri="{BB962C8B-B14F-4D97-AF65-F5344CB8AC3E}">
        <p14:creationId xmlns:p14="http://schemas.microsoft.com/office/powerpoint/2010/main" val="226566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17C3F73B-9C43-46FA-9F4E-A9AB9F8E8E74}"/>
              </a:ext>
            </a:extLst>
          </p:cNvPr>
          <p:cNvPicPr>
            <a:picLocks noGrp="1" noChangeAspect="1"/>
          </p:cNvPicPr>
          <p:nvPr>
            <p:ph idx="1"/>
          </p:nvPr>
        </p:nvPicPr>
        <p:blipFill>
          <a:blip r:embed="rId2"/>
          <a:stretch>
            <a:fillRect/>
          </a:stretch>
        </p:blipFill>
        <p:spPr>
          <a:xfrm>
            <a:off x="1259547" y="407964"/>
            <a:ext cx="8701270" cy="5418822"/>
          </a:xfrm>
          <a:prstGeom prst="rect">
            <a:avLst/>
          </a:prstGeom>
        </p:spPr>
      </p:pic>
    </p:spTree>
    <p:extLst>
      <p:ext uri="{BB962C8B-B14F-4D97-AF65-F5344CB8AC3E}">
        <p14:creationId xmlns:p14="http://schemas.microsoft.com/office/powerpoint/2010/main" val="244675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4A9E196-D78B-4091-858A-0B6013D3E020}"/>
              </a:ext>
            </a:extLst>
          </p:cNvPr>
          <p:cNvPicPr>
            <a:picLocks noChangeAspect="1"/>
          </p:cNvPicPr>
          <p:nvPr/>
        </p:nvPicPr>
        <p:blipFill>
          <a:blip r:embed="rId2"/>
          <a:stretch>
            <a:fillRect/>
          </a:stretch>
        </p:blipFill>
        <p:spPr>
          <a:xfrm>
            <a:off x="1960935" y="2448291"/>
            <a:ext cx="8270129" cy="2798958"/>
          </a:xfrm>
          <a:prstGeom prst="rect">
            <a:avLst/>
          </a:prstGeom>
        </p:spPr>
      </p:pic>
    </p:spTree>
    <p:extLst>
      <p:ext uri="{BB962C8B-B14F-4D97-AF65-F5344CB8AC3E}">
        <p14:creationId xmlns:p14="http://schemas.microsoft.com/office/powerpoint/2010/main" val="15740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419" dirty="0"/>
              <a:t>Capacidad Instalada</a:t>
            </a:r>
          </a:p>
        </p:txBody>
      </p:sp>
      <p:pic>
        <p:nvPicPr>
          <p:cNvPr id="3" name="Elementos multimedia en línea 2" title="🏭TAMAÑO DEL PROYECTO🏭 ¿CÓMO DETERMINAR LA CAPACIDAD INSTALADA DE SU PROYECTO?🏭 #Emprendimiento">
            <a:hlinkClick r:id="" action="ppaction://media"/>
            <a:extLst>
              <a:ext uri="{FF2B5EF4-FFF2-40B4-BE49-F238E27FC236}">
                <a16:creationId xmlns:a16="http://schemas.microsoft.com/office/drawing/2014/main" id="{81C1044D-D2F0-48A4-973A-4D44C353D184}"/>
              </a:ext>
            </a:extLst>
          </p:cNvPr>
          <p:cNvPicPr>
            <a:picLocks noGrp="1" noRot="1" noChangeAspect="1"/>
          </p:cNvPicPr>
          <p:nvPr>
            <p:ph idx="1"/>
            <a:videoFile r:link="rId1"/>
          </p:nvPr>
        </p:nvPicPr>
        <p:blipFill>
          <a:blip r:embed="rId3"/>
          <a:stretch>
            <a:fillRect/>
          </a:stretch>
        </p:blipFill>
        <p:spPr>
          <a:xfrm>
            <a:off x="2728913" y="2044700"/>
            <a:ext cx="6794500" cy="3838575"/>
          </a:xfrm>
          <a:prstGeom prst="rect">
            <a:avLst/>
          </a:prstGeom>
        </p:spPr>
      </p:pic>
    </p:spTree>
    <p:extLst>
      <p:ext uri="{BB962C8B-B14F-4D97-AF65-F5344CB8AC3E}">
        <p14:creationId xmlns:p14="http://schemas.microsoft.com/office/powerpoint/2010/main" val="368348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Análisis de Inversiones:</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1066800" y="1908681"/>
            <a:ext cx="10058400" cy="3948779"/>
          </a:xfrm>
        </p:spPr>
        <p:txBody>
          <a:bodyPr>
            <a:normAutofit/>
          </a:bodyPr>
          <a:lstStyle/>
          <a:p>
            <a:pPr marL="0" indent="0" algn="just">
              <a:buNone/>
            </a:pPr>
            <a:r>
              <a:rPr lang="es-MX" dirty="0"/>
              <a:t>Una vez que se han analizado las implicaciones estratégicas de las inversiones potenciales, es cuando resulta adecuado hacer un análisis tradicional de las mismas. Presentamos a continuación los aspectos de inversión que existen en las decisiones sobre la capacidad.</a:t>
            </a:r>
          </a:p>
          <a:p>
            <a:pPr marL="0" indent="0" algn="just">
              <a:buNone/>
            </a:pPr>
            <a:endParaRPr lang="es-MX" dirty="0"/>
          </a:p>
          <a:p>
            <a:pPr marL="0" indent="0" algn="just">
              <a:buNone/>
            </a:pPr>
            <a:r>
              <a:rPr lang="es-MX" b="1" dirty="0"/>
              <a:t>Inversión, coste variable y flujos de caja:</a:t>
            </a:r>
          </a:p>
          <a:p>
            <a:pPr marL="0" indent="0" algn="just">
              <a:lnSpc>
                <a:spcPct val="100000"/>
              </a:lnSpc>
              <a:buNone/>
            </a:pPr>
            <a:r>
              <a:rPr lang="es-MX" dirty="0"/>
              <a:t>Puesto que se puede elegir entre diferentes procesos y capacidades, también existen distintas opciones en cuanto a la inversión de capital y al coste variable. Los directivos deben elegir entre las distintas opciones financieras, además de entre las alternativas de capacidad y de proceso. El análisis debe mostrar, para cada alternativa, la inversión de capital, el coste variable, y el flujo de caja, así como el valor actual neto.</a:t>
            </a:r>
            <a:endParaRPr lang="es-419" dirty="0"/>
          </a:p>
        </p:txBody>
      </p:sp>
    </p:spTree>
    <p:extLst>
      <p:ext uri="{BB962C8B-B14F-4D97-AF65-F5344CB8AC3E}">
        <p14:creationId xmlns:p14="http://schemas.microsoft.com/office/powerpoint/2010/main" val="396805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Valor actual neto</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3"/>
            <a:ext cx="10058400" cy="2328701"/>
          </a:xfrm>
        </p:spPr>
        <p:txBody>
          <a:bodyPr>
            <a:normAutofit fontScale="92500" lnSpcReduction="20000"/>
          </a:bodyPr>
          <a:lstStyle/>
          <a:p>
            <a:pPr marL="0" indent="0" algn="just">
              <a:buNone/>
            </a:pPr>
            <a:r>
              <a:rPr lang="es-MX" dirty="0"/>
              <a:t>El cálculo del valor actualizado de una serie de flujos de caja futuros se conoce como técnica del valor actual neto (VAN). A modo de introducción, consideremos el valor del dinero en el tiempo. Digamos que invierte 100 dólares en el banco a un interés del 5 % durante un año. </a:t>
            </a:r>
          </a:p>
          <a:p>
            <a:pPr marL="0" indent="0" algn="just">
              <a:buNone/>
            </a:pPr>
            <a:r>
              <a:rPr lang="es-MX" dirty="0"/>
              <a:t>Su inversión tendrá un valor al cabo de un año de 100 dólares + (100 dólares) (0,05)= 105 dólares. Si invierte los 105 dólares un segundo año, valdrán 105 dólares + (105 dólares) (0,05) = 110,25 dólares al final del segundo año. </a:t>
            </a:r>
          </a:p>
          <a:p>
            <a:pPr marL="0" indent="0" algn="just">
              <a:buNone/>
            </a:pPr>
            <a:r>
              <a:rPr lang="es-MX" dirty="0"/>
              <a:t>Por supuesto, podríamos calcular el valor futuro de 100 dólares al 5 % para tantos años como queramos, extendiendo estos cálculos. Sin embargo, existe una manera más sencilla de expresar esta relación matemáticamente.</a:t>
            </a:r>
          </a:p>
        </p:txBody>
      </p:sp>
      <p:pic>
        <p:nvPicPr>
          <p:cNvPr id="4" name="Imagen 3">
            <a:extLst>
              <a:ext uri="{FF2B5EF4-FFF2-40B4-BE49-F238E27FC236}">
                <a16:creationId xmlns:a16="http://schemas.microsoft.com/office/drawing/2014/main" id="{77943A23-7DC9-4A60-BBCA-CEE31BA6402D}"/>
              </a:ext>
            </a:extLst>
          </p:cNvPr>
          <p:cNvPicPr>
            <a:picLocks noChangeAspect="1"/>
          </p:cNvPicPr>
          <p:nvPr/>
        </p:nvPicPr>
        <p:blipFill rotWithShape="1">
          <a:blip r:embed="rId2"/>
          <a:srcRect b="4180"/>
          <a:stretch/>
        </p:blipFill>
        <p:spPr>
          <a:xfrm>
            <a:off x="3107055" y="4012304"/>
            <a:ext cx="6038850" cy="1980534"/>
          </a:xfrm>
          <a:prstGeom prst="rect">
            <a:avLst/>
          </a:prstGeom>
        </p:spPr>
      </p:pic>
    </p:spTree>
    <p:extLst>
      <p:ext uri="{BB962C8B-B14F-4D97-AF65-F5344CB8AC3E}">
        <p14:creationId xmlns:p14="http://schemas.microsoft.com/office/powerpoint/2010/main" val="400123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Valor actual Neto	</a:t>
            </a:r>
          </a:p>
        </p:txBody>
      </p:sp>
      <p:sp>
        <p:nvSpPr>
          <p:cNvPr id="3" name="Content Placeholder 2">
            <a:extLst>
              <a:ext uri="{FF2B5EF4-FFF2-40B4-BE49-F238E27FC236}">
                <a16:creationId xmlns:a16="http://schemas.microsoft.com/office/drawing/2014/main" id="{4CB720F3-2E80-4244-B5F6-C8927C91265C}"/>
              </a:ext>
            </a:extLst>
          </p:cNvPr>
          <p:cNvSpPr>
            <a:spLocks noGrp="1"/>
          </p:cNvSpPr>
          <p:nvPr>
            <p:ph idx="1"/>
          </p:nvPr>
        </p:nvSpPr>
        <p:spPr>
          <a:xfrm>
            <a:off x="1097280" y="1845734"/>
            <a:ext cx="10058400" cy="4104492"/>
          </a:xfrm>
        </p:spPr>
        <p:txBody>
          <a:bodyPr>
            <a:normAutofit/>
          </a:bodyPr>
          <a:lstStyle/>
          <a:p>
            <a:pPr marL="0" indent="0" algn="just">
              <a:buNone/>
            </a:pPr>
            <a:endParaRPr lang="es-MX" dirty="0"/>
          </a:p>
          <a:p>
            <a:pPr marL="0" indent="0" algn="just">
              <a:buNone/>
            </a:pPr>
            <a:r>
              <a:rPr lang="es-MX" dirty="0"/>
              <a:t>En la mayoría de las decisiones de inversión, sin embargo, estamos interesados en calcular el valor actual de una serie de flujos de caja futuros. Despejando P en la ecuación anterior, tenemos:</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Cuando el número de años no es demasiado grande, la ecuación anterior es eficaz. Sin embargo, cuando el número de años, N, es grande, la fórmula es muy engorrosa.</a:t>
            </a:r>
            <a:endParaRPr lang="es-419" dirty="0"/>
          </a:p>
        </p:txBody>
      </p:sp>
      <p:pic>
        <p:nvPicPr>
          <p:cNvPr id="5" name="Imagen 4">
            <a:extLst>
              <a:ext uri="{FF2B5EF4-FFF2-40B4-BE49-F238E27FC236}">
                <a16:creationId xmlns:a16="http://schemas.microsoft.com/office/drawing/2014/main" id="{07A18D2B-D30C-4FB6-B4B0-7758647838C0}"/>
              </a:ext>
            </a:extLst>
          </p:cNvPr>
          <p:cNvPicPr>
            <a:picLocks noChangeAspect="1"/>
          </p:cNvPicPr>
          <p:nvPr/>
        </p:nvPicPr>
        <p:blipFill>
          <a:blip r:embed="rId2"/>
          <a:stretch>
            <a:fillRect/>
          </a:stretch>
        </p:blipFill>
        <p:spPr>
          <a:xfrm>
            <a:off x="4938091" y="3429000"/>
            <a:ext cx="1832527" cy="1026215"/>
          </a:xfrm>
          <a:prstGeom prst="rect">
            <a:avLst/>
          </a:prstGeom>
        </p:spPr>
      </p:pic>
    </p:spTree>
    <p:extLst>
      <p:ext uri="{BB962C8B-B14F-4D97-AF65-F5344CB8AC3E}">
        <p14:creationId xmlns:p14="http://schemas.microsoft.com/office/powerpoint/2010/main" val="335019191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14262</TotalTime>
  <Words>708</Words>
  <Application>Microsoft Office PowerPoint</Application>
  <PresentationFormat>Panorámica</PresentationFormat>
  <Paragraphs>41</Paragraphs>
  <Slides>12</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Calibri</vt:lpstr>
      <vt:lpstr>Calibri Light</vt:lpstr>
      <vt:lpstr>Times New Roman</vt:lpstr>
      <vt:lpstr>Retrospect</vt:lpstr>
      <vt:lpstr>Producción &amp; Operaciones I</vt:lpstr>
      <vt:lpstr>Recordando un poco de la capacidad</vt:lpstr>
      <vt:lpstr>Aplicación del valor monetario esperado</vt:lpstr>
      <vt:lpstr>Presentación de PowerPoint</vt:lpstr>
      <vt:lpstr>Presentación de PowerPoint</vt:lpstr>
      <vt:lpstr>Capacidad Instalada</vt:lpstr>
      <vt:lpstr>Análisis de Inversiones:</vt:lpstr>
      <vt:lpstr>Valor actual neto</vt:lpstr>
      <vt:lpstr>Valor actual Neto </vt:lpstr>
      <vt:lpstr>Valor Actual Neto</vt:lpstr>
      <vt:lpstr>Valor Actual Neto</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203</cp:revision>
  <dcterms:created xsi:type="dcterms:W3CDTF">2017-08-19T23:17:36Z</dcterms:created>
  <dcterms:modified xsi:type="dcterms:W3CDTF">2024-10-02T01:21:53Z</dcterms:modified>
</cp:coreProperties>
</file>