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5"/>
  </p:notesMasterIdLst>
  <p:sldIdLst>
    <p:sldId id="256" r:id="rId2"/>
    <p:sldId id="305" r:id="rId3"/>
    <p:sldId id="306" r:id="rId4"/>
    <p:sldId id="378" r:id="rId5"/>
    <p:sldId id="379" r:id="rId6"/>
    <p:sldId id="398" r:id="rId7"/>
    <p:sldId id="380" r:id="rId8"/>
    <p:sldId id="382" r:id="rId9"/>
    <p:sldId id="385" r:id="rId10"/>
    <p:sldId id="396" r:id="rId11"/>
    <p:sldId id="388" r:id="rId12"/>
    <p:sldId id="397" r:id="rId13"/>
    <p:sldId id="29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3840B7-F0F3-A7E8-7E0C-3E5AEFE95710}" v="2" dt="2023-09-28T22:37:30.977"/>
    <p1510:client id="{4DC60CD7-D317-C996-EA9F-43D3C3FB0C87}" v="5" dt="2023-03-13T22:21:10.871"/>
    <p1510:client id="{C3467249-D025-A29A-F1C9-7A54B9AF28D5}" v="4" dt="2023-09-28T22:35:31.25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83859" autoAdjust="0"/>
  </p:normalViewPr>
  <p:slideViewPr>
    <p:cSldViewPr snapToGrid="0">
      <p:cViewPr varScale="1">
        <p:scale>
          <a:sx n="53" d="100"/>
          <a:sy n="53" d="100"/>
        </p:scale>
        <p:origin x="11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S::jrrodriguezc@correo.url.edu.gt::4863539d-5666-4a8e-b043-1d0219cc113a" providerId="AD" clId="Web-{373840B7-F0F3-A7E8-7E0C-3E5AEFE95710}"/>
    <pc:docChg chg="modSld">
      <pc:chgData name="JORGE ROLANDO RODRIGUEZ CASTANEDA" userId="S::jrrodriguezc@correo.url.edu.gt::4863539d-5666-4a8e-b043-1d0219cc113a" providerId="AD" clId="Web-{373840B7-F0F3-A7E8-7E0C-3E5AEFE95710}" dt="2023-09-28T22:37:30.977" v="1" actId="20577"/>
      <pc:docMkLst>
        <pc:docMk/>
      </pc:docMkLst>
      <pc:sldChg chg="modSp">
        <pc:chgData name="JORGE ROLANDO RODRIGUEZ CASTANEDA" userId="S::jrrodriguezc@correo.url.edu.gt::4863539d-5666-4a8e-b043-1d0219cc113a" providerId="AD" clId="Web-{373840B7-F0F3-A7E8-7E0C-3E5AEFE95710}" dt="2023-09-28T22:37:30.977" v="1" actId="20577"/>
        <pc:sldMkLst>
          <pc:docMk/>
          <pc:sldMk cId="1267354632" sldId="256"/>
        </pc:sldMkLst>
        <pc:spChg chg="mod">
          <ac:chgData name="JORGE ROLANDO RODRIGUEZ CASTANEDA" userId="S::jrrodriguezc@correo.url.edu.gt::4863539d-5666-4a8e-b043-1d0219cc113a" providerId="AD" clId="Web-{373840B7-F0F3-A7E8-7E0C-3E5AEFE95710}" dt="2023-09-28T22:37:30.977" v="1" actId="20577"/>
          <ac:spMkLst>
            <pc:docMk/>
            <pc:sldMk cId="1267354632" sldId="256"/>
            <ac:spMk id="2" creationId="{00000000-0000-0000-0000-000000000000}"/>
          </ac:spMkLst>
        </pc:spChg>
      </pc:sldChg>
    </pc:docChg>
  </pc:docChgLst>
  <pc:docChgLst>
    <pc:chgData name="JORGE ROLANDO RODRIGUEZ CASTANEDA" userId="S::jrrodriguezc@correo.url.edu.gt::4863539d-5666-4a8e-b043-1d0219cc113a" providerId="AD" clId="Web-{4DC60CD7-D317-C996-EA9F-43D3C3FB0C87}"/>
    <pc:docChg chg="delSld modSld">
      <pc:chgData name="JORGE ROLANDO RODRIGUEZ CASTANEDA" userId="S::jrrodriguezc@correo.url.edu.gt::4863539d-5666-4a8e-b043-1d0219cc113a" providerId="AD" clId="Web-{4DC60CD7-D317-C996-EA9F-43D3C3FB0C87}" dt="2023-03-13T22:21:08.902" v="2" actId="20577"/>
      <pc:docMkLst>
        <pc:docMk/>
      </pc:docMkLst>
      <pc:sldChg chg="modSp">
        <pc:chgData name="JORGE ROLANDO RODRIGUEZ CASTANEDA" userId="S::jrrodriguezc@correo.url.edu.gt::4863539d-5666-4a8e-b043-1d0219cc113a" providerId="AD" clId="Web-{4DC60CD7-D317-C996-EA9F-43D3C3FB0C87}" dt="2023-03-13T22:20:54.323" v="0" actId="20577"/>
        <pc:sldMkLst>
          <pc:docMk/>
          <pc:sldMk cId="1267354632" sldId="256"/>
        </pc:sldMkLst>
        <pc:spChg chg="mod">
          <ac:chgData name="JORGE ROLANDO RODRIGUEZ CASTANEDA" userId="S::jrrodriguezc@correo.url.edu.gt::4863539d-5666-4a8e-b043-1d0219cc113a" providerId="AD" clId="Web-{4DC60CD7-D317-C996-EA9F-43D3C3FB0C87}" dt="2023-03-13T22:20:54.323" v="0"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4DC60CD7-D317-C996-EA9F-43D3C3FB0C87}" dt="2023-03-13T22:21:08.902" v="2" actId="20577"/>
        <pc:sldMkLst>
          <pc:docMk/>
          <pc:sldMk cId="231512274" sldId="295"/>
        </pc:sldMkLst>
        <pc:spChg chg="mod">
          <ac:chgData name="JORGE ROLANDO RODRIGUEZ CASTANEDA" userId="S::jrrodriguezc@correo.url.edu.gt::4863539d-5666-4a8e-b043-1d0219cc113a" providerId="AD" clId="Web-{4DC60CD7-D317-C996-EA9F-43D3C3FB0C87}" dt="2023-03-13T22:21:08.902" v="2"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4DC60CD7-D317-C996-EA9F-43D3C3FB0C87}" dt="2023-03-13T22:20:57.480" v="1"/>
        <pc:sldMkLst>
          <pc:docMk/>
          <pc:sldMk cId="1656074195" sldId="395"/>
        </pc:sldMkLst>
      </pc:sldChg>
    </pc:docChg>
  </pc:docChgLst>
  <pc:docChgLst>
    <pc:chgData name="JORGE ROLANDO RODRIGUEZ CASTANEDA" userId="S::jrrodriguezc@correo.url.edu.gt::4863539d-5666-4a8e-b043-1d0219cc113a" providerId="AD" clId="Web-{C3467249-D025-A29A-F1C9-7A54B9AF28D5}"/>
    <pc:docChg chg="modSld">
      <pc:chgData name="JORGE ROLANDO RODRIGUEZ CASTANEDA" userId="S::jrrodriguezc@correo.url.edu.gt::4863539d-5666-4a8e-b043-1d0219cc113a" providerId="AD" clId="Web-{C3467249-D025-A29A-F1C9-7A54B9AF28D5}" dt="2023-09-28T22:35:27.860" v="1" actId="20577"/>
      <pc:docMkLst>
        <pc:docMk/>
      </pc:docMkLst>
      <pc:sldChg chg="modSp">
        <pc:chgData name="JORGE ROLANDO RODRIGUEZ CASTANEDA" userId="S::jrrodriguezc@correo.url.edu.gt::4863539d-5666-4a8e-b043-1d0219cc113a" providerId="AD" clId="Web-{C3467249-D025-A29A-F1C9-7A54B9AF28D5}" dt="2023-09-28T22:35:14.266" v="0" actId="20577"/>
        <pc:sldMkLst>
          <pc:docMk/>
          <pc:sldMk cId="1267354632" sldId="256"/>
        </pc:sldMkLst>
        <pc:spChg chg="mod">
          <ac:chgData name="JORGE ROLANDO RODRIGUEZ CASTANEDA" userId="S::jrrodriguezc@correo.url.edu.gt::4863539d-5666-4a8e-b043-1d0219cc113a" providerId="AD" clId="Web-{C3467249-D025-A29A-F1C9-7A54B9AF28D5}" dt="2023-09-28T22:35:14.266" v="0"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C3467249-D025-A29A-F1C9-7A54B9AF28D5}" dt="2023-09-28T22:35:27.860" v="1" actId="20577"/>
        <pc:sldMkLst>
          <pc:docMk/>
          <pc:sldMk cId="231512274" sldId="295"/>
        </pc:sldMkLst>
        <pc:spChg chg="mod">
          <ac:chgData name="JORGE ROLANDO RODRIGUEZ CASTANEDA" userId="S::jrrodriguezc@correo.url.edu.gt::4863539d-5666-4a8e-b043-1d0219cc113a" providerId="AD" clId="Web-{C3467249-D025-A29A-F1C9-7A54B9AF28D5}" dt="2023-09-28T22:35:27.860" v="1" actId="20577"/>
          <ac:spMkLst>
            <pc:docMk/>
            <pc:sldMk cId="231512274" sldId="29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10/09/2024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GT"/>
          </a:p>
        </p:txBody>
      </p:sp>
      <p:sp>
        <p:nvSpPr>
          <p:cNvPr id="4" name="Marcador de número de diapositiva 3"/>
          <p:cNvSpPr>
            <a:spLocks noGrp="1"/>
          </p:cNvSpPr>
          <p:nvPr>
            <p:ph type="sldNum" sz="quarter" idx="5"/>
          </p:nvPr>
        </p:nvSpPr>
        <p:spPr/>
        <p:txBody>
          <a:bodyPr/>
          <a:lstStyle/>
          <a:p>
            <a:fld id="{411A802D-9326-426A-853F-0C4EDCB20703}" type="slidenum">
              <a:rPr lang="es-GT" smtClean="0"/>
              <a:t>2</a:t>
            </a:fld>
            <a:endParaRPr lang="es-GT"/>
          </a:p>
        </p:txBody>
      </p:sp>
    </p:spTree>
    <p:extLst>
      <p:ext uri="{BB962C8B-B14F-4D97-AF65-F5344CB8AC3E}">
        <p14:creationId xmlns:p14="http://schemas.microsoft.com/office/powerpoint/2010/main" val="313988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10/09/2024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10/09/2024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10/09/2024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10/09/2024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10/09/2024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10/09/2024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10/09/2024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10/09/2024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10/09/2024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10/09/2024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10/09/2024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10/09/2024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JnSzySmDUus?feature=oembed" TargetMode="Externa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NR1ypNZ_jMA?feature=oembed"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Horario Laboral Flexible</a:t>
            </a:r>
          </a:p>
        </p:txBody>
      </p:sp>
      <p:sp>
        <p:nvSpPr>
          <p:cNvPr id="5" name="Content Placeholder 4">
            <a:extLst>
              <a:ext uri="{FF2B5EF4-FFF2-40B4-BE49-F238E27FC236}">
                <a16:creationId xmlns:a16="http://schemas.microsoft.com/office/drawing/2014/main" id="{17EF9A96-AFFB-4290-84F0-181EA623466E}"/>
              </a:ext>
            </a:extLst>
          </p:cNvPr>
          <p:cNvSpPr>
            <a:spLocks noGrp="1"/>
          </p:cNvSpPr>
          <p:nvPr>
            <p:ph idx="1"/>
          </p:nvPr>
        </p:nvSpPr>
        <p:spPr>
          <a:xfrm>
            <a:off x="1097280" y="1845734"/>
            <a:ext cx="10058400" cy="4223761"/>
          </a:xfrm>
        </p:spPr>
        <p:txBody>
          <a:bodyPr>
            <a:normAutofit/>
          </a:bodyPr>
          <a:lstStyle/>
          <a:p>
            <a:pPr algn="just"/>
            <a:r>
              <a:rPr lang="es-MX" dirty="0"/>
              <a:t>En el horario flexible, se permite a los empleados, dentro de unos límites, definir sus propios horarios. Una política de jornada laboral flexible podría permitir al empleado (con una notificación formal) llegar al trabajo dos horas antes o después de las ocho. Esta política permite más autonomía e independencia al empleado. Algunas empresas han encontrado en la jornada laboral flexible un incentivo de bajo coste, que aumenta la satisfacción en el trabajo. El problema desde el punto de vista de la dirección de operaciones es que muchos trabajos de producción requieren una plantilla completa para conseguir eficiencia en el trabajo.</a:t>
            </a:r>
          </a:p>
          <a:p>
            <a:pPr algn="just"/>
            <a:endParaRPr lang="es-MX" dirty="0"/>
          </a:p>
          <a:p>
            <a:pPr algn="just"/>
            <a:r>
              <a:rPr lang="es-MX" dirty="0"/>
              <a:t>Una máquina que requiere tres empleados no puede funcionar si solo hay dos.</a:t>
            </a:r>
            <a:endParaRPr lang="es-419" dirty="0"/>
          </a:p>
        </p:txBody>
      </p:sp>
    </p:spTree>
    <p:extLst>
      <p:ext uri="{BB962C8B-B14F-4D97-AF65-F5344CB8AC3E}">
        <p14:creationId xmlns:p14="http://schemas.microsoft.com/office/powerpoint/2010/main" val="169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Teletrabajo</a:t>
            </a:r>
            <a:endParaRPr lang="es-419" dirty="0"/>
          </a:p>
        </p:txBody>
      </p:sp>
      <p:pic>
        <p:nvPicPr>
          <p:cNvPr id="3074" name="Picture 2" descr="BYOD y teletrabajo: riesgos y ventajas">
            <a:extLst>
              <a:ext uri="{FF2B5EF4-FFF2-40B4-BE49-F238E27FC236}">
                <a16:creationId xmlns:a16="http://schemas.microsoft.com/office/drawing/2014/main" id="{56713B04-0B2A-4E6A-86A5-67D0C20949E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096963" y="2446173"/>
            <a:ext cx="4938712" cy="282290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30040B9-0FE9-4DB0-96AD-441FF205F19B}"/>
              </a:ext>
            </a:extLst>
          </p:cNvPr>
          <p:cNvSpPr>
            <a:spLocks noGrp="1"/>
          </p:cNvSpPr>
          <p:nvPr>
            <p:ph sz="half" idx="2"/>
          </p:nvPr>
        </p:nvSpPr>
        <p:spPr/>
        <p:txBody>
          <a:bodyPr>
            <a:normAutofit fontScale="92500" lnSpcReduction="20000"/>
          </a:bodyPr>
          <a:lstStyle/>
          <a:p>
            <a:pPr algn="just"/>
            <a:r>
              <a:rPr lang="es-MX" dirty="0"/>
              <a:t>Un beneficio para estos empleados que, sin embargo, queda cercenado por las dificultades para desconectar que presentan muchos trabajadores en remoto, según los datos de ese mismo estudio. Un problema que hacen que los teletrabajadores aumenten su semana laboral unas tres horas, de media, con respecto a cuando iban a la oficina.</a:t>
            </a:r>
          </a:p>
          <a:p>
            <a:pPr algn="just"/>
            <a:r>
              <a:rPr lang="es-MX" dirty="0"/>
              <a:t>La investigación señala que los teletrabajadores ahorran, aproximadamente, unos 60 minutos al día en desplazamientos y alrededor de 10 minutos diarios al dedicar menos tiempo a acicalarse. Así, de media, los encuestados tardaban una media hora en ducharse, vestirse, afeitarse o maquillarse para ir a la oficina, mientras que para trabajar desde casa emplean menos de 20 minutos.</a:t>
            </a:r>
            <a:endParaRPr lang="es-GT" dirty="0"/>
          </a:p>
        </p:txBody>
      </p:sp>
    </p:spTree>
    <p:extLst>
      <p:ext uri="{BB962C8B-B14F-4D97-AF65-F5344CB8AC3E}">
        <p14:creationId xmlns:p14="http://schemas.microsoft.com/office/powerpoint/2010/main" val="263213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a:xfrm>
            <a:off x="1097280" y="286603"/>
            <a:ext cx="10058400" cy="1450757"/>
          </a:xfrm>
        </p:spPr>
        <p:txBody>
          <a:bodyPr>
            <a:normAutofit/>
          </a:bodyPr>
          <a:lstStyle/>
          <a:p>
            <a:r>
              <a:rPr lang="es-MX" dirty="0"/>
              <a:t>Teletrabajo</a:t>
            </a:r>
            <a:endParaRPr lang="es-419" dirty="0"/>
          </a:p>
        </p:txBody>
      </p:sp>
      <p:sp>
        <p:nvSpPr>
          <p:cNvPr id="4" name="Content Placeholder 3">
            <a:extLst>
              <a:ext uri="{FF2B5EF4-FFF2-40B4-BE49-F238E27FC236}">
                <a16:creationId xmlns:a16="http://schemas.microsoft.com/office/drawing/2014/main" id="{695BA35B-E417-4D7F-B69E-01FDD510CE2D}"/>
              </a:ext>
            </a:extLst>
          </p:cNvPr>
          <p:cNvSpPr>
            <a:spLocks noGrp="1"/>
          </p:cNvSpPr>
          <p:nvPr>
            <p:ph idx="1"/>
          </p:nvPr>
        </p:nvSpPr>
        <p:spPr>
          <a:xfrm>
            <a:off x="1097279" y="1845734"/>
            <a:ext cx="6454987" cy="4023360"/>
          </a:xfrm>
        </p:spPr>
        <p:txBody>
          <a:bodyPr>
            <a:normAutofit/>
          </a:bodyPr>
          <a:lstStyle/>
          <a:p>
            <a:pPr marL="0" indent="0">
              <a:buNone/>
            </a:pPr>
            <a:r>
              <a:rPr lang="es-MX" sz="1700"/>
              <a:t>Tener el ordenador en la habitación de al lado o, en el peor de los casos, en el mismo cuarto donde se come, se ve la televisión o se duerme, provoca que los teletrabajadores tarden más en desconectar, o que realicen alguna tarea puntual fuera del horario laboral que alguien les haya pedido por algún dispositivo móvil.</a:t>
            </a:r>
          </a:p>
          <a:p>
            <a:pPr marL="0" indent="0">
              <a:buNone/>
            </a:pPr>
            <a:r>
              <a:rPr lang="es-MX" sz="1700"/>
              <a:t>Otro estudio del mercado laboral español, en este caso de </a:t>
            </a:r>
            <a:r>
              <a:rPr lang="es-MX" sz="1700" err="1"/>
              <a:t>Infojobs</a:t>
            </a:r>
            <a:r>
              <a:rPr lang="es-MX" sz="1700"/>
              <a:t>, también señala que el teletrabajo ha empeorado nuestra capacidad para desconectar de nuestro empleo desde que comenzó la pandemia. Así, el 82% de los encuestados por el portal de empleo reconocía que atendía llamadas o respondía emails fuera del horario laboral, por el 63% que decía lo mismo antes de la llegada de la </a:t>
            </a:r>
            <a:r>
              <a:rPr lang="es-MX" sz="1700" err="1"/>
              <a:t>Covid</a:t>
            </a:r>
            <a:r>
              <a:rPr lang="es-MX" sz="1700"/>
              <a:t>.</a:t>
            </a:r>
          </a:p>
          <a:p>
            <a:pPr marL="0" indent="0">
              <a:buNone/>
            </a:pPr>
            <a:r>
              <a:rPr lang="es-MX" sz="1700"/>
              <a:t>Y de todos esos empleados que responden llamadas y correos electrónicos fuera de su jornada laboral, casi el 60% afirmaba que trabajar desde casa había contribuido a que tuviesen más dificultades para desconectar</a:t>
            </a:r>
          </a:p>
          <a:p>
            <a:pPr marL="0" indent="0">
              <a:buNone/>
            </a:pPr>
            <a:endParaRPr lang="es-MX" sz="1700"/>
          </a:p>
        </p:txBody>
      </p:sp>
      <p:pic>
        <p:nvPicPr>
          <p:cNvPr id="4098" name="Picture 2" descr="Microsoft Teams - Aplicaciones en Google Play">
            <a:extLst>
              <a:ext uri="{FF2B5EF4-FFF2-40B4-BE49-F238E27FC236}">
                <a16:creationId xmlns:a16="http://schemas.microsoft.com/office/drawing/2014/main" id="{8EAA35D3-9281-4173-A5DB-C2B580029E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2" r="5987" b="2"/>
          <a:stretch/>
        </p:blipFill>
        <p:spPr bwMode="auto">
          <a:xfrm>
            <a:off x="8020570" y="1916318"/>
            <a:ext cx="3135109" cy="3471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18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a:t>
            </a:r>
            <a:r>
              <a:rPr lang="es-GT"/>
              <a:t>Operaciones I</a:t>
            </a:r>
            <a:endParaRPr lang="es-GT" dirty="0"/>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Organización Interna</a:t>
            </a:r>
          </a:p>
        </p:txBody>
      </p:sp>
      <p:sp>
        <p:nvSpPr>
          <p:cNvPr id="3" name="Marcador de contenido 2"/>
          <p:cNvSpPr>
            <a:spLocks noGrp="1"/>
          </p:cNvSpPr>
          <p:nvPr>
            <p:ph idx="1"/>
          </p:nvPr>
        </p:nvSpPr>
        <p:spPr/>
        <p:txBody>
          <a:bodyPr>
            <a:noAutofit/>
          </a:bodyPr>
          <a:lstStyle/>
          <a:p>
            <a:pPr marL="0" indent="0" algn="just">
              <a:buNone/>
            </a:pPr>
            <a:r>
              <a:rPr lang="es-MX" dirty="0"/>
              <a:t>.</a:t>
            </a:r>
            <a:endParaRPr lang="en-US" dirty="0"/>
          </a:p>
        </p:txBody>
      </p:sp>
      <p:sp>
        <p:nvSpPr>
          <p:cNvPr id="6" name="AutoShape 4" descr="Resultado de imagen para prevision contagios coronavirus">
            <a:extLst>
              <a:ext uri="{FF2B5EF4-FFF2-40B4-BE49-F238E27FC236}">
                <a16:creationId xmlns:a16="http://schemas.microsoft.com/office/drawing/2014/main" id="{67A779C0-3314-4BFA-8517-C047015BFC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pic>
        <p:nvPicPr>
          <p:cNvPr id="4" name="Elementos multimedia en línea 3" title="EL ARTE DETRÁS DE UN PIT STOP | EL SECRETO DETRÁS DE LAS DETENCIONES A BOXES">
            <a:hlinkClick r:id="" action="ppaction://media"/>
            <a:extLst>
              <a:ext uri="{FF2B5EF4-FFF2-40B4-BE49-F238E27FC236}">
                <a16:creationId xmlns:a16="http://schemas.microsoft.com/office/drawing/2014/main" id="{4A2FE3E5-EE00-4425-9884-FA8B0A9591F3}"/>
              </a:ext>
            </a:extLst>
          </p:cNvPr>
          <p:cNvPicPr>
            <a:picLocks noRot="1" noChangeAspect="1"/>
          </p:cNvPicPr>
          <p:nvPr>
            <a:videoFile r:link="rId1"/>
          </p:nvPr>
        </p:nvPicPr>
        <p:blipFill>
          <a:blip r:embed="rId4"/>
          <a:stretch>
            <a:fillRect/>
          </a:stretch>
        </p:blipFill>
        <p:spPr>
          <a:xfrm>
            <a:off x="2675222" y="2003615"/>
            <a:ext cx="6841556" cy="3865479"/>
          </a:xfrm>
          <a:prstGeom prst="rect">
            <a:avLst/>
          </a:prstGeom>
        </p:spPr>
      </p:pic>
    </p:spTree>
    <p:extLst>
      <p:ext uri="{BB962C8B-B14F-4D97-AF65-F5344CB8AC3E}">
        <p14:creationId xmlns:p14="http://schemas.microsoft.com/office/powerpoint/2010/main" val="252051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GT" dirty="0"/>
              <a:t>Ventaja Competitiva a través del RH.</a:t>
            </a:r>
          </a:p>
        </p:txBody>
      </p:sp>
      <p:sp>
        <p:nvSpPr>
          <p:cNvPr id="4" name="Content Placeholder 3">
            <a:extLst>
              <a:ext uri="{FF2B5EF4-FFF2-40B4-BE49-F238E27FC236}">
                <a16:creationId xmlns:a16="http://schemas.microsoft.com/office/drawing/2014/main" id="{4E79BD16-AEB7-408A-A128-24312D82B3BC}"/>
              </a:ext>
            </a:extLst>
          </p:cNvPr>
          <p:cNvSpPr>
            <a:spLocks noGrp="1"/>
          </p:cNvSpPr>
          <p:nvPr>
            <p:ph idx="1"/>
          </p:nvPr>
        </p:nvSpPr>
        <p:spPr>
          <a:xfrm>
            <a:off x="1097280" y="1845734"/>
            <a:ext cx="10255349" cy="3851681"/>
          </a:xfrm>
        </p:spPr>
        <p:txBody>
          <a:bodyPr>
            <a:normAutofit fontScale="92500" lnSpcReduction="10000"/>
          </a:bodyPr>
          <a:lstStyle/>
          <a:p>
            <a:pPr marL="0" indent="0" algn="just">
              <a:buNone/>
            </a:pPr>
            <a:r>
              <a:rPr lang="es-MX" dirty="0"/>
              <a:t>Las buenas estrategias de recursos humanos son caras, difíciles de implantar y complicadas de mantener.</a:t>
            </a:r>
          </a:p>
          <a:p>
            <a:pPr marL="0" indent="0" algn="just">
              <a:buNone/>
            </a:pPr>
            <a:r>
              <a:rPr lang="es-MX" dirty="0"/>
              <a:t>La recompensa puede ser alta, y para otros puede resultar difícil duplicar esa estrategia. </a:t>
            </a:r>
          </a:p>
          <a:p>
            <a:pPr marL="0" indent="0" algn="just">
              <a:buNone/>
            </a:pPr>
            <a:endParaRPr lang="es-MX" dirty="0"/>
          </a:p>
          <a:p>
            <a:pPr marL="0" indent="0" algn="just">
              <a:buNone/>
            </a:pPr>
            <a:r>
              <a:rPr lang="es-MX" dirty="0"/>
              <a:t>El objetivo de la estrategia de recursos humanos es gestionar la mano de obra y diseñar los trabajos, de forma que se utilice eficaz y eficientemente a las personas. Cuando nos centramos en la estrategia de recursos humanos, queremos asegurarnos de que las personas:</a:t>
            </a:r>
          </a:p>
          <a:p>
            <a:pPr marL="0" indent="0" algn="just">
              <a:buNone/>
            </a:pPr>
            <a:endParaRPr lang="es-MX" dirty="0"/>
          </a:p>
          <a:p>
            <a:pPr marL="457200" indent="-457200" algn="just">
              <a:buFont typeface="+mj-lt"/>
              <a:buAutoNum type="arabicPeriod"/>
            </a:pPr>
            <a:r>
              <a:rPr lang="es-MX" dirty="0"/>
              <a:t>Se utilizan eficientemente teniendo en cuenta las restricciones de otras decisiones de la dirección de operaciones</a:t>
            </a:r>
          </a:p>
          <a:p>
            <a:pPr marL="457200" indent="-457200" algn="just">
              <a:buFont typeface="+mj-lt"/>
              <a:buAutoNum type="arabicPeriod"/>
            </a:pPr>
            <a:r>
              <a:rPr lang="es-MX" dirty="0"/>
              <a:t>Tienen una razonable calidad de vida en el trabajo en un ambiente de compromiso  y confianza mutua.</a:t>
            </a:r>
          </a:p>
        </p:txBody>
      </p:sp>
    </p:spTree>
    <p:extLst>
      <p:ext uri="{BB962C8B-B14F-4D97-AF65-F5344CB8AC3E}">
        <p14:creationId xmlns:p14="http://schemas.microsoft.com/office/powerpoint/2010/main" val="285590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MX" dirty="0"/>
              <a:t>Ventaja Competitiva a través del RH.</a:t>
            </a:r>
            <a:endParaRPr lang="es-419" dirty="0"/>
          </a:p>
        </p:txBody>
      </p:sp>
      <p:sp>
        <p:nvSpPr>
          <p:cNvPr id="3" name="Marcador de contenido 2">
            <a:extLst>
              <a:ext uri="{FF2B5EF4-FFF2-40B4-BE49-F238E27FC236}">
                <a16:creationId xmlns:a16="http://schemas.microsoft.com/office/drawing/2014/main" id="{90F27FBC-0DE9-4F92-B326-81512A455671}"/>
              </a:ext>
            </a:extLst>
          </p:cNvPr>
          <p:cNvSpPr>
            <a:spLocks noGrp="1"/>
          </p:cNvSpPr>
          <p:nvPr>
            <p:ph idx="1"/>
          </p:nvPr>
        </p:nvSpPr>
        <p:spPr/>
        <p:txBody>
          <a:bodyPr>
            <a:normAutofit/>
          </a:bodyPr>
          <a:lstStyle/>
          <a:p>
            <a:pPr marL="0" indent="0" algn="just">
              <a:buNone/>
            </a:pPr>
            <a:r>
              <a:rPr lang="es-MX" dirty="0"/>
              <a:t>Por una razonable calidad de vida en el trabajo entendemos un trabajo que no solo es razonablemente seguro y por el que se paga un salario justo, sino que también satisface un nivel adecuado de necesidades físicas y psicológicas.</a:t>
            </a:r>
          </a:p>
          <a:p>
            <a:pPr marL="0" indent="0" algn="just">
              <a:buNone/>
            </a:pPr>
            <a:endParaRPr lang="es-MX" dirty="0"/>
          </a:p>
          <a:p>
            <a:pPr marL="0" indent="0" algn="just">
              <a:buNone/>
            </a:pPr>
            <a:r>
              <a:rPr lang="es-MX" dirty="0"/>
              <a:t>Un compromiso mutuo significa que la dirección y los empleados luchan por alcanzar objetivos comunes. Una confianza mutua se refleja en políticas de empleo razonables y documentadas, que se implementan honrada y equitativamente para satisfacción de la dirección y de los empleados. Cuando la dirección tiene un auténtico respeto por sus empleados y por su contribución a la empresa, no resulta difícil alcanzar una razonable calidad de vida en el trabajo y una confianza mutua.</a:t>
            </a:r>
            <a:endParaRPr lang="es-GT" dirty="0"/>
          </a:p>
        </p:txBody>
      </p:sp>
    </p:spTree>
    <p:extLst>
      <p:ext uri="{BB962C8B-B14F-4D97-AF65-F5344CB8AC3E}">
        <p14:creationId xmlns:p14="http://schemas.microsoft.com/office/powerpoint/2010/main" val="2265660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MX" dirty="0"/>
              <a:t>Calidad de Vida = Compromiso</a:t>
            </a:r>
            <a:endParaRPr lang="es-419" dirty="0"/>
          </a:p>
        </p:txBody>
      </p:sp>
      <p:sp>
        <p:nvSpPr>
          <p:cNvPr id="3" name="Content Placeholder 2">
            <a:extLst>
              <a:ext uri="{FF2B5EF4-FFF2-40B4-BE49-F238E27FC236}">
                <a16:creationId xmlns:a16="http://schemas.microsoft.com/office/drawing/2014/main" id="{31665911-74B3-46CB-A2EA-E792A10D0411}"/>
              </a:ext>
            </a:extLst>
          </p:cNvPr>
          <p:cNvSpPr>
            <a:spLocks noGrp="1"/>
          </p:cNvSpPr>
          <p:nvPr>
            <p:ph idx="1"/>
          </p:nvPr>
        </p:nvSpPr>
        <p:spPr>
          <a:xfrm>
            <a:off x="1097280" y="1885950"/>
            <a:ext cx="10058400" cy="4023360"/>
          </a:xfrm>
        </p:spPr>
        <p:txBody>
          <a:bodyPr>
            <a:normAutofit/>
          </a:bodyPr>
          <a:lstStyle/>
          <a:p>
            <a:pPr marL="0" indent="0">
              <a:buNone/>
            </a:pPr>
            <a:endParaRPr lang="es-419" dirty="0"/>
          </a:p>
          <a:p>
            <a:pPr marL="0" indent="0">
              <a:buNone/>
            </a:pPr>
            <a:endParaRPr lang="es-419" dirty="0"/>
          </a:p>
        </p:txBody>
      </p:sp>
      <p:pic>
        <p:nvPicPr>
          <p:cNvPr id="4" name="Elementos multimedia en línea 3" title="El lugar más agradable para trabajar">
            <a:hlinkClick r:id="" action="ppaction://media"/>
            <a:extLst>
              <a:ext uri="{FF2B5EF4-FFF2-40B4-BE49-F238E27FC236}">
                <a16:creationId xmlns:a16="http://schemas.microsoft.com/office/drawing/2014/main" id="{2CE84EF8-8C9D-4F58-9E80-6D492775ED85}"/>
              </a:ext>
            </a:extLst>
          </p:cNvPr>
          <p:cNvPicPr>
            <a:picLocks noRot="1" noChangeAspect="1"/>
          </p:cNvPicPr>
          <p:nvPr>
            <a:videoFile r:link="rId1"/>
          </p:nvPr>
        </p:nvPicPr>
        <p:blipFill>
          <a:blip r:embed="rId3"/>
          <a:stretch>
            <a:fillRect/>
          </a:stretch>
        </p:blipFill>
        <p:spPr>
          <a:xfrm>
            <a:off x="910492" y="2190829"/>
            <a:ext cx="5185508" cy="2929812"/>
          </a:xfrm>
          <a:prstGeom prst="rect">
            <a:avLst/>
          </a:prstGeom>
        </p:spPr>
      </p:pic>
      <p:pic>
        <p:nvPicPr>
          <p:cNvPr id="1026" name="Picture 2" descr="Universales: primer lugar como la mejor empresa para trabajar">
            <a:extLst>
              <a:ext uri="{FF2B5EF4-FFF2-40B4-BE49-F238E27FC236}">
                <a16:creationId xmlns:a16="http://schemas.microsoft.com/office/drawing/2014/main" id="{B835BB8D-A095-44EF-8E50-73C60BD42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9642" y="1885950"/>
            <a:ext cx="47625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85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5943599" y="634946"/>
            <a:ext cx="5606143" cy="1450757"/>
          </a:xfrm>
        </p:spPr>
        <p:txBody>
          <a:bodyPr>
            <a:normAutofit/>
          </a:bodyPr>
          <a:lstStyle/>
          <a:p>
            <a:r>
              <a:rPr lang="es-GT" dirty="0"/>
              <a:t>Hoy en la Historia</a:t>
            </a:r>
          </a:p>
        </p:txBody>
      </p:sp>
      <p:cxnSp>
        <p:nvCxnSpPr>
          <p:cNvPr id="1033" name="Straight Connector 1032">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p:cNvSpPr>
            <a:spLocks noGrp="1"/>
          </p:cNvSpPr>
          <p:nvPr>
            <p:ph idx="1"/>
          </p:nvPr>
        </p:nvSpPr>
        <p:spPr>
          <a:xfrm>
            <a:off x="7859485" y="2198914"/>
            <a:ext cx="3690257" cy="3670180"/>
          </a:xfrm>
        </p:spPr>
        <p:txBody>
          <a:bodyPr>
            <a:normAutofit/>
          </a:bodyPr>
          <a:lstStyle/>
          <a:p>
            <a:pPr marL="0" indent="0">
              <a:buNone/>
            </a:pPr>
            <a:r>
              <a:rPr lang="es-MX" dirty="0"/>
              <a:t>.</a:t>
            </a:r>
            <a:endParaRPr lang="en-US"/>
          </a:p>
        </p:txBody>
      </p:sp>
      <p:sp>
        <p:nvSpPr>
          <p:cNvPr id="1035" name="Rectangle 1034">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1037" name="Rectangle 1036">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6" name="AutoShape 4" descr="Resultado de imagen para prevision contagios coronavirus">
            <a:extLst>
              <a:ext uri="{FF2B5EF4-FFF2-40B4-BE49-F238E27FC236}">
                <a16:creationId xmlns:a16="http://schemas.microsoft.com/office/drawing/2014/main" id="{67A779C0-3314-4BFA-8517-C047015BFC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sp>
        <p:nvSpPr>
          <p:cNvPr id="7" name="CuadroTexto 6">
            <a:extLst>
              <a:ext uri="{FF2B5EF4-FFF2-40B4-BE49-F238E27FC236}">
                <a16:creationId xmlns:a16="http://schemas.microsoft.com/office/drawing/2014/main" id="{22278D95-5ED5-5BF3-9962-61C701D02CDD}"/>
              </a:ext>
            </a:extLst>
          </p:cNvPr>
          <p:cNvSpPr txBox="1"/>
          <p:nvPr/>
        </p:nvSpPr>
        <p:spPr>
          <a:xfrm>
            <a:off x="5943599" y="2175162"/>
            <a:ext cx="5836723" cy="1754326"/>
          </a:xfrm>
          <a:prstGeom prst="rect">
            <a:avLst/>
          </a:prstGeom>
          <a:noFill/>
        </p:spPr>
        <p:txBody>
          <a:bodyPr wrap="square">
            <a:spAutoFit/>
          </a:bodyPr>
          <a:lstStyle/>
          <a:p>
            <a:pPr algn="just"/>
            <a:r>
              <a:rPr lang="es-MX" dirty="0"/>
              <a:t>El 10 de septiembre de 1991, se lanzó mundialmente </a:t>
            </a:r>
            <a:r>
              <a:rPr lang="es-MX" dirty="0" err="1"/>
              <a:t>Smells</a:t>
            </a:r>
            <a:r>
              <a:rPr lang="es-MX" dirty="0"/>
              <a:t> </a:t>
            </a:r>
            <a:r>
              <a:rPr lang="es-MX" dirty="0" err="1"/>
              <a:t>Like</a:t>
            </a:r>
            <a:r>
              <a:rPr lang="es-MX" dirty="0"/>
              <a:t> </a:t>
            </a:r>
            <a:r>
              <a:rPr lang="es-MX" dirty="0" err="1"/>
              <a:t>Teen</a:t>
            </a:r>
            <a:r>
              <a:rPr lang="es-MX" dirty="0"/>
              <a:t> </a:t>
            </a:r>
            <a:r>
              <a:rPr lang="es-MX" dirty="0" err="1"/>
              <a:t>Spirit</a:t>
            </a:r>
            <a:r>
              <a:rPr lang="es-MX" dirty="0"/>
              <a:t>, de Nirvana, una de las canciones más icónicas de la cultura popular. Este sencillo, parte del álbum Nevermind, se convirtió rápidamente en un himno generacional y marcó el auge del movimiento grunge en la década de 1990.</a:t>
            </a:r>
          </a:p>
        </p:txBody>
      </p:sp>
      <p:pic>
        <p:nvPicPr>
          <p:cNvPr id="1026" name="Picture 2" descr="Nirvana lanza Smells Like Teen Spirit-0">
            <a:extLst>
              <a:ext uri="{FF2B5EF4-FFF2-40B4-BE49-F238E27FC236}">
                <a16:creationId xmlns:a16="http://schemas.microsoft.com/office/drawing/2014/main" id="{B0226DE0-E773-11B8-083B-6D7DFF97C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75" y="1597130"/>
            <a:ext cx="5672552" cy="3663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18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Restricciones en la estrategia	</a:t>
            </a:r>
            <a:endParaRPr lang="es-419" dirty="0"/>
          </a:p>
        </p:txBody>
      </p:sp>
      <p:sp>
        <p:nvSpPr>
          <p:cNvPr id="3" name="Content Placeholder 2">
            <a:extLst>
              <a:ext uri="{FF2B5EF4-FFF2-40B4-BE49-F238E27FC236}">
                <a16:creationId xmlns:a16="http://schemas.microsoft.com/office/drawing/2014/main" id="{8C608778-1A60-4933-BAAA-4C5D0D4BF006}"/>
              </a:ext>
            </a:extLst>
          </p:cNvPr>
          <p:cNvSpPr>
            <a:spLocks noGrp="1"/>
          </p:cNvSpPr>
          <p:nvPr>
            <p:ph idx="1"/>
          </p:nvPr>
        </p:nvSpPr>
        <p:spPr>
          <a:xfrm>
            <a:off x="1066800" y="1908683"/>
            <a:ext cx="10058400" cy="1762170"/>
          </a:xfrm>
        </p:spPr>
        <p:txBody>
          <a:bodyPr>
            <a:normAutofit lnSpcReduction="10000"/>
          </a:bodyPr>
          <a:lstStyle/>
          <a:p>
            <a:pPr algn="just"/>
            <a:r>
              <a:rPr lang="es-MX" dirty="0"/>
              <a:t>La gama de productos puede determinar la estacionalidad y la estabilidad del empleo. En segundo lugar, la tecnología, los equipos y los procesos pueden afectar a la seguridad y al contenido del trabajo mismo. En tercer lugar, la decisión de localización puede tener un impacto en el entorno en el que trabajan los empleados. Por último, las decisiones de </a:t>
            </a:r>
            <a:r>
              <a:rPr lang="es-MX" dirty="0" err="1"/>
              <a:t>layout</a:t>
            </a:r>
            <a:r>
              <a:rPr lang="es-MX" dirty="0"/>
              <a:t>, tal como emplear una línea de montaje en vez de una célula de trabajo, influyen en el contenido del trabajo en sí.</a:t>
            </a:r>
          </a:p>
          <a:p>
            <a:pPr algn="just"/>
            <a:endParaRPr lang="es-MX" dirty="0"/>
          </a:p>
          <a:p>
            <a:pPr algn="just"/>
            <a:endParaRPr lang="es-419" dirty="0"/>
          </a:p>
        </p:txBody>
      </p:sp>
      <p:pic>
        <p:nvPicPr>
          <p:cNvPr id="6" name="Imagen 5">
            <a:extLst>
              <a:ext uri="{FF2B5EF4-FFF2-40B4-BE49-F238E27FC236}">
                <a16:creationId xmlns:a16="http://schemas.microsoft.com/office/drawing/2014/main" id="{215ADDF7-9290-4C07-9BB6-CB909D00A909}"/>
              </a:ext>
            </a:extLst>
          </p:cNvPr>
          <p:cNvPicPr>
            <a:picLocks noChangeAspect="1"/>
          </p:cNvPicPr>
          <p:nvPr/>
        </p:nvPicPr>
        <p:blipFill>
          <a:blip r:embed="rId2"/>
          <a:stretch>
            <a:fillRect/>
          </a:stretch>
        </p:blipFill>
        <p:spPr>
          <a:xfrm>
            <a:off x="5383074" y="3429000"/>
            <a:ext cx="5534025" cy="3400425"/>
          </a:xfrm>
          <a:prstGeom prst="rect">
            <a:avLst/>
          </a:prstGeom>
        </p:spPr>
      </p:pic>
    </p:spTree>
    <p:extLst>
      <p:ext uri="{BB962C8B-B14F-4D97-AF65-F5344CB8AC3E}">
        <p14:creationId xmlns:p14="http://schemas.microsoft.com/office/powerpoint/2010/main" val="396805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Políticas de estabilidad de empleo</a:t>
            </a:r>
          </a:p>
        </p:txBody>
      </p:sp>
      <p:sp>
        <p:nvSpPr>
          <p:cNvPr id="3" name="Marcador de contenido 2">
            <a:extLst>
              <a:ext uri="{FF2B5EF4-FFF2-40B4-BE49-F238E27FC236}">
                <a16:creationId xmlns:a16="http://schemas.microsoft.com/office/drawing/2014/main" id="{A38C51C5-D55B-41F7-B6CF-004EAF18CE7E}"/>
              </a:ext>
            </a:extLst>
          </p:cNvPr>
          <p:cNvSpPr>
            <a:spLocks noGrp="1"/>
          </p:cNvSpPr>
          <p:nvPr>
            <p:ph idx="1"/>
          </p:nvPr>
        </p:nvSpPr>
        <p:spPr/>
        <p:txBody>
          <a:bodyPr/>
          <a:lstStyle/>
          <a:p>
            <a:pPr marL="0" indent="0" algn="just">
              <a:buNone/>
            </a:pPr>
            <a:r>
              <a:rPr lang="es-MX" dirty="0"/>
              <a:t>La estabilidad del empleo se refiere al número de empleados que se mantienen en la organización en un momento dado. Existen dos políticas básicas para gestionar la estabilidad:</a:t>
            </a:r>
          </a:p>
          <a:p>
            <a:pPr marL="0" indent="0" algn="just">
              <a:buNone/>
            </a:pPr>
            <a:r>
              <a:rPr lang="es-MX" b="1" dirty="0"/>
              <a:t>Seguir estrictamente a la demanda. </a:t>
            </a:r>
            <a:r>
              <a:rPr lang="es-MX" dirty="0"/>
              <a:t>Seguir estrictamente a la demanda mantiene los costes laborales directos ligados a la producción, pero se incurre en otros costes. Entre estos otros costes están (a) los costes de contratación y despido, (b) el seguro de desempleo, y (c) primas en los salarios para que el personal acepte un trabajo poco estable. Esta política tiende a considerar los costes de la mano de obra como variables.</a:t>
            </a:r>
          </a:p>
          <a:p>
            <a:pPr marL="0" indent="0" algn="just">
              <a:buNone/>
            </a:pPr>
            <a:endParaRPr lang="es-MX" dirty="0"/>
          </a:p>
          <a:p>
            <a:pPr marL="0" indent="0" algn="just">
              <a:buNone/>
            </a:pPr>
            <a:endParaRPr lang="es-GT" dirty="0"/>
          </a:p>
        </p:txBody>
      </p:sp>
      <p:pic>
        <p:nvPicPr>
          <p:cNvPr id="5" name="Imagen 4">
            <a:extLst>
              <a:ext uri="{FF2B5EF4-FFF2-40B4-BE49-F238E27FC236}">
                <a16:creationId xmlns:a16="http://schemas.microsoft.com/office/drawing/2014/main" id="{1DC9DC38-8392-4545-8773-790950AC1C70}"/>
              </a:ext>
            </a:extLst>
          </p:cNvPr>
          <p:cNvPicPr>
            <a:picLocks noChangeAspect="1"/>
          </p:cNvPicPr>
          <p:nvPr/>
        </p:nvPicPr>
        <p:blipFill>
          <a:blip r:embed="rId2"/>
          <a:stretch>
            <a:fillRect/>
          </a:stretch>
        </p:blipFill>
        <p:spPr>
          <a:xfrm>
            <a:off x="6752492" y="3834778"/>
            <a:ext cx="3878946" cy="2736619"/>
          </a:xfrm>
          <a:prstGeom prst="rect">
            <a:avLst/>
          </a:prstGeom>
        </p:spPr>
      </p:pic>
    </p:spTree>
    <p:extLst>
      <p:ext uri="{BB962C8B-B14F-4D97-AF65-F5344CB8AC3E}">
        <p14:creationId xmlns:p14="http://schemas.microsoft.com/office/powerpoint/2010/main" val="335019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Políticas de estabilidad de empleo</a:t>
            </a:r>
          </a:p>
        </p:txBody>
      </p:sp>
      <p:sp>
        <p:nvSpPr>
          <p:cNvPr id="5" name="Content Placeholder 4">
            <a:extLst>
              <a:ext uri="{FF2B5EF4-FFF2-40B4-BE49-F238E27FC236}">
                <a16:creationId xmlns:a16="http://schemas.microsoft.com/office/drawing/2014/main" id="{17EF9A96-AFFB-4290-84F0-181EA623466E}"/>
              </a:ext>
            </a:extLst>
          </p:cNvPr>
          <p:cNvSpPr>
            <a:spLocks noGrp="1"/>
          </p:cNvSpPr>
          <p:nvPr>
            <p:ph idx="1"/>
          </p:nvPr>
        </p:nvSpPr>
        <p:spPr>
          <a:xfrm>
            <a:off x="1097280" y="1845734"/>
            <a:ext cx="10058400" cy="2474475"/>
          </a:xfrm>
        </p:spPr>
        <p:txBody>
          <a:bodyPr>
            <a:normAutofit/>
          </a:bodyPr>
          <a:lstStyle/>
          <a:p>
            <a:pPr marL="0" indent="0" algn="just">
              <a:buNone/>
            </a:pPr>
            <a:r>
              <a:rPr lang="es-MX" b="1" dirty="0"/>
              <a:t>Mantener el empleo constante. </a:t>
            </a:r>
            <a:r>
              <a:rPr lang="es-MX" dirty="0"/>
              <a:t>Mantener los niveles de empleo constantes supone tener una fuerza de trabajo formada y mantener los costes de contratación, despido y desempleo al mínimo. Sin embargo, cuando el empleo se mantiene constante, los empleados pueden estar infrautilizados cuando la demanda es baja, y la empresa puede no disponer de los recursos humanos necesarios cuando la demanda es elevada. Esta política tiende a considerar los costes de la mano de obra como costes fijos.</a:t>
            </a:r>
            <a:endParaRPr lang="es-419" dirty="0"/>
          </a:p>
        </p:txBody>
      </p:sp>
    </p:spTree>
    <p:extLst>
      <p:ext uri="{BB962C8B-B14F-4D97-AF65-F5344CB8AC3E}">
        <p14:creationId xmlns:p14="http://schemas.microsoft.com/office/powerpoint/2010/main" val="364754909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15199</TotalTime>
  <Words>1079</Words>
  <Application>Microsoft Office PowerPoint</Application>
  <PresentationFormat>Panorámica</PresentationFormat>
  <Paragraphs>45</Paragraphs>
  <Slides>13</Slides>
  <Notes>1</Notes>
  <HiddenSlides>0</HiddenSlides>
  <MMClips>2</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Calibri</vt:lpstr>
      <vt:lpstr>Calibri Light</vt:lpstr>
      <vt:lpstr>Retrospect</vt:lpstr>
      <vt:lpstr>Producción &amp; Operaciones I</vt:lpstr>
      <vt:lpstr>Organización Interna</vt:lpstr>
      <vt:lpstr>Ventaja Competitiva a través del RH.</vt:lpstr>
      <vt:lpstr>Ventaja Competitiva a través del RH.</vt:lpstr>
      <vt:lpstr>Calidad de Vida = Compromiso</vt:lpstr>
      <vt:lpstr>Hoy en la Historia</vt:lpstr>
      <vt:lpstr>Restricciones en la estrategia </vt:lpstr>
      <vt:lpstr>Políticas de estabilidad de empleo</vt:lpstr>
      <vt:lpstr>Políticas de estabilidad de empleo</vt:lpstr>
      <vt:lpstr>Horario Laboral Flexible</vt:lpstr>
      <vt:lpstr>Teletrabajo</vt:lpstr>
      <vt:lpstr>Teletrabajo</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187</cp:revision>
  <dcterms:created xsi:type="dcterms:W3CDTF">2017-08-19T23:17:36Z</dcterms:created>
  <dcterms:modified xsi:type="dcterms:W3CDTF">2024-09-11T14:16:10Z</dcterms:modified>
</cp:coreProperties>
</file>