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notesMasterIdLst>
    <p:notesMasterId r:id="rId18"/>
  </p:notesMasterIdLst>
  <p:sldIdLst>
    <p:sldId id="256" r:id="rId2"/>
    <p:sldId id="305" r:id="rId3"/>
    <p:sldId id="306" r:id="rId4"/>
    <p:sldId id="378" r:id="rId5"/>
    <p:sldId id="379" r:id="rId6"/>
    <p:sldId id="380" r:id="rId7"/>
    <p:sldId id="303" r:id="rId8"/>
    <p:sldId id="382" r:id="rId9"/>
    <p:sldId id="385" r:id="rId10"/>
    <p:sldId id="403" r:id="rId11"/>
    <p:sldId id="396" r:id="rId12"/>
    <p:sldId id="388" r:id="rId13"/>
    <p:sldId id="397" r:id="rId14"/>
    <p:sldId id="398" r:id="rId15"/>
    <p:sldId id="399" r:id="rId16"/>
    <p:sldId id="295"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009D12-2EAA-38C0-5A60-8C19517300E1}" v="10" dt="2024-03-16T01:43:59.201"/>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863" autoAdjust="0"/>
    <p:restoredTop sz="83962" autoAdjust="0"/>
  </p:normalViewPr>
  <p:slideViewPr>
    <p:cSldViewPr snapToGrid="0">
      <p:cViewPr varScale="1">
        <p:scale>
          <a:sx n="63" d="100"/>
          <a:sy n="63" d="100"/>
        </p:scale>
        <p:origin x="73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GT"/>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1C24C-5FD6-4F7F-AA36-0E82D615A5EE}" type="datetimeFigureOut">
              <a:rPr lang="es-GT" smtClean="0"/>
              <a:t>18/09/2024</a:t>
            </a:fld>
            <a:endParaRPr lang="es-GT"/>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GT"/>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GT"/>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GT"/>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1A802D-9326-426A-853F-0C4EDCB20703}" type="slidenum">
              <a:rPr lang="es-GT" smtClean="0"/>
              <a:t>‹Nº›</a:t>
            </a:fld>
            <a:endParaRPr lang="es-GT"/>
          </a:p>
        </p:txBody>
      </p:sp>
    </p:spTree>
    <p:extLst>
      <p:ext uri="{BB962C8B-B14F-4D97-AF65-F5344CB8AC3E}">
        <p14:creationId xmlns:p14="http://schemas.microsoft.com/office/powerpoint/2010/main" val="38161506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6C46035-0C1F-4358-AC87-7593A30C26EC}" type="datetimeFigureOut">
              <a:rPr lang="es-GT" smtClean="0"/>
              <a:t>18/09/2024</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48C5AED9-68C5-493E-B325-2410F1CD8EA0}" type="slidenum">
              <a:rPr lang="es-GT" smtClean="0"/>
              <a:t>‹Nº›</a:t>
            </a:fld>
            <a:endParaRPr lang="es-GT"/>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35790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C46035-0C1F-4358-AC87-7593A30C26EC}" type="datetimeFigureOut">
              <a:rPr lang="es-GT" smtClean="0"/>
              <a:t>18/09/2024</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48C5AED9-68C5-493E-B325-2410F1CD8EA0}" type="slidenum">
              <a:rPr lang="es-GT" smtClean="0"/>
              <a:t>‹Nº›</a:t>
            </a:fld>
            <a:endParaRPr lang="es-GT"/>
          </a:p>
        </p:txBody>
      </p:sp>
    </p:spTree>
    <p:extLst>
      <p:ext uri="{BB962C8B-B14F-4D97-AF65-F5344CB8AC3E}">
        <p14:creationId xmlns:p14="http://schemas.microsoft.com/office/powerpoint/2010/main" val="21631123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C46035-0C1F-4358-AC87-7593A30C26EC}" type="datetimeFigureOut">
              <a:rPr lang="es-GT" smtClean="0"/>
              <a:t>18/09/2024</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48C5AED9-68C5-493E-B325-2410F1CD8EA0}" type="slidenum">
              <a:rPr lang="es-GT" smtClean="0"/>
              <a:t>‹Nº›</a:t>
            </a:fld>
            <a:endParaRPr lang="es-GT"/>
          </a:p>
        </p:txBody>
      </p:sp>
    </p:spTree>
    <p:extLst>
      <p:ext uri="{BB962C8B-B14F-4D97-AF65-F5344CB8AC3E}">
        <p14:creationId xmlns:p14="http://schemas.microsoft.com/office/powerpoint/2010/main" val="7076711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C46035-0C1F-4358-AC87-7593A30C26EC}" type="datetimeFigureOut">
              <a:rPr lang="es-GT" smtClean="0"/>
              <a:t>18/09/2024</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48C5AED9-68C5-493E-B325-2410F1CD8EA0}" type="slidenum">
              <a:rPr lang="es-GT" smtClean="0"/>
              <a:t>‹Nº›</a:t>
            </a:fld>
            <a:endParaRPr lang="es-GT"/>
          </a:p>
        </p:txBody>
      </p:sp>
    </p:spTree>
    <p:extLst>
      <p:ext uri="{BB962C8B-B14F-4D97-AF65-F5344CB8AC3E}">
        <p14:creationId xmlns:p14="http://schemas.microsoft.com/office/powerpoint/2010/main" val="36614988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C46035-0C1F-4358-AC87-7593A30C26EC}" type="datetimeFigureOut">
              <a:rPr lang="es-GT" smtClean="0"/>
              <a:t>18/09/2024</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48C5AED9-68C5-493E-B325-2410F1CD8EA0}" type="slidenum">
              <a:rPr lang="es-GT" smtClean="0"/>
              <a:t>‹Nº›</a:t>
            </a:fld>
            <a:endParaRPr lang="es-GT"/>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0577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6C46035-0C1F-4358-AC87-7593A30C26EC}" type="datetimeFigureOut">
              <a:rPr lang="es-GT" smtClean="0"/>
              <a:t>18/09/2024</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48C5AED9-68C5-493E-B325-2410F1CD8EA0}" type="slidenum">
              <a:rPr lang="es-GT" smtClean="0"/>
              <a:t>‹Nº›</a:t>
            </a:fld>
            <a:endParaRPr lang="es-GT"/>
          </a:p>
        </p:txBody>
      </p:sp>
    </p:spTree>
    <p:extLst>
      <p:ext uri="{BB962C8B-B14F-4D97-AF65-F5344CB8AC3E}">
        <p14:creationId xmlns:p14="http://schemas.microsoft.com/office/powerpoint/2010/main" val="7101902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6C46035-0C1F-4358-AC87-7593A30C26EC}" type="datetimeFigureOut">
              <a:rPr lang="es-GT" smtClean="0"/>
              <a:t>18/09/2024</a:t>
            </a:fld>
            <a:endParaRPr lang="es-GT"/>
          </a:p>
        </p:txBody>
      </p:sp>
      <p:sp>
        <p:nvSpPr>
          <p:cNvPr id="8" name="Footer Placeholder 7"/>
          <p:cNvSpPr>
            <a:spLocks noGrp="1"/>
          </p:cNvSpPr>
          <p:nvPr>
            <p:ph type="ftr" sz="quarter" idx="11"/>
          </p:nvPr>
        </p:nvSpPr>
        <p:spPr/>
        <p:txBody>
          <a:bodyPr/>
          <a:lstStyle/>
          <a:p>
            <a:endParaRPr lang="es-GT"/>
          </a:p>
        </p:txBody>
      </p:sp>
      <p:sp>
        <p:nvSpPr>
          <p:cNvPr id="9" name="Slide Number Placeholder 8"/>
          <p:cNvSpPr>
            <a:spLocks noGrp="1"/>
          </p:cNvSpPr>
          <p:nvPr>
            <p:ph type="sldNum" sz="quarter" idx="12"/>
          </p:nvPr>
        </p:nvSpPr>
        <p:spPr/>
        <p:txBody>
          <a:bodyPr/>
          <a:lstStyle/>
          <a:p>
            <a:fld id="{48C5AED9-68C5-493E-B325-2410F1CD8EA0}" type="slidenum">
              <a:rPr lang="es-GT" smtClean="0"/>
              <a:t>‹Nº›</a:t>
            </a:fld>
            <a:endParaRPr lang="es-GT"/>
          </a:p>
        </p:txBody>
      </p:sp>
    </p:spTree>
    <p:extLst>
      <p:ext uri="{BB962C8B-B14F-4D97-AF65-F5344CB8AC3E}">
        <p14:creationId xmlns:p14="http://schemas.microsoft.com/office/powerpoint/2010/main" val="1888342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6C46035-0C1F-4358-AC87-7593A30C26EC}" type="datetimeFigureOut">
              <a:rPr lang="es-GT" smtClean="0"/>
              <a:t>18/09/2024</a:t>
            </a:fld>
            <a:endParaRPr lang="es-GT"/>
          </a:p>
        </p:txBody>
      </p:sp>
      <p:sp>
        <p:nvSpPr>
          <p:cNvPr id="4" name="Footer Placeholder 3"/>
          <p:cNvSpPr>
            <a:spLocks noGrp="1"/>
          </p:cNvSpPr>
          <p:nvPr>
            <p:ph type="ftr" sz="quarter" idx="11"/>
          </p:nvPr>
        </p:nvSpPr>
        <p:spPr/>
        <p:txBody>
          <a:bodyPr/>
          <a:lstStyle/>
          <a:p>
            <a:endParaRPr lang="es-GT"/>
          </a:p>
        </p:txBody>
      </p:sp>
      <p:sp>
        <p:nvSpPr>
          <p:cNvPr id="5" name="Slide Number Placeholder 4"/>
          <p:cNvSpPr>
            <a:spLocks noGrp="1"/>
          </p:cNvSpPr>
          <p:nvPr>
            <p:ph type="sldNum" sz="quarter" idx="12"/>
          </p:nvPr>
        </p:nvSpPr>
        <p:spPr/>
        <p:txBody>
          <a:bodyPr/>
          <a:lstStyle/>
          <a:p>
            <a:fld id="{48C5AED9-68C5-493E-B325-2410F1CD8EA0}" type="slidenum">
              <a:rPr lang="es-GT" smtClean="0"/>
              <a:t>‹Nº›</a:t>
            </a:fld>
            <a:endParaRPr lang="es-GT"/>
          </a:p>
        </p:txBody>
      </p:sp>
    </p:spTree>
    <p:extLst>
      <p:ext uri="{BB962C8B-B14F-4D97-AF65-F5344CB8AC3E}">
        <p14:creationId xmlns:p14="http://schemas.microsoft.com/office/powerpoint/2010/main" val="2230557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6C46035-0C1F-4358-AC87-7593A30C26EC}" type="datetimeFigureOut">
              <a:rPr lang="es-GT" smtClean="0"/>
              <a:t>18/09/2024</a:t>
            </a:fld>
            <a:endParaRPr lang="es-GT"/>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s-GT"/>
          </a:p>
        </p:txBody>
      </p:sp>
      <p:sp>
        <p:nvSpPr>
          <p:cNvPr id="9" name="Slide Number Placeholder 8"/>
          <p:cNvSpPr>
            <a:spLocks noGrp="1"/>
          </p:cNvSpPr>
          <p:nvPr>
            <p:ph type="sldNum" sz="quarter" idx="12"/>
          </p:nvPr>
        </p:nvSpPr>
        <p:spPr/>
        <p:txBody>
          <a:bodyPr/>
          <a:lstStyle/>
          <a:p>
            <a:fld id="{48C5AED9-68C5-493E-B325-2410F1CD8EA0}" type="slidenum">
              <a:rPr lang="es-GT" smtClean="0"/>
              <a:t>‹Nº›</a:t>
            </a:fld>
            <a:endParaRPr lang="es-GT"/>
          </a:p>
        </p:txBody>
      </p:sp>
    </p:spTree>
    <p:extLst>
      <p:ext uri="{BB962C8B-B14F-4D97-AF65-F5344CB8AC3E}">
        <p14:creationId xmlns:p14="http://schemas.microsoft.com/office/powerpoint/2010/main" val="34631174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6C46035-0C1F-4358-AC87-7593A30C26EC}" type="datetimeFigureOut">
              <a:rPr lang="es-GT" smtClean="0"/>
              <a:t>18/09/2024</a:t>
            </a:fld>
            <a:endParaRPr lang="es-GT"/>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s-GT"/>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8C5AED9-68C5-493E-B325-2410F1CD8EA0}" type="slidenum">
              <a:rPr lang="es-GT" smtClean="0"/>
              <a:t>‹Nº›</a:t>
            </a:fld>
            <a:endParaRPr lang="es-GT"/>
          </a:p>
        </p:txBody>
      </p:sp>
    </p:spTree>
    <p:extLst>
      <p:ext uri="{BB962C8B-B14F-4D97-AF65-F5344CB8AC3E}">
        <p14:creationId xmlns:p14="http://schemas.microsoft.com/office/powerpoint/2010/main" val="2478928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6C46035-0C1F-4358-AC87-7593A30C26EC}" type="datetimeFigureOut">
              <a:rPr lang="es-GT" smtClean="0"/>
              <a:t>18/09/2024</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48C5AED9-68C5-493E-B325-2410F1CD8EA0}" type="slidenum">
              <a:rPr lang="es-GT" smtClean="0"/>
              <a:t>‹Nº›</a:t>
            </a:fld>
            <a:endParaRPr lang="es-GT"/>
          </a:p>
        </p:txBody>
      </p:sp>
    </p:spTree>
    <p:extLst>
      <p:ext uri="{BB962C8B-B14F-4D97-AF65-F5344CB8AC3E}">
        <p14:creationId xmlns:p14="http://schemas.microsoft.com/office/powerpoint/2010/main" val="946487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6C46035-0C1F-4358-AC87-7593A30C26EC}" type="datetimeFigureOut">
              <a:rPr lang="es-GT" smtClean="0"/>
              <a:t>18/09/2024</a:t>
            </a:fld>
            <a:endParaRPr lang="es-GT"/>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s-GT"/>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8C5AED9-68C5-493E-B325-2410F1CD8EA0}" type="slidenum">
              <a:rPr lang="es-GT" smtClean="0"/>
              <a:t>‹Nº›</a:t>
            </a:fld>
            <a:endParaRPr lang="es-GT"/>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8347059"/>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video" Target="https://www.youtube.com/embed/v4ZvpoAoJyE?feature=oembed"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2.xml"/><Relationship Id="rId1" Type="http://schemas.openxmlformats.org/officeDocument/2006/relationships/video" Target="https://www.youtube.com/embed/btFJkE9DViU?feature=oembed"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100051" y="1473327"/>
            <a:ext cx="10170795" cy="2479548"/>
          </a:xfrm>
        </p:spPr>
        <p:txBody>
          <a:bodyPr/>
          <a:lstStyle/>
          <a:p>
            <a:r>
              <a:rPr lang="es-GT" dirty="0"/>
              <a:t>Producción &amp; Operaciones I</a:t>
            </a:r>
          </a:p>
        </p:txBody>
      </p:sp>
      <p:sp>
        <p:nvSpPr>
          <p:cNvPr id="3" name="Subtítulo 2"/>
          <p:cNvSpPr>
            <a:spLocks noGrp="1"/>
          </p:cNvSpPr>
          <p:nvPr>
            <p:ph type="subTitle" idx="1"/>
          </p:nvPr>
        </p:nvSpPr>
        <p:spPr>
          <a:xfrm>
            <a:off x="1100051" y="4665171"/>
            <a:ext cx="10058400" cy="1143000"/>
          </a:xfrm>
        </p:spPr>
        <p:txBody>
          <a:bodyPr vert="horz" lIns="91440" tIns="45720" rIns="91440" bIns="45720" rtlCol="0" anchor="t">
            <a:normAutofit fontScale="85000" lnSpcReduction="20000"/>
          </a:bodyPr>
          <a:lstStyle/>
          <a:p>
            <a:r>
              <a:rPr lang="es-GT" dirty="0"/>
              <a:t>Semestre II, 2024</a:t>
            </a:r>
          </a:p>
          <a:p>
            <a:endParaRPr lang="es-GT" dirty="0"/>
          </a:p>
          <a:p>
            <a:pPr algn="r"/>
            <a:r>
              <a:rPr lang="es-GT" dirty="0"/>
              <a:t>Ing. Jorge rodriguez</a:t>
            </a:r>
          </a:p>
        </p:txBody>
      </p:sp>
      <p:pic>
        <p:nvPicPr>
          <p:cNvPr id="1028" name="Picture 4" descr="Resultado de imagen de universidad rafael landíva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074" y="270132"/>
            <a:ext cx="2604145" cy="9203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73546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E7E6556-0431-940C-7A05-DD9564A807BE}"/>
              </a:ext>
            </a:extLst>
          </p:cNvPr>
          <p:cNvSpPr>
            <a:spLocks noGrp="1"/>
          </p:cNvSpPr>
          <p:nvPr>
            <p:ph type="title"/>
          </p:nvPr>
        </p:nvSpPr>
        <p:spPr>
          <a:xfrm>
            <a:off x="1097280" y="286603"/>
            <a:ext cx="10058400" cy="1450757"/>
          </a:xfrm>
        </p:spPr>
        <p:txBody>
          <a:bodyPr>
            <a:normAutofit/>
          </a:bodyPr>
          <a:lstStyle/>
          <a:p>
            <a:r>
              <a:rPr lang="es-MX" dirty="0"/>
              <a:t>Hoy en la historia</a:t>
            </a:r>
            <a:endParaRPr lang="es-GT" dirty="0"/>
          </a:p>
        </p:txBody>
      </p:sp>
      <p:sp>
        <p:nvSpPr>
          <p:cNvPr id="3" name="Marcador de contenido 2">
            <a:extLst>
              <a:ext uri="{FF2B5EF4-FFF2-40B4-BE49-F238E27FC236}">
                <a16:creationId xmlns:a16="http://schemas.microsoft.com/office/drawing/2014/main" id="{FF0486B4-EC5D-91D2-EECB-B3161F83D182}"/>
              </a:ext>
            </a:extLst>
          </p:cNvPr>
          <p:cNvSpPr>
            <a:spLocks noGrp="1"/>
          </p:cNvSpPr>
          <p:nvPr>
            <p:ph idx="1"/>
          </p:nvPr>
        </p:nvSpPr>
        <p:spPr>
          <a:xfrm>
            <a:off x="1097279" y="1845734"/>
            <a:ext cx="6454987" cy="4023360"/>
          </a:xfrm>
        </p:spPr>
        <p:txBody>
          <a:bodyPr>
            <a:normAutofit/>
          </a:bodyPr>
          <a:lstStyle/>
          <a:p>
            <a:pPr algn="just"/>
            <a:r>
              <a:rPr lang="es-MX" dirty="0"/>
              <a:t>Un día como hoy, en 1970, fallecía el legendario guitarrista, cantante y compositor estadounidense Jimi Hendrix, a los 27 años, en un hotel en Londres. De acuerdo con el médico que lo atendió inicialmente, Hendrix murió asfixiado en su propio vómito, compuesto principalmente de vino tinto. Sin embargo, su muerte es objeto de controversia hasta la actualidad. Nacido el 27 de noviembre de 1942, en Seattle, (EE.UU.), Hendrix es considerado por los críticos y músicos como el mejor guitarrista de la historia del rock y uno de los músicos más importantes e influyentes de su tiempo</a:t>
            </a:r>
            <a:endParaRPr lang="es-GT" dirty="0"/>
          </a:p>
        </p:txBody>
      </p:sp>
      <p:pic>
        <p:nvPicPr>
          <p:cNvPr id="4" name="Picture 2" descr="Muere Jimi Hendrix, el mejor guitarrista de la historia-0">
            <a:extLst>
              <a:ext uri="{FF2B5EF4-FFF2-40B4-BE49-F238E27FC236}">
                <a16:creationId xmlns:a16="http://schemas.microsoft.com/office/drawing/2014/main" id="{92775449-0B55-5157-CCBC-9D5F6773BD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431" r="11181"/>
          <a:stretch/>
        </p:blipFill>
        <p:spPr bwMode="auto">
          <a:xfrm>
            <a:off x="8020570" y="1916318"/>
            <a:ext cx="3135109" cy="34710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58143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188130"/>
            <a:ext cx="10058400" cy="1450757"/>
          </a:xfrm>
        </p:spPr>
        <p:txBody>
          <a:bodyPr/>
          <a:lstStyle/>
          <a:p>
            <a:r>
              <a:rPr lang="es-GT" dirty="0"/>
              <a:t>Equipos de Trabajo Autodirigidos</a:t>
            </a:r>
          </a:p>
        </p:txBody>
      </p:sp>
      <p:sp>
        <p:nvSpPr>
          <p:cNvPr id="5" name="Content Placeholder 4">
            <a:extLst>
              <a:ext uri="{FF2B5EF4-FFF2-40B4-BE49-F238E27FC236}">
                <a16:creationId xmlns:a16="http://schemas.microsoft.com/office/drawing/2014/main" id="{17EF9A96-AFFB-4290-84F0-181EA623466E}"/>
              </a:ext>
            </a:extLst>
          </p:cNvPr>
          <p:cNvSpPr>
            <a:spLocks noGrp="1"/>
          </p:cNvSpPr>
          <p:nvPr>
            <p:ph idx="1"/>
          </p:nvPr>
        </p:nvSpPr>
        <p:spPr>
          <a:xfrm>
            <a:off x="1097280" y="1845734"/>
            <a:ext cx="10058400" cy="4223761"/>
          </a:xfrm>
        </p:spPr>
        <p:txBody>
          <a:bodyPr>
            <a:normAutofit/>
          </a:bodyPr>
          <a:lstStyle/>
          <a:p>
            <a:pPr marL="0" indent="0" algn="just">
              <a:buNone/>
            </a:pPr>
            <a:r>
              <a:rPr lang="es-MX" dirty="0"/>
              <a:t>Un concepto de equipo de especial significación es el equipo autodirigido:</a:t>
            </a:r>
          </a:p>
          <a:p>
            <a:pPr marL="0" indent="0" algn="just">
              <a:buNone/>
            </a:pPr>
            <a:r>
              <a:rPr lang="es-MX" dirty="0"/>
              <a:t>Un grupo de individuos con competencias delegadas que trabajan juntos para alcanzar un objetivo común. Estos equipos se pueden organizar para objetivos a largo o a corto plazo.</a:t>
            </a:r>
          </a:p>
          <a:p>
            <a:pPr algn="just"/>
            <a:endParaRPr lang="es-MX" dirty="0"/>
          </a:p>
          <a:p>
            <a:pPr marL="0" indent="0" algn="just">
              <a:buNone/>
            </a:pPr>
            <a:r>
              <a:rPr lang="es-MX" dirty="0"/>
              <a:t>Son eficaces, fundamentalmente, porque permiten lograr fácilmente la potenciación de los empleados, asegurar las características esenciales del trabajo, y satisfacer muchas de las necesidades psicológicas de los miembros individuales del equipo.</a:t>
            </a:r>
            <a:endParaRPr lang="es-419" dirty="0"/>
          </a:p>
        </p:txBody>
      </p:sp>
    </p:spTree>
    <p:extLst>
      <p:ext uri="{BB962C8B-B14F-4D97-AF65-F5344CB8AC3E}">
        <p14:creationId xmlns:p14="http://schemas.microsoft.com/office/powerpoint/2010/main" val="169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0DA2A-6E9E-4D5C-A943-EEAFE0720DB4}"/>
              </a:ext>
            </a:extLst>
          </p:cNvPr>
          <p:cNvSpPr>
            <a:spLocks noGrp="1"/>
          </p:cNvSpPr>
          <p:nvPr>
            <p:ph type="title"/>
          </p:nvPr>
        </p:nvSpPr>
        <p:spPr/>
        <p:txBody>
          <a:bodyPr/>
          <a:lstStyle/>
          <a:p>
            <a:r>
              <a:rPr lang="es-MX" dirty="0"/>
              <a:t>Equipos de Trabajo Autodirigidos</a:t>
            </a:r>
            <a:endParaRPr lang="es-419" dirty="0"/>
          </a:p>
        </p:txBody>
      </p:sp>
      <p:sp>
        <p:nvSpPr>
          <p:cNvPr id="4" name="Marcador de contenido 3">
            <a:extLst>
              <a:ext uri="{FF2B5EF4-FFF2-40B4-BE49-F238E27FC236}">
                <a16:creationId xmlns:a16="http://schemas.microsoft.com/office/drawing/2014/main" id="{CFC643EB-F09E-4784-BA96-9FB7A15A61FE}"/>
              </a:ext>
            </a:extLst>
          </p:cNvPr>
          <p:cNvSpPr>
            <a:spLocks noGrp="1"/>
          </p:cNvSpPr>
          <p:nvPr>
            <p:ph sz="half" idx="1"/>
          </p:nvPr>
        </p:nvSpPr>
        <p:spPr/>
        <p:txBody>
          <a:bodyPr/>
          <a:lstStyle/>
          <a:p>
            <a:endParaRPr lang="es-GT"/>
          </a:p>
        </p:txBody>
      </p:sp>
      <p:sp>
        <p:nvSpPr>
          <p:cNvPr id="3" name="Marcador de contenido 2">
            <a:extLst>
              <a:ext uri="{FF2B5EF4-FFF2-40B4-BE49-F238E27FC236}">
                <a16:creationId xmlns:a16="http://schemas.microsoft.com/office/drawing/2014/main" id="{830040B9-0FE9-4DB0-96AD-441FF205F19B}"/>
              </a:ext>
            </a:extLst>
          </p:cNvPr>
          <p:cNvSpPr>
            <a:spLocks noGrp="1"/>
          </p:cNvSpPr>
          <p:nvPr>
            <p:ph sz="half" idx="2"/>
          </p:nvPr>
        </p:nvSpPr>
        <p:spPr/>
        <p:txBody>
          <a:bodyPr>
            <a:normAutofit/>
          </a:bodyPr>
          <a:lstStyle/>
          <a:p>
            <a:pPr algn="just"/>
            <a:r>
              <a:rPr lang="es-MX" dirty="0"/>
              <a:t>Si los diseños del trabajo que amplían, enriquecen, potencian y utilizan equipos son tan buenos, ¿por qué no se emplean universalmente? Principalmente por razones de coste.</a:t>
            </a:r>
          </a:p>
          <a:p>
            <a:pPr algn="just"/>
            <a:endParaRPr lang="es-MX" dirty="0"/>
          </a:p>
          <a:p>
            <a:pPr algn="just"/>
            <a:endParaRPr lang="es-GT" dirty="0"/>
          </a:p>
        </p:txBody>
      </p:sp>
      <p:pic>
        <p:nvPicPr>
          <p:cNvPr id="6" name="Imagen 5">
            <a:extLst>
              <a:ext uri="{FF2B5EF4-FFF2-40B4-BE49-F238E27FC236}">
                <a16:creationId xmlns:a16="http://schemas.microsoft.com/office/drawing/2014/main" id="{F9527E77-71FF-4F1B-AE22-0D9451313B08}"/>
              </a:ext>
            </a:extLst>
          </p:cNvPr>
          <p:cNvPicPr>
            <a:picLocks noChangeAspect="1"/>
          </p:cNvPicPr>
          <p:nvPr/>
        </p:nvPicPr>
        <p:blipFill>
          <a:blip r:embed="rId2"/>
          <a:stretch>
            <a:fillRect/>
          </a:stretch>
        </p:blipFill>
        <p:spPr>
          <a:xfrm>
            <a:off x="1194435" y="2482216"/>
            <a:ext cx="4743450" cy="2638425"/>
          </a:xfrm>
          <a:prstGeom prst="rect">
            <a:avLst/>
          </a:prstGeom>
        </p:spPr>
      </p:pic>
    </p:spTree>
    <p:extLst>
      <p:ext uri="{BB962C8B-B14F-4D97-AF65-F5344CB8AC3E}">
        <p14:creationId xmlns:p14="http://schemas.microsoft.com/office/powerpoint/2010/main" val="26321367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0DA2A-6E9E-4D5C-A943-EEAFE0720DB4}"/>
              </a:ext>
            </a:extLst>
          </p:cNvPr>
          <p:cNvSpPr>
            <a:spLocks noGrp="1"/>
          </p:cNvSpPr>
          <p:nvPr>
            <p:ph type="title"/>
          </p:nvPr>
        </p:nvSpPr>
        <p:spPr/>
        <p:txBody>
          <a:bodyPr>
            <a:normAutofit/>
          </a:bodyPr>
          <a:lstStyle/>
          <a:p>
            <a:r>
              <a:rPr lang="es-MX" dirty="0"/>
              <a:t>Equipos de trabajo autodirigidos</a:t>
            </a:r>
            <a:endParaRPr lang="es-419" dirty="0"/>
          </a:p>
        </p:txBody>
      </p:sp>
      <p:sp>
        <p:nvSpPr>
          <p:cNvPr id="4" name="Content Placeholder 3">
            <a:extLst>
              <a:ext uri="{FF2B5EF4-FFF2-40B4-BE49-F238E27FC236}">
                <a16:creationId xmlns:a16="http://schemas.microsoft.com/office/drawing/2014/main" id="{695BA35B-E417-4D7F-B69E-01FDD510CE2D}"/>
              </a:ext>
            </a:extLst>
          </p:cNvPr>
          <p:cNvSpPr>
            <a:spLocks noGrp="1"/>
          </p:cNvSpPr>
          <p:nvPr>
            <p:ph idx="1"/>
          </p:nvPr>
        </p:nvSpPr>
        <p:spPr>
          <a:xfrm>
            <a:off x="1097279" y="1845734"/>
            <a:ext cx="9907605" cy="4023360"/>
          </a:xfrm>
        </p:spPr>
        <p:txBody>
          <a:bodyPr>
            <a:normAutofit/>
          </a:bodyPr>
          <a:lstStyle/>
          <a:p>
            <a:pPr algn="just">
              <a:buFont typeface="Wingdings" panose="05000000000000000000" pitchFamily="2" charset="2"/>
              <a:buChar char="§"/>
            </a:pPr>
            <a:r>
              <a:rPr lang="es-MX" sz="1700" dirty="0"/>
              <a:t>Mayor coste de capital. La diversificación del trabajo puede requerir instalaciones y equipamiento adicionales.</a:t>
            </a:r>
          </a:p>
          <a:p>
            <a:pPr algn="just">
              <a:buFont typeface="Wingdings" panose="05000000000000000000" pitchFamily="2" charset="2"/>
              <a:buChar char="§"/>
            </a:pPr>
            <a:r>
              <a:rPr lang="es-MX" sz="1700" dirty="0"/>
              <a:t> Diferencias individuales. Algunos empleados optan por los trabajos menos complejos.</a:t>
            </a:r>
          </a:p>
          <a:p>
            <a:pPr algn="just">
              <a:buFont typeface="Wingdings" panose="05000000000000000000" pitchFamily="2" charset="2"/>
              <a:buChar char="§"/>
            </a:pPr>
            <a:r>
              <a:rPr lang="es-MX" sz="1700" dirty="0"/>
              <a:t>Salarios más altos. Los trabajos pueden requerir un salario medio más alto.</a:t>
            </a:r>
          </a:p>
          <a:p>
            <a:pPr algn="just">
              <a:buFont typeface="Wingdings" panose="05000000000000000000" pitchFamily="2" charset="2"/>
              <a:buChar char="§"/>
            </a:pPr>
            <a:r>
              <a:rPr lang="es-MX" sz="1700" dirty="0"/>
              <a:t>Menor disponibilidad de mano de obra. Debido a que los trabajos diversificados requieren más habilidad y la aceptación de más responsabilidad, los requisitos necesarios para el trabajo aumentan. </a:t>
            </a:r>
          </a:p>
          <a:p>
            <a:pPr algn="just">
              <a:buFont typeface="Wingdings" panose="05000000000000000000" pitchFamily="2" charset="2"/>
              <a:buChar char="§"/>
            </a:pPr>
            <a:r>
              <a:rPr lang="es-MX" sz="1700" dirty="0"/>
              <a:t> Mayores costes de formación. La diversificación de los trabajos requiere formación de carácter multidisciplinar. Por tanto, deben aumentarse los presupuestos de formación.</a:t>
            </a:r>
          </a:p>
        </p:txBody>
      </p:sp>
    </p:spTree>
    <p:extLst>
      <p:ext uri="{BB962C8B-B14F-4D97-AF65-F5344CB8AC3E}">
        <p14:creationId xmlns:p14="http://schemas.microsoft.com/office/powerpoint/2010/main" val="13256186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EEB4E09-178F-41B5-BBC3-47467915E113}"/>
              </a:ext>
            </a:extLst>
          </p:cNvPr>
          <p:cNvSpPr>
            <a:spLocks noGrp="1"/>
          </p:cNvSpPr>
          <p:nvPr>
            <p:ph type="title"/>
          </p:nvPr>
        </p:nvSpPr>
        <p:spPr/>
        <p:txBody>
          <a:bodyPr/>
          <a:lstStyle/>
          <a:p>
            <a:r>
              <a:rPr lang="es-MX" dirty="0"/>
              <a:t>Motivación y Sistemas de Incentivos</a:t>
            </a:r>
            <a:endParaRPr lang="es-GT" dirty="0"/>
          </a:p>
        </p:txBody>
      </p:sp>
      <p:sp>
        <p:nvSpPr>
          <p:cNvPr id="3" name="Marcador de contenido 2">
            <a:extLst>
              <a:ext uri="{FF2B5EF4-FFF2-40B4-BE49-F238E27FC236}">
                <a16:creationId xmlns:a16="http://schemas.microsoft.com/office/drawing/2014/main" id="{4C54E927-FBD9-463F-8C12-BBFB3897751B}"/>
              </a:ext>
            </a:extLst>
          </p:cNvPr>
          <p:cNvSpPr>
            <a:spLocks noGrp="1"/>
          </p:cNvSpPr>
          <p:nvPr>
            <p:ph idx="1"/>
          </p:nvPr>
        </p:nvSpPr>
        <p:spPr/>
        <p:txBody>
          <a:bodyPr/>
          <a:lstStyle/>
          <a:p>
            <a:pPr algn="just"/>
            <a:r>
              <a:rPr lang="es-MX" dirty="0"/>
              <a:t>El dinero a menudo sirve como motivador tanto psicológico como financiero. Las recompensas monetarias se concretan en bonus, participación en beneficios y en ganancias, y sistemas de incentivos.</a:t>
            </a:r>
          </a:p>
          <a:p>
            <a:pPr algn="just"/>
            <a:r>
              <a:rPr lang="es-MX" dirty="0"/>
              <a:t>Los bonus, normalmente en dinero o en opciones sobre acciones, se usan a menudo a nivel ejecutivo para recompensar a la dirección. Los sistemas de participación en beneficios consisten en repartir una parte de los beneficios de la compañía entre los empleados.</a:t>
            </a:r>
          </a:p>
          <a:p>
            <a:pPr algn="just"/>
            <a:r>
              <a:rPr lang="es-MX" dirty="0"/>
              <a:t>Una variación de la participación en beneficios es el reparto de ganancias, que recompensa a los empleados por las mejoras logradas en el rendimiento de la empresa</a:t>
            </a:r>
            <a:endParaRPr lang="es-GT" dirty="0"/>
          </a:p>
        </p:txBody>
      </p:sp>
    </p:spTree>
    <p:extLst>
      <p:ext uri="{BB962C8B-B14F-4D97-AF65-F5344CB8AC3E}">
        <p14:creationId xmlns:p14="http://schemas.microsoft.com/office/powerpoint/2010/main" val="31885544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9BC52F-DA85-4171-A42B-08AF35B032F4}"/>
              </a:ext>
            </a:extLst>
          </p:cNvPr>
          <p:cNvSpPr>
            <a:spLocks noGrp="1"/>
          </p:cNvSpPr>
          <p:nvPr>
            <p:ph type="title"/>
          </p:nvPr>
        </p:nvSpPr>
        <p:spPr/>
        <p:txBody>
          <a:bodyPr/>
          <a:lstStyle/>
          <a:p>
            <a:r>
              <a:rPr lang="es-MX" dirty="0"/>
              <a:t>Motivación y sistemas de incentivos</a:t>
            </a:r>
            <a:endParaRPr lang="es-GT" dirty="0"/>
          </a:p>
        </p:txBody>
      </p:sp>
      <p:pic>
        <p:nvPicPr>
          <p:cNvPr id="6" name="Imagen 5">
            <a:extLst>
              <a:ext uri="{FF2B5EF4-FFF2-40B4-BE49-F238E27FC236}">
                <a16:creationId xmlns:a16="http://schemas.microsoft.com/office/drawing/2014/main" id="{CC99B82A-C2D1-7D3B-F264-CF815A4627F6}"/>
              </a:ext>
            </a:extLst>
          </p:cNvPr>
          <p:cNvPicPr>
            <a:picLocks noChangeAspect="1"/>
          </p:cNvPicPr>
          <p:nvPr/>
        </p:nvPicPr>
        <p:blipFill>
          <a:blip r:embed="rId2"/>
          <a:stretch>
            <a:fillRect/>
          </a:stretch>
        </p:blipFill>
        <p:spPr>
          <a:xfrm>
            <a:off x="309808" y="2554371"/>
            <a:ext cx="11882192" cy="1704808"/>
          </a:xfrm>
          <a:prstGeom prst="rect">
            <a:avLst/>
          </a:prstGeom>
        </p:spPr>
      </p:pic>
    </p:spTree>
    <p:extLst>
      <p:ext uri="{BB962C8B-B14F-4D97-AF65-F5344CB8AC3E}">
        <p14:creationId xmlns:p14="http://schemas.microsoft.com/office/powerpoint/2010/main" val="13276528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100051" y="1473327"/>
            <a:ext cx="10170795" cy="2479548"/>
          </a:xfrm>
        </p:spPr>
        <p:txBody>
          <a:bodyPr/>
          <a:lstStyle/>
          <a:p>
            <a:r>
              <a:rPr lang="es-GT" dirty="0"/>
              <a:t>Producción &amp; Operaciones I</a:t>
            </a:r>
          </a:p>
        </p:txBody>
      </p:sp>
      <p:sp>
        <p:nvSpPr>
          <p:cNvPr id="3" name="Subtítulo 2"/>
          <p:cNvSpPr>
            <a:spLocks noGrp="1"/>
          </p:cNvSpPr>
          <p:nvPr>
            <p:ph type="subTitle" idx="1"/>
          </p:nvPr>
        </p:nvSpPr>
        <p:spPr>
          <a:xfrm>
            <a:off x="1100051" y="4665171"/>
            <a:ext cx="10058400" cy="1143000"/>
          </a:xfrm>
        </p:spPr>
        <p:txBody>
          <a:bodyPr vert="horz" lIns="91440" tIns="45720" rIns="91440" bIns="45720" rtlCol="0" anchor="t">
            <a:normAutofit fontScale="85000" lnSpcReduction="20000"/>
          </a:bodyPr>
          <a:lstStyle/>
          <a:p>
            <a:r>
              <a:rPr lang="es-GT" dirty="0"/>
              <a:t>Semestre II, 2024</a:t>
            </a:r>
          </a:p>
          <a:p>
            <a:endParaRPr lang="es-GT" dirty="0"/>
          </a:p>
          <a:p>
            <a:pPr algn="r"/>
            <a:r>
              <a:rPr lang="es-GT" dirty="0"/>
              <a:t>Ing. Jorge rodriguez</a:t>
            </a:r>
          </a:p>
        </p:txBody>
      </p:sp>
      <p:pic>
        <p:nvPicPr>
          <p:cNvPr id="1028" name="Picture 4" descr="Resultado de imagen de universidad rafael landíva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074" y="270132"/>
            <a:ext cx="2604145" cy="9203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5122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Diseño del Trabajo</a:t>
            </a:r>
            <a:endParaRPr lang="es-GT" dirty="0"/>
          </a:p>
        </p:txBody>
      </p:sp>
      <p:sp>
        <p:nvSpPr>
          <p:cNvPr id="3" name="Marcador de contenido 2"/>
          <p:cNvSpPr>
            <a:spLocks noGrp="1"/>
          </p:cNvSpPr>
          <p:nvPr>
            <p:ph idx="1"/>
          </p:nvPr>
        </p:nvSpPr>
        <p:spPr/>
        <p:txBody>
          <a:bodyPr>
            <a:noAutofit/>
          </a:bodyPr>
          <a:lstStyle/>
          <a:p>
            <a:pPr marL="0" indent="0" algn="just">
              <a:buNone/>
            </a:pPr>
            <a:r>
              <a:rPr lang="es-MX" dirty="0"/>
              <a:t>El diseño del trabajo especifica las tareas que constituyen el trabajo de un individuo o de</a:t>
            </a:r>
          </a:p>
          <a:p>
            <a:pPr marL="0" indent="0" algn="just">
              <a:buNone/>
            </a:pPr>
            <a:r>
              <a:rPr lang="es-MX" dirty="0"/>
              <a:t>un grupo. Examinaremos cinco componentes del diseño del trabajo: (1) especialización</a:t>
            </a:r>
          </a:p>
          <a:p>
            <a:pPr marL="0" indent="0" algn="just">
              <a:buNone/>
            </a:pPr>
            <a:r>
              <a:rPr lang="es-MX" dirty="0"/>
              <a:t>del trabajo, (2) enriquecimiento del trabajo, (3) componentes psicológicos, (4) equipos</a:t>
            </a:r>
          </a:p>
          <a:p>
            <a:pPr marL="0" indent="0" algn="just">
              <a:buNone/>
            </a:pPr>
            <a:r>
              <a:rPr lang="es-MX" dirty="0"/>
              <a:t>autodirigidos, (5) sistemas de motivación e incentivos.</a:t>
            </a:r>
            <a:endParaRPr lang="en-US" dirty="0"/>
          </a:p>
        </p:txBody>
      </p:sp>
      <p:sp>
        <p:nvSpPr>
          <p:cNvPr id="6" name="AutoShape 4" descr="Resultado de imagen para prevision contagios coronavirus">
            <a:extLst>
              <a:ext uri="{FF2B5EF4-FFF2-40B4-BE49-F238E27FC236}">
                <a16:creationId xmlns:a16="http://schemas.microsoft.com/office/drawing/2014/main" id="{67A779C0-3314-4BFA-8517-C047015BFC3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419"/>
          </a:p>
        </p:txBody>
      </p:sp>
    </p:spTree>
    <p:extLst>
      <p:ext uri="{BB962C8B-B14F-4D97-AF65-F5344CB8AC3E}">
        <p14:creationId xmlns:p14="http://schemas.microsoft.com/office/powerpoint/2010/main" val="25205115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GT" dirty="0"/>
              <a:t>Diseño del Trabajo</a:t>
            </a:r>
          </a:p>
        </p:txBody>
      </p:sp>
      <p:sp>
        <p:nvSpPr>
          <p:cNvPr id="4" name="Content Placeholder 3">
            <a:extLst>
              <a:ext uri="{FF2B5EF4-FFF2-40B4-BE49-F238E27FC236}">
                <a16:creationId xmlns:a16="http://schemas.microsoft.com/office/drawing/2014/main" id="{4E79BD16-AEB7-408A-A128-24312D82B3BC}"/>
              </a:ext>
            </a:extLst>
          </p:cNvPr>
          <p:cNvSpPr>
            <a:spLocks noGrp="1"/>
          </p:cNvSpPr>
          <p:nvPr>
            <p:ph idx="1"/>
          </p:nvPr>
        </p:nvSpPr>
        <p:spPr>
          <a:xfrm>
            <a:off x="1097280" y="1845734"/>
            <a:ext cx="10255349" cy="3851681"/>
          </a:xfrm>
        </p:spPr>
        <p:txBody>
          <a:bodyPr>
            <a:normAutofit/>
          </a:bodyPr>
          <a:lstStyle/>
          <a:p>
            <a:pPr marL="0" indent="0" algn="just">
              <a:buNone/>
            </a:pPr>
            <a:r>
              <a:rPr lang="es-MX" dirty="0"/>
              <a:t>La importancia del diseño del trabajo como variable de gestión, se debe al economista</a:t>
            </a:r>
          </a:p>
          <a:p>
            <a:pPr marL="0" indent="0" algn="just">
              <a:buNone/>
            </a:pPr>
            <a:r>
              <a:rPr lang="es-MX" dirty="0"/>
              <a:t>del siglo </a:t>
            </a:r>
            <a:r>
              <a:rPr lang="es-MX" dirty="0" err="1"/>
              <a:t>xviii</a:t>
            </a:r>
            <a:r>
              <a:rPr lang="es-MX" dirty="0"/>
              <a:t> Adam Smith. Smith sugirió que la división del trabajo, también conocida</a:t>
            </a:r>
          </a:p>
          <a:p>
            <a:pPr marL="0" indent="0" algn="just">
              <a:buNone/>
            </a:pPr>
            <a:r>
              <a:rPr lang="es-MX" dirty="0"/>
              <a:t>como especialización de la mano de obra (o especialización del trabajo), contribuiría a reducir</a:t>
            </a:r>
          </a:p>
          <a:p>
            <a:pPr marL="0" indent="0" algn="just">
              <a:buNone/>
            </a:pPr>
            <a:r>
              <a:rPr lang="es-MX" dirty="0"/>
              <a:t>los costes de mano de obra de los artesanos con múltiples habilidades. Esto se consigue</a:t>
            </a:r>
          </a:p>
          <a:p>
            <a:pPr marL="0" indent="0" algn="just">
              <a:buNone/>
            </a:pPr>
            <a:r>
              <a:rPr lang="es-MX" dirty="0"/>
              <a:t>de diferentes maneras:</a:t>
            </a:r>
          </a:p>
          <a:p>
            <a:pPr marL="0" indent="0" algn="just">
              <a:buNone/>
            </a:pPr>
            <a:endParaRPr lang="es-MX" dirty="0"/>
          </a:p>
        </p:txBody>
      </p:sp>
    </p:spTree>
    <p:extLst>
      <p:ext uri="{BB962C8B-B14F-4D97-AF65-F5344CB8AC3E}">
        <p14:creationId xmlns:p14="http://schemas.microsoft.com/office/powerpoint/2010/main" val="28559003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4A56A-52A6-4C23-8A5C-D5FE744E4B5B}"/>
              </a:ext>
            </a:extLst>
          </p:cNvPr>
          <p:cNvSpPr>
            <a:spLocks noGrp="1"/>
          </p:cNvSpPr>
          <p:nvPr>
            <p:ph type="title"/>
          </p:nvPr>
        </p:nvSpPr>
        <p:spPr/>
        <p:txBody>
          <a:bodyPr/>
          <a:lstStyle/>
          <a:p>
            <a:r>
              <a:rPr lang="es-MX" dirty="0"/>
              <a:t>Diseño del Trabajo</a:t>
            </a:r>
            <a:endParaRPr lang="es-419" dirty="0"/>
          </a:p>
        </p:txBody>
      </p:sp>
      <p:sp>
        <p:nvSpPr>
          <p:cNvPr id="3" name="Marcador de contenido 2">
            <a:extLst>
              <a:ext uri="{FF2B5EF4-FFF2-40B4-BE49-F238E27FC236}">
                <a16:creationId xmlns:a16="http://schemas.microsoft.com/office/drawing/2014/main" id="{90F27FBC-0DE9-4F92-B326-81512A455671}"/>
              </a:ext>
            </a:extLst>
          </p:cNvPr>
          <p:cNvSpPr>
            <a:spLocks noGrp="1"/>
          </p:cNvSpPr>
          <p:nvPr>
            <p:ph idx="1"/>
          </p:nvPr>
        </p:nvSpPr>
        <p:spPr/>
        <p:txBody>
          <a:bodyPr>
            <a:normAutofit/>
          </a:bodyPr>
          <a:lstStyle/>
          <a:p>
            <a:pPr marL="0" indent="0" algn="just">
              <a:buNone/>
            </a:pPr>
            <a:r>
              <a:rPr lang="es-MX" dirty="0"/>
              <a:t>1. El desarrollo de habilidades y un aprendizaje más rápido por parte de los empleados, como consecuencia de la repetición.</a:t>
            </a:r>
          </a:p>
          <a:p>
            <a:pPr marL="0" indent="0" algn="just">
              <a:buNone/>
            </a:pPr>
            <a:r>
              <a:rPr lang="es-MX" dirty="0"/>
              <a:t>2. Menor pérdida de tiempo, debido a que el empleado no cambia de tarea ni de herramientas.</a:t>
            </a:r>
          </a:p>
          <a:p>
            <a:pPr marL="0" indent="0" algn="just">
              <a:buNone/>
            </a:pPr>
            <a:r>
              <a:rPr lang="es-MX" dirty="0"/>
              <a:t>3. Desarrollo de herramientas especializadas y reducción de la inversión, debido a que cada empleado</a:t>
            </a:r>
          </a:p>
          <a:p>
            <a:pPr marL="0" indent="0" algn="just">
              <a:buNone/>
            </a:pPr>
            <a:endParaRPr lang="es-MX" dirty="0"/>
          </a:p>
          <a:p>
            <a:pPr marL="0" indent="0" algn="just">
              <a:buNone/>
            </a:pPr>
            <a:r>
              <a:rPr lang="es-MX" dirty="0"/>
              <a:t>El matemático británico del siglo </a:t>
            </a:r>
            <a:r>
              <a:rPr lang="es-MX" dirty="0" err="1"/>
              <a:t>xix</a:t>
            </a:r>
            <a:r>
              <a:rPr lang="es-MX" dirty="0"/>
              <a:t> Charles Babbage determinó que, para la eficiencia del trabajo, sería también importante una cuarta consideración. Debido a que el salario tiende a presentar una correlación bastante elevada con la habilidad, Babbage sugirió pagar exactamente el salario necesario por la habilidad concreta requerida. necesita solo unas pocas herramientas para desempeñar una tarea concreta.</a:t>
            </a:r>
            <a:endParaRPr lang="es-GT" dirty="0"/>
          </a:p>
        </p:txBody>
      </p:sp>
    </p:spTree>
    <p:extLst>
      <p:ext uri="{BB962C8B-B14F-4D97-AF65-F5344CB8AC3E}">
        <p14:creationId xmlns:p14="http://schemas.microsoft.com/office/powerpoint/2010/main" val="22656608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E9555-9172-4DC0-BE69-D56938D6394F}"/>
              </a:ext>
            </a:extLst>
          </p:cNvPr>
          <p:cNvSpPr>
            <a:spLocks noGrp="1"/>
          </p:cNvSpPr>
          <p:nvPr>
            <p:ph type="title"/>
          </p:nvPr>
        </p:nvSpPr>
        <p:spPr/>
        <p:txBody>
          <a:bodyPr/>
          <a:lstStyle/>
          <a:p>
            <a:r>
              <a:rPr lang="es-MX" dirty="0"/>
              <a:t>Diseño del Trabajo</a:t>
            </a:r>
            <a:endParaRPr lang="es-419" dirty="0"/>
          </a:p>
        </p:txBody>
      </p:sp>
      <p:sp>
        <p:nvSpPr>
          <p:cNvPr id="3" name="Content Placeholder 2">
            <a:extLst>
              <a:ext uri="{FF2B5EF4-FFF2-40B4-BE49-F238E27FC236}">
                <a16:creationId xmlns:a16="http://schemas.microsoft.com/office/drawing/2014/main" id="{31665911-74B3-46CB-A2EA-E792A10D0411}"/>
              </a:ext>
            </a:extLst>
          </p:cNvPr>
          <p:cNvSpPr>
            <a:spLocks noGrp="1"/>
          </p:cNvSpPr>
          <p:nvPr>
            <p:ph idx="1"/>
          </p:nvPr>
        </p:nvSpPr>
        <p:spPr>
          <a:xfrm>
            <a:off x="1097280" y="1885950"/>
            <a:ext cx="10058400" cy="4023360"/>
          </a:xfrm>
        </p:spPr>
        <p:txBody>
          <a:bodyPr>
            <a:normAutofit/>
          </a:bodyPr>
          <a:lstStyle/>
          <a:p>
            <a:pPr marL="0" indent="0">
              <a:buNone/>
            </a:pPr>
            <a:endParaRPr lang="es-419" dirty="0"/>
          </a:p>
          <a:p>
            <a:pPr marL="0" indent="0">
              <a:buNone/>
            </a:pPr>
            <a:endParaRPr lang="es-419" dirty="0"/>
          </a:p>
        </p:txBody>
      </p:sp>
      <p:pic>
        <p:nvPicPr>
          <p:cNvPr id="5" name="Elementos multimedia en línea 4" title="Un día en un Centro de Llamadas">
            <a:hlinkClick r:id="" action="ppaction://media"/>
            <a:extLst>
              <a:ext uri="{FF2B5EF4-FFF2-40B4-BE49-F238E27FC236}">
                <a16:creationId xmlns:a16="http://schemas.microsoft.com/office/drawing/2014/main" id="{6A2EE44B-7855-4C75-9D22-671105D0D306}"/>
              </a:ext>
            </a:extLst>
          </p:cNvPr>
          <p:cNvPicPr>
            <a:picLocks noRot="1" noChangeAspect="1"/>
          </p:cNvPicPr>
          <p:nvPr>
            <a:videoFile r:link="rId1"/>
          </p:nvPr>
        </p:nvPicPr>
        <p:blipFill>
          <a:blip r:embed="rId3"/>
          <a:stretch>
            <a:fillRect/>
          </a:stretch>
        </p:blipFill>
        <p:spPr>
          <a:xfrm>
            <a:off x="3077411" y="2262271"/>
            <a:ext cx="5232400" cy="2956306"/>
          </a:xfrm>
          <a:prstGeom prst="rect">
            <a:avLst/>
          </a:prstGeom>
        </p:spPr>
      </p:pic>
    </p:spTree>
    <p:extLst>
      <p:ext uri="{BB962C8B-B14F-4D97-AF65-F5344CB8AC3E}">
        <p14:creationId xmlns:p14="http://schemas.microsoft.com/office/powerpoint/2010/main" val="3683485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5"/>
                </p:tgtEl>
              </p:cMediaNode>
            </p:video>
            <p:seq concurrent="1" nextAc="seek">
              <p:cTn id="8" restart="whenNotActive" fill="hold" evtFilter="cancelBubble" nodeType="interactiveSeq">
                <p:stCondLst>
                  <p:cond evt="onClick" delay="0">
                    <p:tgtEl>
                      <p:spTgt spid="5"/>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32BF4-4303-4C95-B4AB-69A28333D090}"/>
              </a:ext>
            </a:extLst>
          </p:cNvPr>
          <p:cNvSpPr>
            <a:spLocks noGrp="1"/>
          </p:cNvSpPr>
          <p:nvPr>
            <p:ph type="title"/>
          </p:nvPr>
        </p:nvSpPr>
        <p:spPr/>
        <p:txBody>
          <a:bodyPr/>
          <a:lstStyle/>
          <a:p>
            <a:r>
              <a:rPr lang="es-MX" dirty="0"/>
              <a:t>Diversificación de la estrategia</a:t>
            </a:r>
            <a:endParaRPr lang="es-419" dirty="0"/>
          </a:p>
        </p:txBody>
      </p:sp>
      <p:sp>
        <p:nvSpPr>
          <p:cNvPr id="3" name="Content Placeholder 2">
            <a:extLst>
              <a:ext uri="{FF2B5EF4-FFF2-40B4-BE49-F238E27FC236}">
                <a16:creationId xmlns:a16="http://schemas.microsoft.com/office/drawing/2014/main" id="{8C608778-1A60-4933-BAAA-4C5D0D4BF006}"/>
              </a:ext>
            </a:extLst>
          </p:cNvPr>
          <p:cNvSpPr>
            <a:spLocks noGrp="1"/>
          </p:cNvSpPr>
          <p:nvPr>
            <p:ph idx="1"/>
          </p:nvPr>
        </p:nvSpPr>
        <p:spPr>
          <a:xfrm>
            <a:off x="1066800" y="1908683"/>
            <a:ext cx="10058400" cy="4091064"/>
          </a:xfrm>
        </p:spPr>
        <p:txBody>
          <a:bodyPr>
            <a:normAutofit/>
          </a:bodyPr>
          <a:lstStyle/>
          <a:p>
            <a:pPr algn="just"/>
            <a:r>
              <a:rPr lang="es-MX" dirty="0"/>
              <a:t>Pasar de una especialización a un diseño del trabajo más variado, puede mejorar la calidad de vida en el trabajo.</a:t>
            </a:r>
          </a:p>
          <a:p>
            <a:pPr algn="just"/>
            <a:endParaRPr lang="es-MX" dirty="0"/>
          </a:p>
          <a:p>
            <a:pPr marL="0" indent="0" algn="just">
              <a:buNone/>
            </a:pPr>
            <a:r>
              <a:rPr lang="es-MX" dirty="0"/>
              <a:t>Se pueden modificar los trabajos de diversas maneras. El primer enfoque es la</a:t>
            </a:r>
            <a:r>
              <a:rPr lang="es-MX" b="1" dirty="0"/>
              <a:t> ampliación del trabajo</a:t>
            </a:r>
            <a:r>
              <a:rPr lang="es-MX" dirty="0"/>
              <a:t>, que se produce cuando a un trabajo le añadimos tareas que requieren habilidades similares a las ya existentes en él. La </a:t>
            </a:r>
            <a:r>
              <a:rPr lang="es-MX" b="1" dirty="0"/>
              <a:t>rotación de puestos </a:t>
            </a:r>
            <a:r>
              <a:rPr lang="es-MX" dirty="0"/>
              <a:t>es una versión de la ampliación del trabajo, que se produce cuando se permite al empleado pasar de un trabajo especializado a otro. Con ello se añade variedad a la percepción del trabajo por parte de los trabajadores. Otro enfoque es el </a:t>
            </a:r>
            <a:r>
              <a:rPr lang="es-MX" b="1" dirty="0"/>
              <a:t>enriquecimiento del trabajo</a:t>
            </a:r>
            <a:r>
              <a:rPr lang="es-MX" dirty="0"/>
              <a:t>, que añade al trabajo aspectos de planificación y control.</a:t>
            </a:r>
          </a:p>
          <a:p>
            <a:pPr algn="just"/>
            <a:endParaRPr lang="es-419" dirty="0"/>
          </a:p>
        </p:txBody>
      </p:sp>
    </p:spTree>
    <p:extLst>
      <p:ext uri="{BB962C8B-B14F-4D97-AF65-F5344CB8AC3E}">
        <p14:creationId xmlns:p14="http://schemas.microsoft.com/office/powerpoint/2010/main" val="39680543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err="1"/>
              <a:t>Enrequecimiento</a:t>
            </a:r>
            <a:r>
              <a:rPr lang="es-GT" dirty="0"/>
              <a:t> del trabajo.</a:t>
            </a:r>
          </a:p>
        </p:txBody>
      </p:sp>
      <p:sp>
        <p:nvSpPr>
          <p:cNvPr id="5" name="Content Placeholder 4">
            <a:extLst>
              <a:ext uri="{FF2B5EF4-FFF2-40B4-BE49-F238E27FC236}">
                <a16:creationId xmlns:a16="http://schemas.microsoft.com/office/drawing/2014/main" id="{D889AFDD-D76C-42AD-B3E3-29385913E2D4}"/>
              </a:ext>
            </a:extLst>
          </p:cNvPr>
          <p:cNvSpPr>
            <a:spLocks noGrp="1"/>
          </p:cNvSpPr>
          <p:nvPr>
            <p:ph idx="1"/>
          </p:nvPr>
        </p:nvSpPr>
        <p:spPr>
          <a:xfrm>
            <a:off x="1097280" y="1845734"/>
            <a:ext cx="10058400" cy="3576498"/>
          </a:xfrm>
        </p:spPr>
        <p:txBody>
          <a:bodyPr>
            <a:normAutofit/>
          </a:bodyPr>
          <a:lstStyle/>
          <a:p>
            <a:pPr marL="0" indent="0" algn="just">
              <a:buNone/>
            </a:pPr>
            <a:r>
              <a:rPr lang="es-MX" dirty="0"/>
              <a:t>Una popular extensión del enriquecimiento del trabajo es la denominada potenciación de los empleados, consistente en enriquecer los trabajos de modo que los empleados acepten la responsabilidad de diferentes decisiones normalmente asociadas al personal especialista.</a:t>
            </a:r>
          </a:p>
        </p:txBody>
      </p:sp>
      <p:pic>
        <p:nvPicPr>
          <p:cNvPr id="4" name="Imagen 3">
            <a:extLst>
              <a:ext uri="{FF2B5EF4-FFF2-40B4-BE49-F238E27FC236}">
                <a16:creationId xmlns:a16="http://schemas.microsoft.com/office/drawing/2014/main" id="{2BE84413-5855-4D6B-A0DE-60A637F42054}"/>
              </a:ext>
            </a:extLst>
          </p:cNvPr>
          <p:cNvPicPr>
            <a:picLocks noChangeAspect="1"/>
          </p:cNvPicPr>
          <p:nvPr/>
        </p:nvPicPr>
        <p:blipFill rotWithShape="1">
          <a:blip r:embed="rId2"/>
          <a:srcRect l="1575"/>
          <a:stretch/>
        </p:blipFill>
        <p:spPr>
          <a:xfrm>
            <a:off x="3176337" y="3288882"/>
            <a:ext cx="5934325" cy="2943225"/>
          </a:xfrm>
          <a:prstGeom prst="rect">
            <a:avLst/>
          </a:prstGeom>
        </p:spPr>
      </p:pic>
    </p:spTree>
    <p:extLst>
      <p:ext uri="{BB962C8B-B14F-4D97-AF65-F5344CB8AC3E}">
        <p14:creationId xmlns:p14="http://schemas.microsoft.com/office/powerpoint/2010/main" val="40012300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a:t>Componentes psicológicos</a:t>
            </a:r>
          </a:p>
        </p:txBody>
      </p:sp>
      <p:sp>
        <p:nvSpPr>
          <p:cNvPr id="3" name="Marcador de contenido 2">
            <a:extLst>
              <a:ext uri="{FF2B5EF4-FFF2-40B4-BE49-F238E27FC236}">
                <a16:creationId xmlns:a16="http://schemas.microsoft.com/office/drawing/2014/main" id="{A38C51C5-D55B-41F7-B6CF-004EAF18CE7E}"/>
              </a:ext>
            </a:extLst>
          </p:cNvPr>
          <p:cNvSpPr>
            <a:spLocks noGrp="1"/>
          </p:cNvSpPr>
          <p:nvPr>
            <p:ph idx="1"/>
          </p:nvPr>
        </p:nvSpPr>
        <p:spPr/>
        <p:txBody>
          <a:bodyPr>
            <a:normAutofit/>
          </a:bodyPr>
          <a:lstStyle/>
          <a:p>
            <a:pPr marL="0" indent="0" algn="just">
              <a:buNone/>
            </a:pPr>
            <a:r>
              <a:rPr lang="es-MX" dirty="0"/>
              <a:t>los trabajos deberían incluir las siguientes características:</a:t>
            </a:r>
          </a:p>
          <a:p>
            <a:pPr marL="0" indent="0" algn="just">
              <a:buNone/>
            </a:pPr>
            <a:r>
              <a:rPr lang="es-MX" dirty="0"/>
              <a:t>1. Variedad de habilidades, que requiera que el trabajador utilice diferentes habilidades y conocimientos.</a:t>
            </a:r>
          </a:p>
          <a:p>
            <a:pPr marL="0" indent="0" algn="just">
              <a:buNone/>
            </a:pPr>
            <a:r>
              <a:rPr lang="es-MX" dirty="0"/>
              <a:t>2. Identidad del trabajo, que permita al trabajador percibir el trabajo como un todo y reconocer un comienzo y un fin.</a:t>
            </a:r>
          </a:p>
          <a:p>
            <a:pPr marL="0" indent="0" algn="just">
              <a:buNone/>
            </a:pPr>
            <a:r>
              <a:rPr lang="es-MX" dirty="0"/>
              <a:t>3. Significado del trabajo, que proporcione la sensación de que el trabajo tiene un impacto sobre la organización y la sociedad.</a:t>
            </a:r>
          </a:p>
          <a:p>
            <a:pPr marL="0" indent="0" algn="just">
              <a:buNone/>
            </a:pPr>
            <a:r>
              <a:rPr lang="es-MX" dirty="0"/>
              <a:t>4. Autonomía, que ofrezca libertad, independencia y capacidad de decisión.</a:t>
            </a:r>
          </a:p>
          <a:p>
            <a:pPr marL="0" indent="0" algn="just">
              <a:buNone/>
            </a:pPr>
            <a:r>
              <a:rPr lang="es-MX" dirty="0"/>
              <a:t>5. Retroalimentación, que proporcione claramente una información periódica sobre el rendimiento.</a:t>
            </a:r>
            <a:endParaRPr lang="es-GT" dirty="0"/>
          </a:p>
        </p:txBody>
      </p:sp>
    </p:spTree>
    <p:extLst>
      <p:ext uri="{BB962C8B-B14F-4D97-AF65-F5344CB8AC3E}">
        <p14:creationId xmlns:p14="http://schemas.microsoft.com/office/powerpoint/2010/main" val="33501919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188130"/>
            <a:ext cx="10058400" cy="1450757"/>
          </a:xfrm>
        </p:spPr>
        <p:txBody>
          <a:bodyPr/>
          <a:lstStyle/>
          <a:p>
            <a:r>
              <a:rPr lang="es-GT" dirty="0"/>
              <a:t>Retroalimentación</a:t>
            </a:r>
          </a:p>
        </p:txBody>
      </p:sp>
      <p:pic>
        <p:nvPicPr>
          <p:cNvPr id="6" name="Elementos multimedia en línea 5" title="One to Ones | Manager Tips #3">
            <a:hlinkClick r:id="" action="ppaction://media"/>
            <a:extLst>
              <a:ext uri="{FF2B5EF4-FFF2-40B4-BE49-F238E27FC236}">
                <a16:creationId xmlns:a16="http://schemas.microsoft.com/office/drawing/2014/main" id="{17556E35-ACFA-86CD-BBD9-3EACE49B5CF2}"/>
              </a:ext>
            </a:extLst>
          </p:cNvPr>
          <p:cNvPicPr>
            <a:picLocks noGrp="1" noRot="1" noChangeAspect="1"/>
          </p:cNvPicPr>
          <p:nvPr>
            <p:ph idx="1"/>
            <a:videoFile r:link="rId1"/>
          </p:nvPr>
        </p:nvPicPr>
        <p:blipFill>
          <a:blip r:embed="rId3"/>
          <a:stretch>
            <a:fillRect/>
          </a:stretch>
        </p:blipFill>
        <p:spPr>
          <a:xfrm>
            <a:off x="3586163" y="2422525"/>
            <a:ext cx="5080000" cy="2870200"/>
          </a:xfrm>
          <a:prstGeom prst="rect">
            <a:avLst/>
          </a:prstGeom>
        </p:spPr>
      </p:pic>
    </p:spTree>
    <p:extLst>
      <p:ext uri="{BB962C8B-B14F-4D97-AF65-F5344CB8AC3E}">
        <p14:creationId xmlns:p14="http://schemas.microsoft.com/office/powerpoint/2010/main" val="3647549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6"/>
                </p:tgtEl>
              </p:cMediaNode>
            </p:video>
            <p:seq concurrent="1" nextAc="seek">
              <p:cTn id="8" restart="whenNotActive" fill="hold" evtFilter="cancelBubble" nodeType="interactiveSeq">
                <p:stCondLst>
                  <p:cond evt="onClick" delay="0">
                    <p:tgtEl>
                      <p:spTgt spid="6"/>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6"/>
                                        </p:tgtEl>
                                      </p:cBhvr>
                                    </p:cmd>
                                  </p:childTnLst>
                                </p:cTn>
                              </p:par>
                            </p:childTnLst>
                          </p:cTn>
                        </p:par>
                      </p:childTnLst>
                    </p:cTn>
                  </p:par>
                </p:childTnLst>
              </p:cTn>
              <p:nextCondLst>
                <p:cond evt="onClick" delay="0">
                  <p:tgtEl>
                    <p:spTgt spid="6"/>
                  </p:tgtEl>
                </p:cond>
              </p:nextCondLst>
            </p:seq>
          </p:childTnLst>
        </p:cTn>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15499</TotalTime>
  <Words>1018</Words>
  <Application>Microsoft Office PowerPoint</Application>
  <PresentationFormat>Panorámica</PresentationFormat>
  <Paragraphs>60</Paragraphs>
  <Slides>16</Slides>
  <Notes>0</Notes>
  <HiddenSlides>0</HiddenSlides>
  <MMClips>2</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16</vt:i4>
      </vt:variant>
    </vt:vector>
  </HeadingPairs>
  <TitlesOfParts>
    <vt:vector size="20" baseType="lpstr">
      <vt:lpstr>Calibri</vt:lpstr>
      <vt:lpstr>Calibri Light</vt:lpstr>
      <vt:lpstr>Wingdings</vt:lpstr>
      <vt:lpstr>Retrospect</vt:lpstr>
      <vt:lpstr>Producción &amp; Operaciones I</vt:lpstr>
      <vt:lpstr>Diseño del Trabajo</vt:lpstr>
      <vt:lpstr>Diseño del Trabajo</vt:lpstr>
      <vt:lpstr>Diseño del Trabajo</vt:lpstr>
      <vt:lpstr>Diseño del Trabajo</vt:lpstr>
      <vt:lpstr>Diversificación de la estrategia</vt:lpstr>
      <vt:lpstr>Enrequecimiento del trabajo.</vt:lpstr>
      <vt:lpstr>Componentes psicológicos</vt:lpstr>
      <vt:lpstr>Retroalimentación</vt:lpstr>
      <vt:lpstr>Hoy en la historia</vt:lpstr>
      <vt:lpstr>Equipos de Trabajo Autodirigidos</vt:lpstr>
      <vt:lpstr>Equipos de Trabajo Autodirigidos</vt:lpstr>
      <vt:lpstr>Equipos de trabajo autodirigidos</vt:lpstr>
      <vt:lpstr>Motivación y Sistemas de Incentivos</vt:lpstr>
      <vt:lpstr>Motivación y sistemas de incentivos</vt:lpstr>
      <vt:lpstr>Producción &amp; Operaciones 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Estrategia de Producción y Operaciones</dc:title>
  <dc:creator>mario vela corona</dc:creator>
  <cp:lastModifiedBy>JORGE ROLANDO RODRIGUEZ CASTANEDA</cp:lastModifiedBy>
  <cp:revision>203</cp:revision>
  <dcterms:created xsi:type="dcterms:W3CDTF">2017-08-19T23:17:36Z</dcterms:created>
  <dcterms:modified xsi:type="dcterms:W3CDTF">2024-09-18T22:39:36Z</dcterms:modified>
</cp:coreProperties>
</file>