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notesMasterIdLst>
    <p:notesMasterId r:id="rId23"/>
  </p:notesMasterIdLst>
  <p:sldIdLst>
    <p:sldId id="256" r:id="rId2"/>
    <p:sldId id="409" r:id="rId3"/>
    <p:sldId id="410" r:id="rId4"/>
    <p:sldId id="411" r:id="rId5"/>
    <p:sldId id="306" r:id="rId6"/>
    <p:sldId id="378" r:id="rId7"/>
    <p:sldId id="402" r:id="rId8"/>
    <p:sldId id="403" r:id="rId9"/>
    <p:sldId id="379" r:id="rId10"/>
    <p:sldId id="380" r:id="rId11"/>
    <p:sldId id="303" r:id="rId12"/>
    <p:sldId id="382" r:id="rId13"/>
    <p:sldId id="385" r:id="rId14"/>
    <p:sldId id="397" r:id="rId15"/>
    <p:sldId id="404" r:id="rId16"/>
    <p:sldId id="405" r:id="rId17"/>
    <p:sldId id="412" r:id="rId18"/>
    <p:sldId id="406" r:id="rId19"/>
    <p:sldId id="407" r:id="rId20"/>
    <p:sldId id="408" r:id="rId21"/>
    <p:sldId id="295"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7541DCF-97D3-2746-94FB-917919025411}" v="1" dt="2023-04-17T23:12:29.719"/>
    <p1510:client id="{A03538F8-18D8-C6B1-8B0C-DE1D038D96FB}" v="8" dt="2023-10-17T22:28:32.091"/>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83" autoAdjust="0"/>
    <p:restoredTop sz="95775"/>
  </p:normalViewPr>
  <p:slideViewPr>
    <p:cSldViewPr snapToGrid="0">
      <p:cViewPr varScale="1">
        <p:scale>
          <a:sx n="71" d="100"/>
          <a:sy n="71" d="100"/>
        </p:scale>
        <p:origin x="48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8EA0796D-DF74-1069-20E2-4D1C2FD380F7}"/>
    <pc:docChg chg="modSld">
      <pc:chgData name="" userId="" providerId="" clId="Web-{8EA0796D-DF74-1069-20E2-4D1C2FD380F7}" dt="2023-04-15T00:14:24.068" v="0" actId="20577"/>
      <pc:docMkLst>
        <pc:docMk/>
      </pc:docMkLst>
      <pc:sldChg chg="modSp">
        <pc:chgData name="" userId="" providerId="" clId="Web-{8EA0796D-DF74-1069-20E2-4D1C2FD380F7}" dt="2023-04-15T00:14:24.068" v="0" actId="20577"/>
        <pc:sldMkLst>
          <pc:docMk/>
          <pc:sldMk cId="1267354632" sldId="256"/>
        </pc:sldMkLst>
        <pc:spChg chg="mod">
          <ac:chgData name="" userId="" providerId="" clId="Web-{8EA0796D-DF74-1069-20E2-4D1C2FD380F7}" dt="2023-04-15T00:14:24.068" v="0" actId="20577"/>
          <ac:spMkLst>
            <pc:docMk/>
            <pc:sldMk cId="1267354632" sldId="256"/>
            <ac:spMk id="3" creationId="{00000000-0000-0000-0000-000000000000}"/>
          </ac:spMkLst>
        </pc:spChg>
      </pc:sldChg>
    </pc:docChg>
  </pc:docChgLst>
  <pc:docChgLst>
    <pc:chgData name="JORGE ROLANDO RODRIGUEZ CASTANEDA" userId="S::jrrodriguezc@correo.url.edu.gt::4863539d-5666-4a8e-b043-1d0219cc113a" providerId="AD" clId="Web-{A03538F8-18D8-C6B1-8B0C-DE1D038D96FB}"/>
    <pc:docChg chg="delSld modSld">
      <pc:chgData name="JORGE ROLANDO RODRIGUEZ CASTANEDA" userId="S::jrrodriguezc@correo.url.edu.gt::4863539d-5666-4a8e-b043-1d0219cc113a" providerId="AD" clId="Web-{A03538F8-18D8-C6B1-8B0C-DE1D038D96FB}" dt="2023-10-17T22:28:32.091" v="4" actId="20577"/>
      <pc:docMkLst>
        <pc:docMk/>
      </pc:docMkLst>
      <pc:sldChg chg="modSp">
        <pc:chgData name="JORGE ROLANDO RODRIGUEZ CASTANEDA" userId="S::jrrodriguezc@correo.url.edu.gt::4863539d-5666-4a8e-b043-1d0219cc113a" providerId="AD" clId="Web-{A03538F8-18D8-C6B1-8B0C-DE1D038D96FB}" dt="2023-10-17T22:28:20.028" v="2" actId="20577"/>
        <pc:sldMkLst>
          <pc:docMk/>
          <pc:sldMk cId="1267354632" sldId="256"/>
        </pc:sldMkLst>
        <pc:spChg chg="mod">
          <ac:chgData name="JORGE ROLANDO RODRIGUEZ CASTANEDA" userId="S::jrrodriguezc@correo.url.edu.gt::4863539d-5666-4a8e-b043-1d0219cc113a" providerId="AD" clId="Web-{A03538F8-18D8-C6B1-8B0C-DE1D038D96FB}" dt="2023-10-17T22:28:17.544" v="1" actId="20577"/>
          <ac:spMkLst>
            <pc:docMk/>
            <pc:sldMk cId="1267354632" sldId="256"/>
            <ac:spMk id="2" creationId="{00000000-0000-0000-0000-000000000000}"/>
          </ac:spMkLst>
        </pc:spChg>
        <pc:spChg chg="mod">
          <ac:chgData name="JORGE ROLANDO RODRIGUEZ CASTANEDA" userId="S::jrrodriguezc@correo.url.edu.gt::4863539d-5666-4a8e-b043-1d0219cc113a" providerId="AD" clId="Web-{A03538F8-18D8-C6B1-8B0C-DE1D038D96FB}" dt="2023-10-17T22:28:20.028" v="2" actId="20577"/>
          <ac:spMkLst>
            <pc:docMk/>
            <pc:sldMk cId="1267354632" sldId="256"/>
            <ac:spMk id="3" creationId="{00000000-0000-0000-0000-000000000000}"/>
          </ac:spMkLst>
        </pc:spChg>
      </pc:sldChg>
      <pc:sldChg chg="modSp">
        <pc:chgData name="JORGE ROLANDO RODRIGUEZ CASTANEDA" userId="S::jrrodriguezc@correo.url.edu.gt::4863539d-5666-4a8e-b043-1d0219cc113a" providerId="AD" clId="Web-{A03538F8-18D8-C6B1-8B0C-DE1D038D96FB}" dt="2023-10-17T22:28:32.091" v="4" actId="20577"/>
        <pc:sldMkLst>
          <pc:docMk/>
          <pc:sldMk cId="231512274" sldId="295"/>
        </pc:sldMkLst>
        <pc:spChg chg="mod">
          <ac:chgData name="JORGE ROLANDO RODRIGUEZ CASTANEDA" userId="S::jrrodriguezc@correo.url.edu.gt::4863539d-5666-4a8e-b043-1d0219cc113a" providerId="AD" clId="Web-{A03538F8-18D8-C6B1-8B0C-DE1D038D96FB}" dt="2023-10-17T22:28:29.372" v="3" actId="20577"/>
          <ac:spMkLst>
            <pc:docMk/>
            <pc:sldMk cId="231512274" sldId="295"/>
            <ac:spMk id="2" creationId="{00000000-0000-0000-0000-000000000000}"/>
          </ac:spMkLst>
        </pc:spChg>
        <pc:spChg chg="mod">
          <ac:chgData name="JORGE ROLANDO RODRIGUEZ CASTANEDA" userId="S::jrrodriguezc@correo.url.edu.gt::4863539d-5666-4a8e-b043-1d0219cc113a" providerId="AD" clId="Web-{A03538F8-18D8-C6B1-8B0C-DE1D038D96FB}" dt="2023-10-17T22:28:32.091" v="4" actId="20577"/>
          <ac:spMkLst>
            <pc:docMk/>
            <pc:sldMk cId="231512274" sldId="295"/>
            <ac:spMk id="3" creationId="{00000000-0000-0000-0000-000000000000}"/>
          </ac:spMkLst>
        </pc:spChg>
      </pc:sldChg>
      <pc:sldChg chg="del">
        <pc:chgData name="JORGE ROLANDO RODRIGUEZ CASTANEDA" userId="S::jrrodriguezc@correo.url.edu.gt::4863539d-5666-4a8e-b043-1d0219cc113a" providerId="AD" clId="Web-{A03538F8-18D8-C6B1-8B0C-DE1D038D96FB}" dt="2023-10-17T22:28:13.918" v="0"/>
        <pc:sldMkLst>
          <pc:docMk/>
          <pc:sldMk cId="1656074195" sldId="395"/>
        </pc:sldMkLst>
      </pc:sldChg>
    </pc:docChg>
  </pc:docChgLst>
  <pc:docChgLst>
    <pc:chgData name="JORGE ROLANDO RODRIGUEZ CASTANEDA" userId="4863539d-5666-4a8e-b043-1d0219cc113a" providerId="ADAL" clId="{97541DCF-97D3-2746-94FB-917919025411}"/>
    <pc:docChg chg="addSld modSld sldOrd">
      <pc:chgData name="JORGE ROLANDO RODRIGUEZ CASTANEDA" userId="4863539d-5666-4a8e-b043-1d0219cc113a" providerId="ADAL" clId="{97541DCF-97D3-2746-94FB-917919025411}" dt="2023-04-17T23:12:47.298" v="20" actId="20577"/>
      <pc:docMkLst>
        <pc:docMk/>
      </pc:docMkLst>
      <pc:sldChg chg="modSp add mod ord setBg">
        <pc:chgData name="JORGE ROLANDO RODRIGUEZ CASTANEDA" userId="4863539d-5666-4a8e-b043-1d0219cc113a" providerId="ADAL" clId="{97541DCF-97D3-2746-94FB-917919025411}" dt="2023-04-17T23:12:47.298" v="20" actId="20577"/>
        <pc:sldMkLst>
          <pc:docMk/>
          <pc:sldMk cId="1656074195" sldId="395"/>
        </pc:sldMkLst>
        <pc:spChg chg="mod">
          <ac:chgData name="JORGE ROLANDO RODRIGUEZ CASTANEDA" userId="4863539d-5666-4a8e-b043-1d0219cc113a" providerId="ADAL" clId="{97541DCF-97D3-2746-94FB-917919025411}" dt="2023-04-17T23:12:38.955" v="17" actId="20577"/>
          <ac:spMkLst>
            <pc:docMk/>
            <pc:sldMk cId="1656074195" sldId="395"/>
            <ac:spMk id="2" creationId="{00000000-0000-0000-0000-000000000000}"/>
          </ac:spMkLst>
        </pc:spChg>
        <pc:spChg chg="mod">
          <ac:chgData name="JORGE ROLANDO RODRIGUEZ CASTANEDA" userId="4863539d-5666-4a8e-b043-1d0219cc113a" providerId="ADAL" clId="{97541DCF-97D3-2746-94FB-917919025411}" dt="2023-04-17T23:12:47.298" v="20" actId="20577"/>
          <ac:spMkLst>
            <pc:docMk/>
            <pc:sldMk cId="1656074195" sldId="395"/>
            <ac:spMk id="3" creationId="{00000000-0000-0000-0000-000000000000}"/>
          </ac:spMkLst>
        </pc:spChg>
      </pc:sldChg>
    </pc:docChg>
  </pc:docChgLst>
  <pc:docChgLst>
    <pc:chgData name="JORGE ROLANDO RODRIGUEZ CASTANEDA" userId="S::jrrodriguezc@correo.url.edu.gt::4863539d-5666-4a8e-b043-1d0219cc113a" providerId="AD" clId="Web-{8EA0796D-DF74-1069-20E2-4D1C2FD380F7}"/>
    <pc:docChg chg="delSld modSld">
      <pc:chgData name="JORGE ROLANDO RODRIGUEZ CASTANEDA" userId="S::jrrodriguezc@correo.url.edu.gt::4863539d-5666-4a8e-b043-1d0219cc113a" providerId="AD" clId="Web-{8EA0796D-DF74-1069-20E2-4D1C2FD380F7}" dt="2023-04-15T00:14:31.365" v="1" actId="20577"/>
      <pc:docMkLst>
        <pc:docMk/>
      </pc:docMkLst>
      <pc:sldChg chg="modSp">
        <pc:chgData name="JORGE ROLANDO RODRIGUEZ CASTANEDA" userId="S::jrrodriguezc@correo.url.edu.gt::4863539d-5666-4a8e-b043-1d0219cc113a" providerId="AD" clId="Web-{8EA0796D-DF74-1069-20E2-4D1C2FD380F7}" dt="2023-04-15T00:14:31.365" v="1" actId="20577"/>
        <pc:sldMkLst>
          <pc:docMk/>
          <pc:sldMk cId="231512274" sldId="295"/>
        </pc:sldMkLst>
        <pc:spChg chg="mod">
          <ac:chgData name="JORGE ROLANDO RODRIGUEZ CASTANEDA" userId="S::jrrodriguezc@correo.url.edu.gt::4863539d-5666-4a8e-b043-1d0219cc113a" providerId="AD" clId="Web-{8EA0796D-DF74-1069-20E2-4D1C2FD380F7}" dt="2023-04-15T00:14:31.365" v="1" actId="20577"/>
          <ac:spMkLst>
            <pc:docMk/>
            <pc:sldMk cId="231512274" sldId="295"/>
            <ac:spMk id="3" creationId="{00000000-0000-0000-0000-000000000000}"/>
          </ac:spMkLst>
        </pc:spChg>
      </pc:sldChg>
      <pc:sldChg chg="del">
        <pc:chgData name="JORGE ROLANDO RODRIGUEZ CASTANEDA" userId="S::jrrodriguezc@correo.url.edu.gt::4863539d-5666-4a8e-b043-1d0219cc113a" providerId="AD" clId="Web-{8EA0796D-DF74-1069-20E2-4D1C2FD380F7}" dt="2023-04-15T00:14:25.974" v="0"/>
        <pc:sldMkLst>
          <pc:docMk/>
          <pc:sldMk cId="1656074195" sldId="39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GT"/>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1C24C-5FD6-4F7F-AA36-0E82D615A5EE}" type="datetimeFigureOut">
              <a:rPr lang="es-GT" smtClean="0"/>
              <a:t>17/10/2024</a:t>
            </a:fld>
            <a:endParaRPr lang="es-GT"/>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GT"/>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GT"/>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GT"/>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1A802D-9326-426A-853F-0C4EDCB20703}" type="slidenum">
              <a:rPr lang="es-GT" smtClean="0"/>
              <a:t>‹Nº›</a:t>
            </a:fld>
            <a:endParaRPr lang="es-GT"/>
          </a:p>
        </p:txBody>
      </p:sp>
    </p:spTree>
    <p:extLst>
      <p:ext uri="{BB962C8B-B14F-4D97-AF65-F5344CB8AC3E}">
        <p14:creationId xmlns:p14="http://schemas.microsoft.com/office/powerpoint/2010/main" val="38161506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6C46035-0C1F-4358-AC87-7593A30C26EC}" type="datetimeFigureOut">
              <a:rPr lang="es-GT" smtClean="0"/>
              <a:t>17/10/2024</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48C5AED9-68C5-493E-B325-2410F1CD8EA0}" type="slidenum">
              <a:rPr lang="es-GT" smtClean="0"/>
              <a:t>‹Nº›</a:t>
            </a:fld>
            <a:endParaRPr lang="es-GT"/>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35790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C46035-0C1F-4358-AC87-7593A30C26EC}" type="datetimeFigureOut">
              <a:rPr lang="es-GT" smtClean="0"/>
              <a:t>17/10/2024</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48C5AED9-68C5-493E-B325-2410F1CD8EA0}" type="slidenum">
              <a:rPr lang="es-GT" smtClean="0"/>
              <a:t>‹Nº›</a:t>
            </a:fld>
            <a:endParaRPr lang="es-GT"/>
          </a:p>
        </p:txBody>
      </p:sp>
    </p:spTree>
    <p:extLst>
      <p:ext uri="{BB962C8B-B14F-4D97-AF65-F5344CB8AC3E}">
        <p14:creationId xmlns:p14="http://schemas.microsoft.com/office/powerpoint/2010/main" val="21631123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C46035-0C1F-4358-AC87-7593A30C26EC}" type="datetimeFigureOut">
              <a:rPr lang="es-GT" smtClean="0"/>
              <a:t>17/10/2024</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48C5AED9-68C5-493E-B325-2410F1CD8EA0}" type="slidenum">
              <a:rPr lang="es-GT" smtClean="0"/>
              <a:t>‹Nº›</a:t>
            </a:fld>
            <a:endParaRPr lang="es-GT"/>
          </a:p>
        </p:txBody>
      </p:sp>
    </p:spTree>
    <p:extLst>
      <p:ext uri="{BB962C8B-B14F-4D97-AF65-F5344CB8AC3E}">
        <p14:creationId xmlns:p14="http://schemas.microsoft.com/office/powerpoint/2010/main" val="7076711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C46035-0C1F-4358-AC87-7593A30C26EC}" type="datetimeFigureOut">
              <a:rPr lang="es-GT" smtClean="0"/>
              <a:t>17/10/2024</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48C5AED9-68C5-493E-B325-2410F1CD8EA0}" type="slidenum">
              <a:rPr lang="es-GT" smtClean="0"/>
              <a:t>‹Nº›</a:t>
            </a:fld>
            <a:endParaRPr lang="es-GT"/>
          </a:p>
        </p:txBody>
      </p:sp>
    </p:spTree>
    <p:extLst>
      <p:ext uri="{BB962C8B-B14F-4D97-AF65-F5344CB8AC3E}">
        <p14:creationId xmlns:p14="http://schemas.microsoft.com/office/powerpoint/2010/main" val="36614988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C46035-0C1F-4358-AC87-7593A30C26EC}" type="datetimeFigureOut">
              <a:rPr lang="es-GT" smtClean="0"/>
              <a:t>17/10/2024</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48C5AED9-68C5-493E-B325-2410F1CD8EA0}" type="slidenum">
              <a:rPr lang="es-GT" smtClean="0"/>
              <a:t>‹Nº›</a:t>
            </a:fld>
            <a:endParaRPr lang="es-GT"/>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0577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6C46035-0C1F-4358-AC87-7593A30C26EC}" type="datetimeFigureOut">
              <a:rPr lang="es-GT" smtClean="0"/>
              <a:t>17/10/2024</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48C5AED9-68C5-493E-B325-2410F1CD8EA0}" type="slidenum">
              <a:rPr lang="es-GT" smtClean="0"/>
              <a:t>‹Nº›</a:t>
            </a:fld>
            <a:endParaRPr lang="es-GT"/>
          </a:p>
        </p:txBody>
      </p:sp>
    </p:spTree>
    <p:extLst>
      <p:ext uri="{BB962C8B-B14F-4D97-AF65-F5344CB8AC3E}">
        <p14:creationId xmlns:p14="http://schemas.microsoft.com/office/powerpoint/2010/main" val="7101902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6C46035-0C1F-4358-AC87-7593A30C26EC}" type="datetimeFigureOut">
              <a:rPr lang="es-GT" smtClean="0"/>
              <a:t>17/10/2024</a:t>
            </a:fld>
            <a:endParaRPr lang="es-GT"/>
          </a:p>
        </p:txBody>
      </p:sp>
      <p:sp>
        <p:nvSpPr>
          <p:cNvPr id="8" name="Footer Placeholder 7"/>
          <p:cNvSpPr>
            <a:spLocks noGrp="1"/>
          </p:cNvSpPr>
          <p:nvPr>
            <p:ph type="ftr" sz="quarter" idx="11"/>
          </p:nvPr>
        </p:nvSpPr>
        <p:spPr/>
        <p:txBody>
          <a:bodyPr/>
          <a:lstStyle/>
          <a:p>
            <a:endParaRPr lang="es-GT"/>
          </a:p>
        </p:txBody>
      </p:sp>
      <p:sp>
        <p:nvSpPr>
          <p:cNvPr id="9" name="Slide Number Placeholder 8"/>
          <p:cNvSpPr>
            <a:spLocks noGrp="1"/>
          </p:cNvSpPr>
          <p:nvPr>
            <p:ph type="sldNum" sz="quarter" idx="12"/>
          </p:nvPr>
        </p:nvSpPr>
        <p:spPr/>
        <p:txBody>
          <a:bodyPr/>
          <a:lstStyle/>
          <a:p>
            <a:fld id="{48C5AED9-68C5-493E-B325-2410F1CD8EA0}" type="slidenum">
              <a:rPr lang="es-GT" smtClean="0"/>
              <a:t>‹Nº›</a:t>
            </a:fld>
            <a:endParaRPr lang="es-GT"/>
          </a:p>
        </p:txBody>
      </p:sp>
    </p:spTree>
    <p:extLst>
      <p:ext uri="{BB962C8B-B14F-4D97-AF65-F5344CB8AC3E}">
        <p14:creationId xmlns:p14="http://schemas.microsoft.com/office/powerpoint/2010/main" val="1888342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6C46035-0C1F-4358-AC87-7593A30C26EC}" type="datetimeFigureOut">
              <a:rPr lang="es-GT" smtClean="0"/>
              <a:t>17/10/2024</a:t>
            </a:fld>
            <a:endParaRPr lang="es-GT"/>
          </a:p>
        </p:txBody>
      </p:sp>
      <p:sp>
        <p:nvSpPr>
          <p:cNvPr id="4" name="Footer Placeholder 3"/>
          <p:cNvSpPr>
            <a:spLocks noGrp="1"/>
          </p:cNvSpPr>
          <p:nvPr>
            <p:ph type="ftr" sz="quarter" idx="11"/>
          </p:nvPr>
        </p:nvSpPr>
        <p:spPr/>
        <p:txBody>
          <a:bodyPr/>
          <a:lstStyle/>
          <a:p>
            <a:endParaRPr lang="es-GT"/>
          </a:p>
        </p:txBody>
      </p:sp>
      <p:sp>
        <p:nvSpPr>
          <p:cNvPr id="5" name="Slide Number Placeholder 4"/>
          <p:cNvSpPr>
            <a:spLocks noGrp="1"/>
          </p:cNvSpPr>
          <p:nvPr>
            <p:ph type="sldNum" sz="quarter" idx="12"/>
          </p:nvPr>
        </p:nvSpPr>
        <p:spPr/>
        <p:txBody>
          <a:bodyPr/>
          <a:lstStyle/>
          <a:p>
            <a:fld id="{48C5AED9-68C5-493E-B325-2410F1CD8EA0}" type="slidenum">
              <a:rPr lang="es-GT" smtClean="0"/>
              <a:t>‹Nº›</a:t>
            </a:fld>
            <a:endParaRPr lang="es-GT"/>
          </a:p>
        </p:txBody>
      </p:sp>
    </p:spTree>
    <p:extLst>
      <p:ext uri="{BB962C8B-B14F-4D97-AF65-F5344CB8AC3E}">
        <p14:creationId xmlns:p14="http://schemas.microsoft.com/office/powerpoint/2010/main" val="2230557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6C46035-0C1F-4358-AC87-7593A30C26EC}" type="datetimeFigureOut">
              <a:rPr lang="es-GT" smtClean="0"/>
              <a:t>17/10/2024</a:t>
            </a:fld>
            <a:endParaRPr lang="es-GT"/>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s-GT"/>
          </a:p>
        </p:txBody>
      </p:sp>
      <p:sp>
        <p:nvSpPr>
          <p:cNvPr id="9" name="Slide Number Placeholder 8"/>
          <p:cNvSpPr>
            <a:spLocks noGrp="1"/>
          </p:cNvSpPr>
          <p:nvPr>
            <p:ph type="sldNum" sz="quarter" idx="12"/>
          </p:nvPr>
        </p:nvSpPr>
        <p:spPr/>
        <p:txBody>
          <a:bodyPr/>
          <a:lstStyle/>
          <a:p>
            <a:fld id="{48C5AED9-68C5-493E-B325-2410F1CD8EA0}" type="slidenum">
              <a:rPr lang="es-GT" smtClean="0"/>
              <a:t>‹Nº›</a:t>
            </a:fld>
            <a:endParaRPr lang="es-GT"/>
          </a:p>
        </p:txBody>
      </p:sp>
    </p:spTree>
    <p:extLst>
      <p:ext uri="{BB962C8B-B14F-4D97-AF65-F5344CB8AC3E}">
        <p14:creationId xmlns:p14="http://schemas.microsoft.com/office/powerpoint/2010/main" val="34631174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6C46035-0C1F-4358-AC87-7593A30C26EC}" type="datetimeFigureOut">
              <a:rPr lang="es-GT" smtClean="0"/>
              <a:t>17/10/2024</a:t>
            </a:fld>
            <a:endParaRPr lang="es-GT"/>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s-GT"/>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8C5AED9-68C5-493E-B325-2410F1CD8EA0}" type="slidenum">
              <a:rPr lang="es-GT" smtClean="0"/>
              <a:t>‹Nº›</a:t>
            </a:fld>
            <a:endParaRPr lang="es-GT"/>
          </a:p>
        </p:txBody>
      </p:sp>
    </p:spTree>
    <p:extLst>
      <p:ext uri="{BB962C8B-B14F-4D97-AF65-F5344CB8AC3E}">
        <p14:creationId xmlns:p14="http://schemas.microsoft.com/office/powerpoint/2010/main" val="2478928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6C46035-0C1F-4358-AC87-7593A30C26EC}" type="datetimeFigureOut">
              <a:rPr lang="es-GT" smtClean="0"/>
              <a:t>17/10/2024</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48C5AED9-68C5-493E-B325-2410F1CD8EA0}" type="slidenum">
              <a:rPr lang="es-GT" smtClean="0"/>
              <a:t>‹Nº›</a:t>
            </a:fld>
            <a:endParaRPr lang="es-GT"/>
          </a:p>
        </p:txBody>
      </p:sp>
    </p:spTree>
    <p:extLst>
      <p:ext uri="{BB962C8B-B14F-4D97-AF65-F5344CB8AC3E}">
        <p14:creationId xmlns:p14="http://schemas.microsoft.com/office/powerpoint/2010/main" val="946487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6C46035-0C1F-4358-AC87-7593A30C26EC}" type="datetimeFigureOut">
              <a:rPr lang="es-GT" smtClean="0"/>
              <a:t>17/10/2024</a:t>
            </a:fld>
            <a:endParaRPr lang="es-GT"/>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s-GT"/>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8C5AED9-68C5-493E-B325-2410F1CD8EA0}" type="slidenum">
              <a:rPr lang="es-GT" smtClean="0"/>
              <a:t>‹Nº›</a:t>
            </a:fld>
            <a:endParaRPr lang="es-GT"/>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8347059"/>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100051" y="1473327"/>
            <a:ext cx="10170795" cy="2479548"/>
          </a:xfrm>
        </p:spPr>
        <p:txBody>
          <a:bodyPr/>
          <a:lstStyle/>
          <a:p>
            <a:r>
              <a:rPr lang="es-GT" dirty="0"/>
              <a:t>Producción &amp; Operaciones I</a:t>
            </a:r>
          </a:p>
        </p:txBody>
      </p:sp>
      <p:sp>
        <p:nvSpPr>
          <p:cNvPr id="3" name="Subtítulo 2"/>
          <p:cNvSpPr>
            <a:spLocks noGrp="1"/>
          </p:cNvSpPr>
          <p:nvPr>
            <p:ph type="subTitle" idx="1"/>
          </p:nvPr>
        </p:nvSpPr>
        <p:spPr>
          <a:xfrm>
            <a:off x="1100051" y="4665171"/>
            <a:ext cx="10058400" cy="1143000"/>
          </a:xfrm>
        </p:spPr>
        <p:txBody>
          <a:bodyPr vert="horz" lIns="91440" tIns="45720" rIns="91440" bIns="45720" rtlCol="0" anchor="t">
            <a:normAutofit fontScale="85000" lnSpcReduction="20000"/>
          </a:bodyPr>
          <a:lstStyle/>
          <a:p>
            <a:r>
              <a:rPr lang="es-GT" dirty="0"/>
              <a:t>Semestre </a:t>
            </a:r>
            <a:r>
              <a:rPr lang="es-GT" dirty="0" err="1"/>
              <a:t>iI</a:t>
            </a:r>
            <a:r>
              <a:rPr lang="es-GT" dirty="0"/>
              <a:t>, 2024</a:t>
            </a:r>
          </a:p>
          <a:p>
            <a:endParaRPr lang="es-GT" dirty="0"/>
          </a:p>
          <a:p>
            <a:pPr algn="r"/>
            <a:r>
              <a:rPr lang="es-GT" dirty="0"/>
              <a:t>Ing. Jorge rodriguez</a:t>
            </a:r>
          </a:p>
        </p:txBody>
      </p:sp>
      <p:pic>
        <p:nvPicPr>
          <p:cNvPr id="1028" name="Picture 4" descr="Resultado de imagen de universidad rafael landíva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074" y="270132"/>
            <a:ext cx="2604145" cy="9203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73546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32BF4-4303-4C95-B4AB-69A28333D090}"/>
              </a:ext>
            </a:extLst>
          </p:cNvPr>
          <p:cNvSpPr>
            <a:spLocks noGrp="1"/>
          </p:cNvSpPr>
          <p:nvPr>
            <p:ph type="title"/>
          </p:nvPr>
        </p:nvSpPr>
        <p:spPr/>
        <p:txBody>
          <a:bodyPr/>
          <a:lstStyle/>
          <a:p>
            <a:r>
              <a:rPr lang="es-MX" dirty="0"/>
              <a:t>Seis Sigma</a:t>
            </a:r>
            <a:endParaRPr lang="es-419" dirty="0"/>
          </a:p>
        </p:txBody>
      </p:sp>
      <p:sp>
        <p:nvSpPr>
          <p:cNvPr id="3" name="Content Placeholder 2">
            <a:extLst>
              <a:ext uri="{FF2B5EF4-FFF2-40B4-BE49-F238E27FC236}">
                <a16:creationId xmlns:a16="http://schemas.microsoft.com/office/drawing/2014/main" id="{8C608778-1A60-4933-BAAA-4C5D0D4BF006}"/>
              </a:ext>
            </a:extLst>
          </p:cNvPr>
          <p:cNvSpPr>
            <a:spLocks noGrp="1"/>
          </p:cNvSpPr>
          <p:nvPr>
            <p:ph idx="1"/>
          </p:nvPr>
        </p:nvSpPr>
        <p:spPr>
          <a:xfrm>
            <a:off x="894522" y="1871534"/>
            <a:ext cx="10058400" cy="3948779"/>
          </a:xfrm>
        </p:spPr>
        <p:txBody>
          <a:bodyPr>
            <a:normAutofit/>
          </a:bodyPr>
          <a:lstStyle/>
          <a:p>
            <a:pPr marL="0" indent="0" algn="just">
              <a:buNone/>
            </a:pPr>
            <a:r>
              <a:rPr lang="es-MX" dirty="0"/>
              <a:t>El programa Seis Sigma es un sistema integral: una estrategia, una disciplina, y un conjunto de herramientas, para conseguir y mantener el éxito empresarial:</a:t>
            </a:r>
          </a:p>
          <a:p>
            <a:pPr algn="just">
              <a:buFont typeface="Wingdings" panose="05000000000000000000" pitchFamily="2" charset="2"/>
              <a:buChar char="§"/>
            </a:pPr>
            <a:r>
              <a:rPr lang="es-MX" dirty="0"/>
              <a:t>Es una estrategia porque se centra en la satisfacción total del consumidor.</a:t>
            </a:r>
          </a:p>
          <a:p>
            <a:pPr algn="just">
              <a:buFont typeface="Wingdings" panose="05000000000000000000" pitchFamily="2" charset="2"/>
              <a:buChar char="§"/>
            </a:pPr>
            <a:r>
              <a:rPr lang="es-MX" dirty="0"/>
              <a:t>Es una disciplina porque sigue el Modelo formal de Mejora Seis Sigma, conocido como DMAIC. Este modelo de mejora de procesos en cinco pasos:</a:t>
            </a:r>
          </a:p>
          <a:p>
            <a:pPr algn="just">
              <a:buFont typeface="Wingdings" panose="05000000000000000000" pitchFamily="2" charset="2"/>
              <a:buChar char="§"/>
            </a:pPr>
            <a:endParaRPr lang="es-MX" dirty="0"/>
          </a:p>
          <a:p>
            <a:pPr algn="just">
              <a:buFont typeface="Wingdings" panose="05000000000000000000" pitchFamily="2" charset="2"/>
              <a:buChar char="§"/>
            </a:pPr>
            <a:endParaRPr lang="es-419" dirty="0"/>
          </a:p>
        </p:txBody>
      </p:sp>
      <p:pic>
        <p:nvPicPr>
          <p:cNvPr id="4098" name="Picture 2" descr="Six Sigma | SoftExpert Software">
            <a:extLst>
              <a:ext uri="{FF2B5EF4-FFF2-40B4-BE49-F238E27FC236}">
                <a16:creationId xmlns:a16="http://schemas.microsoft.com/office/drawing/2014/main" id="{97E7D958-42CA-47E2-8AC4-A27CF442C9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2978" y="3429000"/>
            <a:ext cx="5524500" cy="3457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80543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a:t>DMAIC</a:t>
            </a:r>
          </a:p>
        </p:txBody>
      </p:sp>
      <p:sp>
        <p:nvSpPr>
          <p:cNvPr id="5" name="Content Placeholder 4">
            <a:extLst>
              <a:ext uri="{FF2B5EF4-FFF2-40B4-BE49-F238E27FC236}">
                <a16:creationId xmlns:a16="http://schemas.microsoft.com/office/drawing/2014/main" id="{D889AFDD-D76C-42AD-B3E3-29385913E2D4}"/>
              </a:ext>
            </a:extLst>
          </p:cNvPr>
          <p:cNvSpPr>
            <a:spLocks noGrp="1"/>
          </p:cNvSpPr>
          <p:nvPr>
            <p:ph idx="1"/>
          </p:nvPr>
        </p:nvSpPr>
        <p:spPr>
          <a:xfrm>
            <a:off x="1097280" y="1845733"/>
            <a:ext cx="10058400" cy="4104493"/>
          </a:xfrm>
        </p:spPr>
        <p:txBody>
          <a:bodyPr>
            <a:normAutofit/>
          </a:bodyPr>
          <a:lstStyle/>
          <a:p>
            <a:pPr algn="just">
              <a:buFont typeface="Wingdings" panose="05000000000000000000" pitchFamily="2" charset="2"/>
              <a:buChar char="§"/>
            </a:pPr>
            <a:r>
              <a:rPr lang="es-MX" dirty="0"/>
              <a:t>(1) Define el objetivo, alcance y resultados esperados del proyecto y luego identifica la información requerida del proceso, teniendo presente la definición de calidad realizada por el cliente; </a:t>
            </a:r>
          </a:p>
          <a:p>
            <a:pPr algn="just">
              <a:buFont typeface="Wingdings" panose="05000000000000000000" pitchFamily="2" charset="2"/>
              <a:buChar char="§"/>
            </a:pPr>
            <a:r>
              <a:rPr lang="es-MX" dirty="0"/>
              <a:t>(2) Mide el proceso y recopila los datos; </a:t>
            </a:r>
          </a:p>
          <a:p>
            <a:pPr algn="just">
              <a:buFont typeface="Wingdings" panose="05000000000000000000" pitchFamily="2" charset="2"/>
              <a:buChar char="§"/>
            </a:pPr>
            <a:r>
              <a:rPr lang="es-MX" dirty="0"/>
              <a:t>(3) Analiza los datos, garantizando la repetibilidad (los resultados pueden duplicarse) y la reproducibilidad (otros pueden obtener los mismos resultados); </a:t>
            </a:r>
          </a:p>
          <a:p>
            <a:pPr algn="just">
              <a:buFont typeface="Wingdings" panose="05000000000000000000" pitchFamily="2" charset="2"/>
              <a:buChar char="§"/>
            </a:pPr>
            <a:r>
              <a:rPr lang="es-MX" dirty="0"/>
              <a:t>(4) Mejora, modificando o volviendo a diseñar los procesos y procedimientos existentes y </a:t>
            </a:r>
          </a:p>
          <a:p>
            <a:pPr algn="just">
              <a:buFont typeface="Wingdings" panose="05000000000000000000" pitchFamily="2" charset="2"/>
              <a:buChar char="§"/>
            </a:pPr>
            <a:r>
              <a:rPr lang="es-MX" dirty="0"/>
              <a:t>(5) Controla el nuevo proceso para asegurarse de que se mantienen los niveles de rendimiento.</a:t>
            </a:r>
          </a:p>
        </p:txBody>
      </p:sp>
    </p:spTree>
    <p:extLst>
      <p:ext uri="{BB962C8B-B14F-4D97-AF65-F5344CB8AC3E}">
        <p14:creationId xmlns:p14="http://schemas.microsoft.com/office/powerpoint/2010/main" val="40012300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a:t>Lean </a:t>
            </a:r>
            <a:r>
              <a:rPr lang="es-GT" dirty="0" err="1"/>
              <a:t>Six</a:t>
            </a:r>
            <a:r>
              <a:rPr lang="es-GT" dirty="0"/>
              <a:t> Sigma</a:t>
            </a:r>
          </a:p>
        </p:txBody>
      </p:sp>
      <p:sp>
        <p:nvSpPr>
          <p:cNvPr id="3" name="Content Placeholder 2">
            <a:extLst>
              <a:ext uri="{FF2B5EF4-FFF2-40B4-BE49-F238E27FC236}">
                <a16:creationId xmlns:a16="http://schemas.microsoft.com/office/drawing/2014/main" id="{4CB720F3-2E80-4244-B5F6-C8927C91265C}"/>
              </a:ext>
            </a:extLst>
          </p:cNvPr>
          <p:cNvSpPr>
            <a:spLocks noGrp="1"/>
          </p:cNvSpPr>
          <p:nvPr>
            <p:ph idx="1"/>
          </p:nvPr>
        </p:nvSpPr>
        <p:spPr>
          <a:xfrm>
            <a:off x="1097280" y="1845734"/>
            <a:ext cx="10058400" cy="4104492"/>
          </a:xfrm>
        </p:spPr>
        <p:txBody>
          <a:bodyPr>
            <a:normAutofit fontScale="92500" lnSpcReduction="10000"/>
          </a:bodyPr>
          <a:lstStyle/>
          <a:p>
            <a:pPr marL="0" indent="0" algn="just">
              <a:buNone/>
            </a:pPr>
            <a:r>
              <a:rPr lang="es-MX" dirty="0"/>
              <a:t>Lean </a:t>
            </a:r>
            <a:r>
              <a:rPr lang="es-MX" dirty="0" err="1"/>
              <a:t>Six</a:t>
            </a:r>
            <a:r>
              <a:rPr lang="es-MX" dirty="0"/>
              <a:t> Sigma tiene sus antecedentes el modelo </a:t>
            </a:r>
            <a:r>
              <a:rPr lang="es-MX" dirty="0" err="1"/>
              <a:t>Six</a:t>
            </a:r>
            <a:r>
              <a:rPr lang="es-MX" dirty="0"/>
              <a:t> Sigma desarrollado por Motorola a finales de la década de los ochenta. ¿Cuál era su propósito? La necesidad de igualar o superar a sus competidores japoneses. Bill Smith, el ingeniero responsable de su creación, desarrolló esta metodología como una estrategia de negocios y mejora de la calidad y, posteriormente, lo mejoró y popularizó General Electric.</a:t>
            </a:r>
          </a:p>
          <a:p>
            <a:pPr marL="0" indent="0" algn="just">
              <a:buNone/>
            </a:pPr>
            <a:endParaRPr lang="es-MX" dirty="0"/>
          </a:p>
          <a:p>
            <a:pPr marL="0" indent="0" algn="just">
              <a:buNone/>
            </a:pPr>
            <a:r>
              <a:rPr lang="es-MX" dirty="0"/>
              <a:t>Son dos metodologías complementarias, aunque tengan diferencias. A través de Lean </a:t>
            </a:r>
            <a:r>
              <a:rPr lang="es-MX" dirty="0" err="1"/>
              <a:t>Manufacturing</a:t>
            </a:r>
            <a:r>
              <a:rPr lang="es-MX" dirty="0"/>
              <a:t>, los coordinadores de GAP (Grupos Autónomos de Producción) y el personal de soporte, con sus correspondientes reuniones diarias, hace que la comunicación fluya de manera ascendente.</a:t>
            </a:r>
          </a:p>
          <a:p>
            <a:pPr marL="0" indent="0" algn="just">
              <a:buNone/>
            </a:pPr>
            <a:endParaRPr lang="es-MX" dirty="0"/>
          </a:p>
          <a:p>
            <a:pPr marL="0" indent="0" algn="just">
              <a:buNone/>
            </a:pPr>
            <a:r>
              <a:rPr lang="es-MX" dirty="0"/>
              <a:t>En este sentido, el empoderamiento de los operarios facilita la implementación de proyectos Seis Sigma. Estos proyectos son técnicos y se enfocan a la resolución de problemas complejos que necesiten de personal pluridisciplinar y de coordinación interdepartamental.</a:t>
            </a:r>
            <a:endParaRPr lang="es-419" dirty="0"/>
          </a:p>
        </p:txBody>
      </p:sp>
    </p:spTree>
    <p:extLst>
      <p:ext uri="{BB962C8B-B14F-4D97-AF65-F5344CB8AC3E}">
        <p14:creationId xmlns:p14="http://schemas.microsoft.com/office/powerpoint/2010/main" val="33501919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188130"/>
            <a:ext cx="10058400" cy="1450757"/>
          </a:xfrm>
        </p:spPr>
        <p:txBody>
          <a:bodyPr/>
          <a:lstStyle/>
          <a:p>
            <a:r>
              <a:rPr lang="es-GT" dirty="0"/>
              <a:t>Benchmarking</a:t>
            </a:r>
          </a:p>
        </p:txBody>
      </p:sp>
      <p:sp>
        <p:nvSpPr>
          <p:cNvPr id="6" name="Marcador de contenido 5">
            <a:extLst>
              <a:ext uri="{FF2B5EF4-FFF2-40B4-BE49-F238E27FC236}">
                <a16:creationId xmlns:a16="http://schemas.microsoft.com/office/drawing/2014/main" id="{93944A85-E0E3-4B64-8E70-784E4BD2D296}"/>
              </a:ext>
            </a:extLst>
          </p:cNvPr>
          <p:cNvSpPr>
            <a:spLocks noGrp="1"/>
          </p:cNvSpPr>
          <p:nvPr>
            <p:ph idx="1"/>
          </p:nvPr>
        </p:nvSpPr>
        <p:spPr/>
        <p:txBody>
          <a:bodyPr/>
          <a:lstStyle/>
          <a:p>
            <a:pPr marL="0" indent="0" algn="just">
              <a:buNone/>
            </a:pPr>
            <a:r>
              <a:rPr lang="es-MX" dirty="0"/>
              <a:t>La definición de referencias es otro ingrediente del programa de TQM de una empresa. La definición de referencias (benchmarking) implica seleccionar un estándar probado para productos, servicios, costes o prácticas, que represente el mejor de todos los resultados obtenidos en procesos o actividades muy similares a las propias. La idea es definir un objetivo al que dirigirse y, después, definir un estándar o referencia (</a:t>
            </a:r>
            <a:r>
              <a:rPr lang="es-MX" dirty="0" err="1"/>
              <a:t>benchmark</a:t>
            </a:r>
            <a:r>
              <a:rPr lang="es-MX" dirty="0"/>
              <a:t>) con respecto al que comparar nuestros propios resultados</a:t>
            </a:r>
            <a:endParaRPr lang="es-GT" dirty="0"/>
          </a:p>
        </p:txBody>
      </p:sp>
      <p:pic>
        <p:nvPicPr>
          <p:cNvPr id="5126" name="Picture 6" descr="Apple México - YouTube">
            <a:extLst>
              <a:ext uri="{FF2B5EF4-FFF2-40B4-BE49-F238E27FC236}">
                <a16:creationId xmlns:a16="http://schemas.microsoft.com/office/drawing/2014/main" id="{E3E0D1CE-0543-4C40-9750-957D3242C17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696178" y="3677399"/>
            <a:ext cx="2398542" cy="23985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75490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0DA2A-6E9E-4D5C-A943-EEAFE0720DB4}"/>
              </a:ext>
            </a:extLst>
          </p:cNvPr>
          <p:cNvSpPr>
            <a:spLocks noGrp="1"/>
          </p:cNvSpPr>
          <p:nvPr>
            <p:ph type="title"/>
          </p:nvPr>
        </p:nvSpPr>
        <p:spPr/>
        <p:txBody>
          <a:bodyPr/>
          <a:lstStyle/>
          <a:p>
            <a:r>
              <a:rPr lang="es-MX" dirty="0"/>
              <a:t>Benchmarking</a:t>
            </a:r>
            <a:endParaRPr lang="es-419" dirty="0"/>
          </a:p>
        </p:txBody>
      </p:sp>
      <p:sp>
        <p:nvSpPr>
          <p:cNvPr id="7" name="Marcador de contenido 6">
            <a:extLst>
              <a:ext uri="{FF2B5EF4-FFF2-40B4-BE49-F238E27FC236}">
                <a16:creationId xmlns:a16="http://schemas.microsoft.com/office/drawing/2014/main" id="{87E42C4C-12A7-4CD4-A7AF-C7D3C0EDAA90}"/>
              </a:ext>
            </a:extLst>
          </p:cNvPr>
          <p:cNvSpPr>
            <a:spLocks noGrp="1"/>
          </p:cNvSpPr>
          <p:nvPr>
            <p:ph idx="1"/>
          </p:nvPr>
        </p:nvSpPr>
        <p:spPr/>
        <p:txBody>
          <a:bodyPr>
            <a:normAutofit fontScale="92500" lnSpcReduction="10000"/>
          </a:bodyPr>
          <a:lstStyle/>
          <a:p>
            <a:pPr marL="0" indent="0">
              <a:buNone/>
            </a:pPr>
            <a:r>
              <a:rPr lang="es-MX" dirty="0"/>
              <a:t>1. Determinar sobre qué se quiere establecer una referencia.</a:t>
            </a:r>
          </a:p>
          <a:p>
            <a:pPr marL="0" indent="0">
              <a:buNone/>
            </a:pPr>
            <a:r>
              <a:rPr lang="es-MX" dirty="0"/>
              <a:t>2. Formar un equipo de benchmarking.</a:t>
            </a:r>
          </a:p>
          <a:p>
            <a:pPr marL="0" indent="0">
              <a:buNone/>
            </a:pPr>
            <a:r>
              <a:rPr lang="es-MX" dirty="0"/>
              <a:t>3. </a:t>
            </a:r>
            <a:r>
              <a:rPr lang="es-MX" dirty="0" err="1"/>
              <a:t>Identifi</a:t>
            </a:r>
            <a:r>
              <a:rPr lang="es-MX" dirty="0"/>
              <a:t> car socios del benchmarking.</a:t>
            </a:r>
          </a:p>
          <a:p>
            <a:pPr marL="0" indent="0">
              <a:buNone/>
            </a:pPr>
            <a:r>
              <a:rPr lang="es-MX" dirty="0"/>
              <a:t>4. Recopilar y analizar la información de benchmarking.</a:t>
            </a:r>
          </a:p>
          <a:p>
            <a:pPr marL="0" indent="0">
              <a:buNone/>
            </a:pPr>
            <a:r>
              <a:rPr lang="es-MX" dirty="0"/>
              <a:t>5. Realizar las acciones precisas para alcanzar o rebasar el </a:t>
            </a:r>
            <a:r>
              <a:rPr lang="es-MX" dirty="0" err="1"/>
              <a:t>benchmark</a:t>
            </a:r>
            <a:r>
              <a:rPr lang="es-MX" dirty="0"/>
              <a:t> o referencia.</a:t>
            </a:r>
          </a:p>
          <a:p>
            <a:pPr marL="0" indent="0">
              <a:buNone/>
            </a:pPr>
            <a:endParaRPr lang="es-MX" dirty="0"/>
          </a:p>
          <a:p>
            <a:pPr marL="0" indent="0" algn="just">
              <a:buNone/>
            </a:pPr>
            <a:r>
              <a:rPr lang="es-MX" dirty="0"/>
              <a:t>Cuando una organización es lo suficientemente grande para tener muchas divisiones o unidades de negocio, un planteamiento natural es el benchmarking interno. Los datos suelen ser mucho más accesibles que cuando provienen de empresas externas. </a:t>
            </a:r>
          </a:p>
          <a:p>
            <a:pPr marL="0" indent="0" algn="just">
              <a:buNone/>
            </a:pPr>
            <a:r>
              <a:rPr lang="es-MX" dirty="0"/>
              <a:t>Normalmente, existe alguna unidad interna que tiene un mejor rendimiento y de la que, en consecuencia, merece la pena aprender.</a:t>
            </a:r>
            <a:endParaRPr lang="es-GT" dirty="0"/>
          </a:p>
        </p:txBody>
      </p:sp>
    </p:spTree>
    <p:extLst>
      <p:ext uri="{BB962C8B-B14F-4D97-AF65-F5344CB8AC3E}">
        <p14:creationId xmlns:p14="http://schemas.microsoft.com/office/powerpoint/2010/main" val="13256186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0DA2A-6E9E-4D5C-A943-EEAFE0720DB4}"/>
              </a:ext>
            </a:extLst>
          </p:cNvPr>
          <p:cNvSpPr>
            <a:spLocks noGrp="1"/>
          </p:cNvSpPr>
          <p:nvPr>
            <p:ph type="title"/>
          </p:nvPr>
        </p:nvSpPr>
        <p:spPr/>
        <p:txBody>
          <a:bodyPr/>
          <a:lstStyle/>
          <a:p>
            <a:r>
              <a:rPr lang="es-MX" dirty="0"/>
              <a:t>Just In Time</a:t>
            </a:r>
            <a:endParaRPr lang="es-419" dirty="0"/>
          </a:p>
        </p:txBody>
      </p:sp>
      <p:sp>
        <p:nvSpPr>
          <p:cNvPr id="7" name="Marcador de contenido 6">
            <a:extLst>
              <a:ext uri="{FF2B5EF4-FFF2-40B4-BE49-F238E27FC236}">
                <a16:creationId xmlns:a16="http://schemas.microsoft.com/office/drawing/2014/main" id="{87E42C4C-12A7-4CD4-A7AF-C7D3C0EDAA90}"/>
              </a:ext>
            </a:extLst>
          </p:cNvPr>
          <p:cNvSpPr>
            <a:spLocks noGrp="1"/>
          </p:cNvSpPr>
          <p:nvPr>
            <p:ph idx="1"/>
          </p:nvPr>
        </p:nvSpPr>
        <p:spPr/>
        <p:txBody>
          <a:bodyPr>
            <a:normAutofit/>
          </a:bodyPr>
          <a:lstStyle/>
          <a:p>
            <a:pPr marL="0" indent="0" algn="just">
              <a:buNone/>
            </a:pPr>
            <a:r>
              <a:rPr lang="es-MX" dirty="0"/>
              <a:t>La filosofía que respalda el concepto de «justo a tiempo» (JIT: Just In Time) es la de una mejora continua y un aumento de la capacidad de resolución de problemas. Los sistemas JIT están concebidos para producir o suministrar los productos en el momento en que se necesiten.</a:t>
            </a:r>
            <a:endParaRPr lang="es-GT" dirty="0"/>
          </a:p>
        </p:txBody>
      </p:sp>
    </p:spTree>
    <p:extLst>
      <p:ext uri="{BB962C8B-B14F-4D97-AF65-F5344CB8AC3E}">
        <p14:creationId xmlns:p14="http://schemas.microsoft.com/office/powerpoint/2010/main" val="33896200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13BCCAE5-A35B-4B66-A4A7-E23C34A40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2CE6570-4425-4645-AA67-3548497E68E4}"/>
              </a:ext>
            </a:extLst>
          </p:cNvPr>
          <p:cNvSpPr>
            <a:spLocks noGrp="1"/>
          </p:cNvSpPr>
          <p:nvPr>
            <p:ph type="title"/>
          </p:nvPr>
        </p:nvSpPr>
        <p:spPr>
          <a:xfrm>
            <a:off x="1097280" y="286603"/>
            <a:ext cx="10058400" cy="1450757"/>
          </a:xfrm>
        </p:spPr>
        <p:txBody>
          <a:bodyPr>
            <a:normAutofit/>
          </a:bodyPr>
          <a:lstStyle/>
          <a:p>
            <a:r>
              <a:rPr lang="es-GT" dirty="0"/>
              <a:t>Hoy en la historia</a:t>
            </a:r>
          </a:p>
        </p:txBody>
      </p:sp>
      <p:cxnSp>
        <p:nvCxnSpPr>
          <p:cNvPr id="1033" name="Straight Connector 1032">
            <a:extLst>
              <a:ext uri="{FF2B5EF4-FFF2-40B4-BE49-F238E27FC236}">
                <a16:creationId xmlns:a16="http://schemas.microsoft.com/office/drawing/2014/main" id="{6987BDFB-DE64-4B56-B44F-45FAE19FA9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9674B5FC-CD9C-439F-83BD-DCAAA38A1DD7}"/>
              </a:ext>
            </a:extLst>
          </p:cNvPr>
          <p:cNvSpPr>
            <a:spLocks noGrp="1"/>
          </p:cNvSpPr>
          <p:nvPr>
            <p:ph idx="1"/>
          </p:nvPr>
        </p:nvSpPr>
        <p:spPr>
          <a:xfrm>
            <a:off x="1097279" y="1845734"/>
            <a:ext cx="6454987" cy="4023360"/>
          </a:xfrm>
        </p:spPr>
        <p:txBody>
          <a:bodyPr>
            <a:normAutofit/>
          </a:bodyPr>
          <a:lstStyle/>
          <a:p>
            <a:pPr marL="0" indent="0" algn="just">
              <a:buNone/>
            </a:pPr>
            <a:r>
              <a:rPr lang="es-MX" dirty="0"/>
              <a:t>A los 39 años, víctima de tuberculosis fallece en París el compositor Frédéric Chopin, una de las figuras del Romanticismo. Nacido en Polonia, fue un destacado pianista y su obra resultó decisiva en el repertorio pianístico. Destacan las mazurcas, las polonesas, los valses y dos conciertos para piano.</a:t>
            </a:r>
            <a:endParaRPr lang="es-GT" dirty="0"/>
          </a:p>
        </p:txBody>
      </p:sp>
      <p:pic>
        <p:nvPicPr>
          <p:cNvPr id="1026" name="Picture 2" descr="Foto en blanco y negro de un hombre con traje y corbata&#10;&#10;Descripción generada automáticamente">
            <a:extLst>
              <a:ext uri="{FF2B5EF4-FFF2-40B4-BE49-F238E27FC236}">
                <a16:creationId xmlns:a16="http://schemas.microsoft.com/office/drawing/2014/main" id="{55B02AF6-DDAE-4D07-FFC0-08E3561487F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020570" y="2047386"/>
            <a:ext cx="3135109" cy="3208876"/>
          </a:xfrm>
          <a:prstGeom prst="rect">
            <a:avLst/>
          </a:prstGeom>
          <a:noFill/>
          <a:extLst>
            <a:ext uri="{909E8E84-426E-40DD-AFC4-6F175D3DCCD1}">
              <a14:hiddenFill xmlns:a14="http://schemas.microsoft.com/office/drawing/2010/main">
                <a:solidFill>
                  <a:srgbClr val="FFFFFF"/>
                </a:solidFill>
              </a14:hiddenFill>
            </a:ext>
          </a:extLst>
        </p:spPr>
      </p:pic>
      <p:sp>
        <p:nvSpPr>
          <p:cNvPr id="1035" name="Rectangle 1034">
            <a:extLst>
              <a:ext uri="{FF2B5EF4-FFF2-40B4-BE49-F238E27FC236}">
                <a16:creationId xmlns:a16="http://schemas.microsoft.com/office/drawing/2014/main" id="{BD7A74B5-8367-4A83-ABEC-0FCDDE97B1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GT"/>
          </a:p>
        </p:txBody>
      </p:sp>
      <p:sp>
        <p:nvSpPr>
          <p:cNvPr id="1037" name="Rectangle 1036">
            <a:extLst>
              <a:ext uri="{FF2B5EF4-FFF2-40B4-BE49-F238E27FC236}">
                <a16:creationId xmlns:a16="http://schemas.microsoft.com/office/drawing/2014/main" id="{2CC184B0-C2C6-4BF0-B078-816C7AF959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GT"/>
          </a:p>
        </p:txBody>
      </p:sp>
    </p:spTree>
    <p:extLst>
      <p:ext uri="{BB962C8B-B14F-4D97-AF65-F5344CB8AC3E}">
        <p14:creationId xmlns:p14="http://schemas.microsoft.com/office/powerpoint/2010/main" val="29272179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7364FE-043D-9C52-2845-4680D16C80D9}"/>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6BBC0552-0D9A-0625-E5CB-F86B42CCDB2F}"/>
              </a:ext>
            </a:extLst>
          </p:cNvPr>
          <p:cNvSpPr>
            <a:spLocks noGrp="1"/>
          </p:cNvSpPr>
          <p:nvPr>
            <p:ph type="title"/>
          </p:nvPr>
        </p:nvSpPr>
        <p:spPr/>
        <p:txBody>
          <a:bodyPr/>
          <a:lstStyle/>
          <a:p>
            <a:r>
              <a:rPr lang="es-GT" dirty="0"/>
              <a:t>Conceptos de Taguchi</a:t>
            </a:r>
          </a:p>
        </p:txBody>
      </p:sp>
      <p:sp>
        <p:nvSpPr>
          <p:cNvPr id="3" name="Marcador de contenido 2">
            <a:extLst>
              <a:ext uri="{FF2B5EF4-FFF2-40B4-BE49-F238E27FC236}">
                <a16:creationId xmlns:a16="http://schemas.microsoft.com/office/drawing/2014/main" id="{6A183614-9ED3-AF01-30D1-44111B984E72}"/>
              </a:ext>
            </a:extLst>
          </p:cNvPr>
          <p:cNvSpPr>
            <a:spLocks noGrp="1"/>
          </p:cNvSpPr>
          <p:nvPr>
            <p:ph idx="1"/>
          </p:nvPr>
        </p:nvSpPr>
        <p:spPr/>
        <p:txBody>
          <a:bodyPr>
            <a:normAutofit/>
          </a:bodyPr>
          <a:lstStyle/>
          <a:p>
            <a:pPr marL="0" indent="0" algn="just">
              <a:buNone/>
            </a:pPr>
            <a:r>
              <a:rPr lang="es-MX" dirty="0"/>
              <a:t>Los productos con </a:t>
            </a:r>
            <a:r>
              <a:rPr lang="es-MX" b="1" dirty="0"/>
              <a:t>Calidad robusta </a:t>
            </a:r>
            <a:r>
              <a:rPr lang="es-MX" dirty="0"/>
              <a:t>son los que se pueden elaborar de manera uniforme y continuada en condiciones adversas del entorno y de la producción. La idea de Taguchi es eliminar los efectos de las condiciones adversas, en lugar de las causas. </a:t>
            </a:r>
            <a:r>
              <a:rPr lang="es-MX" dirty="0" err="1"/>
              <a:t>Genichi</a:t>
            </a:r>
            <a:r>
              <a:rPr lang="es-MX" dirty="0"/>
              <a:t> Taguchi sugiere que suprimir los efectos suele resultar más económico que eliminar las causas, y resulta más eficaz para conseguir un producto robusto. De esta manera, las pequeñas variaciones en materiales y procesos no destruirán la calidad del producto.</a:t>
            </a:r>
          </a:p>
          <a:p>
            <a:pPr marL="0" indent="0" algn="just">
              <a:buNone/>
            </a:pPr>
            <a:endParaRPr lang="es-MX" dirty="0"/>
          </a:p>
          <a:p>
            <a:pPr marL="0" indent="0" algn="just">
              <a:buNone/>
            </a:pPr>
            <a:r>
              <a:rPr lang="es-MX" b="1" dirty="0"/>
              <a:t>Una Función de pérdida de calidad </a:t>
            </a:r>
            <a:r>
              <a:rPr lang="es-MX" dirty="0"/>
              <a:t>(QLF: </a:t>
            </a:r>
            <a:r>
              <a:rPr lang="es-MX" dirty="0" err="1"/>
              <a:t>Quality</a:t>
            </a:r>
            <a:r>
              <a:rPr lang="es-MX" dirty="0"/>
              <a:t> </a:t>
            </a:r>
            <a:r>
              <a:rPr lang="es-MX" dirty="0" err="1"/>
              <a:t>Loss</a:t>
            </a:r>
            <a:r>
              <a:rPr lang="es-MX" dirty="0"/>
              <a:t> </a:t>
            </a:r>
            <a:r>
              <a:rPr lang="es-MX" dirty="0" err="1"/>
              <a:t>Function</a:t>
            </a:r>
            <a:r>
              <a:rPr lang="es-MX" dirty="0"/>
              <a:t>) identifica todos los coste relacionados con una baja calidad, y muestra cómo aumentan a medida que el producto deja de ser exactamente lo que el consumidor quiere. Estos costes incluyen no sol la frustración del consumidor, sino además los costes de garantía y servicio postventa; los costes de inspección interna, de reparaciones y de materiales desechados, y costes que pueden catalogarse como costes para la sociedad.</a:t>
            </a:r>
            <a:endParaRPr lang="es-GT" dirty="0"/>
          </a:p>
        </p:txBody>
      </p:sp>
    </p:spTree>
    <p:extLst>
      <p:ext uri="{BB962C8B-B14F-4D97-AF65-F5344CB8AC3E}">
        <p14:creationId xmlns:p14="http://schemas.microsoft.com/office/powerpoint/2010/main" val="12543859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6E4DE3-5781-454A-AEC8-7494203BF3D5}"/>
              </a:ext>
            </a:extLst>
          </p:cNvPr>
          <p:cNvSpPr>
            <a:spLocks noGrp="1"/>
          </p:cNvSpPr>
          <p:nvPr>
            <p:ph type="title"/>
          </p:nvPr>
        </p:nvSpPr>
        <p:spPr/>
        <p:txBody>
          <a:bodyPr/>
          <a:lstStyle/>
          <a:p>
            <a:r>
              <a:rPr lang="es-GT" dirty="0"/>
              <a:t>Herramientas del TQM</a:t>
            </a:r>
          </a:p>
        </p:txBody>
      </p:sp>
      <p:sp>
        <p:nvSpPr>
          <p:cNvPr id="3" name="Marcador de contenido 2">
            <a:extLst>
              <a:ext uri="{FF2B5EF4-FFF2-40B4-BE49-F238E27FC236}">
                <a16:creationId xmlns:a16="http://schemas.microsoft.com/office/drawing/2014/main" id="{FC861270-AB52-4A87-90B0-744F97586CC2}"/>
              </a:ext>
            </a:extLst>
          </p:cNvPr>
          <p:cNvSpPr>
            <a:spLocks noGrp="1"/>
          </p:cNvSpPr>
          <p:nvPr>
            <p:ph idx="1"/>
          </p:nvPr>
        </p:nvSpPr>
        <p:spPr/>
        <p:txBody>
          <a:bodyPr/>
          <a:lstStyle/>
          <a:p>
            <a:endParaRPr lang="es-GT" dirty="0"/>
          </a:p>
        </p:txBody>
      </p:sp>
      <p:pic>
        <p:nvPicPr>
          <p:cNvPr id="5" name="Imagen 4">
            <a:extLst>
              <a:ext uri="{FF2B5EF4-FFF2-40B4-BE49-F238E27FC236}">
                <a16:creationId xmlns:a16="http://schemas.microsoft.com/office/drawing/2014/main" id="{42F5C219-F3A5-4404-A66E-DE4E6FF0E361}"/>
              </a:ext>
            </a:extLst>
          </p:cNvPr>
          <p:cNvPicPr>
            <a:picLocks noChangeAspect="1"/>
          </p:cNvPicPr>
          <p:nvPr/>
        </p:nvPicPr>
        <p:blipFill>
          <a:blip r:embed="rId2"/>
          <a:stretch>
            <a:fillRect/>
          </a:stretch>
        </p:blipFill>
        <p:spPr>
          <a:xfrm>
            <a:off x="1528816" y="2386452"/>
            <a:ext cx="9195328" cy="2495038"/>
          </a:xfrm>
          <a:prstGeom prst="rect">
            <a:avLst/>
          </a:prstGeom>
        </p:spPr>
      </p:pic>
    </p:spTree>
    <p:extLst>
      <p:ext uri="{BB962C8B-B14F-4D97-AF65-F5344CB8AC3E}">
        <p14:creationId xmlns:p14="http://schemas.microsoft.com/office/powerpoint/2010/main" val="37071387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29EF9F8-4C91-4897-98A5-831447B7480B}"/>
              </a:ext>
            </a:extLst>
          </p:cNvPr>
          <p:cNvSpPr>
            <a:spLocks noGrp="1"/>
          </p:cNvSpPr>
          <p:nvPr>
            <p:ph type="title"/>
          </p:nvPr>
        </p:nvSpPr>
        <p:spPr/>
        <p:txBody>
          <a:bodyPr/>
          <a:lstStyle/>
          <a:p>
            <a:r>
              <a:rPr lang="es-GT" dirty="0"/>
              <a:t>Herramientas de TQM</a:t>
            </a:r>
          </a:p>
        </p:txBody>
      </p:sp>
      <p:sp>
        <p:nvSpPr>
          <p:cNvPr id="3" name="Marcador de contenido 2">
            <a:extLst>
              <a:ext uri="{FF2B5EF4-FFF2-40B4-BE49-F238E27FC236}">
                <a16:creationId xmlns:a16="http://schemas.microsoft.com/office/drawing/2014/main" id="{ADB91FAF-5AA3-4508-8BFA-B18A879B905D}"/>
              </a:ext>
            </a:extLst>
          </p:cNvPr>
          <p:cNvSpPr>
            <a:spLocks noGrp="1"/>
          </p:cNvSpPr>
          <p:nvPr>
            <p:ph idx="1"/>
          </p:nvPr>
        </p:nvSpPr>
        <p:spPr/>
        <p:txBody>
          <a:bodyPr/>
          <a:lstStyle/>
          <a:p>
            <a:endParaRPr lang="es-GT"/>
          </a:p>
        </p:txBody>
      </p:sp>
      <p:pic>
        <p:nvPicPr>
          <p:cNvPr id="5" name="Imagen 4">
            <a:extLst>
              <a:ext uri="{FF2B5EF4-FFF2-40B4-BE49-F238E27FC236}">
                <a16:creationId xmlns:a16="http://schemas.microsoft.com/office/drawing/2014/main" id="{4E3726BD-1B29-4539-8570-23E6453DE210}"/>
              </a:ext>
            </a:extLst>
          </p:cNvPr>
          <p:cNvPicPr>
            <a:picLocks noChangeAspect="1"/>
          </p:cNvPicPr>
          <p:nvPr/>
        </p:nvPicPr>
        <p:blipFill rotWithShape="1">
          <a:blip r:embed="rId2"/>
          <a:srcRect t="4484"/>
          <a:stretch/>
        </p:blipFill>
        <p:spPr>
          <a:xfrm>
            <a:off x="1629790" y="2475914"/>
            <a:ext cx="8894924" cy="2602523"/>
          </a:xfrm>
          <a:prstGeom prst="rect">
            <a:avLst/>
          </a:prstGeom>
        </p:spPr>
      </p:pic>
    </p:spTree>
    <p:extLst>
      <p:ext uri="{BB962C8B-B14F-4D97-AF65-F5344CB8AC3E}">
        <p14:creationId xmlns:p14="http://schemas.microsoft.com/office/powerpoint/2010/main" val="42758700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7EF3B66-1F1B-BDD5-D5B8-F3AE8266D573}"/>
            </a:ext>
          </a:extLst>
        </p:cNvPr>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311973C2-EB8B-452A-A698-4A252FD3A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33" name="Rectangle 1032">
            <a:extLst>
              <a:ext uri="{FF2B5EF4-FFF2-40B4-BE49-F238E27FC236}">
                <a16:creationId xmlns:a16="http://schemas.microsoft.com/office/drawing/2014/main" id="{10162E77-11AD-44A7-84EC-40C59EEFBD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371F0692-7600-1564-8FAB-AA0706F42D8C}"/>
              </a:ext>
            </a:extLst>
          </p:cNvPr>
          <p:cNvSpPr>
            <a:spLocks noGrp="1"/>
          </p:cNvSpPr>
          <p:nvPr>
            <p:ph type="title"/>
          </p:nvPr>
        </p:nvSpPr>
        <p:spPr>
          <a:xfrm>
            <a:off x="5181601" y="634946"/>
            <a:ext cx="6368142" cy="1450757"/>
          </a:xfrm>
        </p:spPr>
        <p:txBody>
          <a:bodyPr>
            <a:normAutofit/>
          </a:bodyPr>
          <a:lstStyle/>
          <a:p>
            <a:r>
              <a:rPr lang="es-GT" sz="5400" dirty="0">
                <a:solidFill>
                  <a:srgbClr val="4E3C54"/>
                </a:solidFill>
              </a:rPr>
              <a:t>Hoy en la historia</a:t>
            </a:r>
          </a:p>
        </p:txBody>
      </p:sp>
      <p:cxnSp>
        <p:nvCxnSpPr>
          <p:cNvPr id="1035" name="Straight Connector 1034">
            <a:extLst>
              <a:ext uri="{FF2B5EF4-FFF2-40B4-BE49-F238E27FC236}">
                <a16:creationId xmlns:a16="http://schemas.microsoft.com/office/drawing/2014/main" id="{5AB158E9-1B40-4CD6-95F0-95CA11DF7B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87617" y="2085703"/>
            <a:ext cx="6170686"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3C26485B-6E2E-2E91-3ECC-7989EDE66091}"/>
              </a:ext>
            </a:extLst>
          </p:cNvPr>
          <p:cNvSpPr>
            <a:spLocks noGrp="1"/>
          </p:cNvSpPr>
          <p:nvPr>
            <p:ph idx="1"/>
          </p:nvPr>
        </p:nvSpPr>
        <p:spPr>
          <a:xfrm>
            <a:off x="5181601" y="2198914"/>
            <a:ext cx="6368142" cy="3670180"/>
          </a:xfrm>
        </p:spPr>
        <p:txBody>
          <a:bodyPr>
            <a:normAutofit/>
          </a:bodyPr>
          <a:lstStyle/>
          <a:p>
            <a:pPr marL="0" indent="0">
              <a:buNone/>
            </a:pPr>
            <a:endParaRPr lang="es-MX" b="0" i="0" dirty="0">
              <a:solidFill>
                <a:srgbClr val="202124"/>
              </a:solidFill>
              <a:effectLst/>
              <a:latin typeface="Google Sans"/>
            </a:endParaRPr>
          </a:p>
          <a:p>
            <a:pPr marL="0" indent="0">
              <a:buNone/>
            </a:pPr>
            <a:r>
              <a:rPr lang="es-MX" b="0" i="0" dirty="0">
                <a:solidFill>
                  <a:srgbClr val="202124"/>
                </a:solidFill>
                <a:effectLst/>
                <a:latin typeface="Google Sans"/>
              </a:rPr>
              <a:t>1582: En Roma, </a:t>
            </a:r>
            <a:r>
              <a:rPr lang="es-MX" b="0" i="0" dirty="0">
                <a:solidFill>
                  <a:srgbClr val="040C28"/>
                </a:solidFill>
                <a:effectLst/>
                <a:latin typeface="Google Sans"/>
              </a:rPr>
              <a:t>el papa Gregorio XIII decreta el calendario gregoriano en sustitución del calendario juliano</a:t>
            </a:r>
            <a:r>
              <a:rPr lang="es-MX" b="0" i="0" dirty="0">
                <a:solidFill>
                  <a:srgbClr val="202124"/>
                </a:solidFill>
                <a:effectLst/>
                <a:latin typeface="Google Sans"/>
              </a:rPr>
              <a:t>; este día (viernes 15 de octubre de 1582) vino después del jueves 4 de octubre (no existieron las 10 fechas intermedias).</a:t>
            </a:r>
          </a:p>
          <a:p>
            <a:pPr marL="0" indent="0">
              <a:buNone/>
            </a:pPr>
            <a:endParaRPr lang="es-MX" dirty="0">
              <a:solidFill>
                <a:srgbClr val="202124"/>
              </a:solidFill>
              <a:latin typeface="Google Sans"/>
            </a:endParaRPr>
          </a:p>
          <a:p>
            <a:pPr marL="0" indent="0">
              <a:buNone/>
            </a:pPr>
            <a:r>
              <a:rPr lang="es-MX" b="0" i="0" dirty="0">
                <a:solidFill>
                  <a:srgbClr val="202124"/>
                </a:solidFill>
                <a:effectLst/>
                <a:latin typeface="Google Sans"/>
              </a:rPr>
              <a:t>El objetivo que se perseguía era que el equinoccio de primavera del hemisferio norte cayera el 21 de marzo, fecha que establecía el Concilio de Nicea como comienzo de la primavera.</a:t>
            </a:r>
            <a:endParaRPr lang="es-MX" dirty="0"/>
          </a:p>
        </p:txBody>
      </p:sp>
      <p:pic>
        <p:nvPicPr>
          <p:cNvPr id="3" name="Picture 2" descr="La historia detrás del curioso caso del mes de octubre de 1582 que solo  duró 21">
            <a:extLst>
              <a:ext uri="{FF2B5EF4-FFF2-40B4-BE49-F238E27FC236}">
                <a16:creationId xmlns:a16="http://schemas.microsoft.com/office/drawing/2014/main" id="{52D35E32-D6D4-2A14-B113-F861815946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2438" y="2309532"/>
            <a:ext cx="4276725" cy="2095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13699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E3ECE1-3EB5-4C33-BB60-B4CDFA187480}"/>
              </a:ext>
            </a:extLst>
          </p:cNvPr>
          <p:cNvSpPr>
            <a:spLocks noGrp="1"/>
          </p:cNvSpPr>
          <p:nvPr>
            <p:ph type="title"/>
          </p:nvPr>
        </p:nvSpPr>
        <p:spPr/>
        <p:txBody>
          <a:bodyPr/>
          <a:lstStyle/>
          <a:p>
            <a:r>
              <a:rPr lang="es-GT" dirty="0"/>
              <a:t>Herramientas de TQM</a:t>
            </a:r>
          </a:p>
        </p:txBody>
      </p:sp>
      <p:pic>
        <p:nvPicPr>
          <p:cNvPr id="5" name="Marcador de contenido 4">
            <a:extLst>
              <a:ext uri="{FF2B5EF4-FFF2-40B4-BE49-F238E27FC236}">
                <a16:creationId xmlns:a16="http://schemas.microsoft.com/office/drawing/2014/main" id="{AF111D1D-D78D-45C0-BF78-E6C36C28731B}"/>
              </a:ext>
            </a:extLst>
          </p:cNvPr>
          <p:cNvPicPr>
            <a:picLocks noGrp="1" noChangeAspect="1"/>
          </p:cNvPicPr>
          <p:nvPr>
            <p:ph idx="1"/>
          </p:nvPr>
        </p:nvPicPr>
        <p:blipFill>
          <a:blip r:embed="rId2"/>
          <a:stretch>
            <a:fillRect/>
          </a:stretch>
        </p:blipFill>
        <p:spPr>
          <a:xfrm>
            <a:off x="1964644" y="2133601"/>
            <a:ext cx="8262711" cy="2987040"/>
          </a:xfrm>
        </p:spPr>
      </p:pic>
    </p:spTree>
    <p:extLst>
      <p:ext uri="{BB962C8B-B14F-4D97-AF65-F5344CB8AC3E}">
        <p14:creationId xmlns:p14="http://schemas.microsoft.com/office/powerpoint/2010/main" val="4190411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100051" y="1473327"/>
            <a:ext cx="10170795" cy="2479548"/>
          </a:xfrm>
        </p:spPr>
        <p:txBody>
          <a:bodyPr/>
          <a:lstStyle/>
          <a:p>
            <a:r>
              <a:rPr lang="es-GT" dirty="0"/>
              <a:t>Producción &amp; Operaciones I</a:t>
            </a:r>
          </a:p>
        </p:txBody>
      </p:sp>
      <p:sp>
        <p:nvSpPr>
          <p:cNvPr id="3" name="Subtítulo 2"/>
          <p:cNvSpPr>
            <a:spLocks noGrp="1"/>
          </p:cNvSpPr>
          <p:nvPr>
            <p:ph type="subTitle" idx="1"/>
          </p:nvPr>
        </p:nvSpPr>
        <p:spPr>
          <a:xfrm>
            <a:off x="1100051" y="4665171"/>
            <a:ext cx="10058400" cy="1143000"/>
          </a:xfrm>
        </p:spPr>
        <p:txBody>
          <a:bodyPr vert="horz" lIns="91440" tIns="45720" rIns="91440" bIns="45720" rtlCol="0" anchor="t">
            <a:normAutofit fontScale="85000" lnSpcReduction="20000"/>
          </a:bodyPr>
          <a:lstStyle/>
          <a:p>
            <a:r>
              <a:rPr lang="es-GT" dirty="0"/>
              <a:t>Semestre </a:t>
            </a:r>
            <a:r>
              <a:rPr lang="es-GT" dirty="0" err="1"/>
              <a:t>Ii</a:t>
            </a:r>
            <a:r>
              <a:rPr lang="es-GT"/>
              <a:t>, 2024</a:t>
            </a:r>
            <a:endParaRPr lang="es-GT" dirty="0"/>
          </a:p>
          <a:p>
            <a:endParaRPr lang="es-GT" dirty="0"/>
          </a:p>
          <a:p>
            <a:pPr algn="r"/>
            <a:r>
              <a:rPr lang="es-GT" dirty="0"/>
              <a:t>Ing. Jorge rodriguez</a:t>
            </a:r>
          </a:p>
        </p:txBody>
      </p:sp>
      <p:pic>
        <p:nvPicPr>
          <p:cNvPr id="1028" name="Picture 4" descr="Resultado de imagen de universidad rafael landíva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074" y="270132"/>
            <a:ext cx="2604145" cy="9203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5122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0DA2A-6E9E-4D5C-A943-EEAFE0720DB4}"/>
              </a:ext>
            </a:extLst>
          </p:cNvPr>
          <p:cNvSpPr>
            <a:spLocks noGrp="1"/>
          </p:cNvSpPr>
          <p:nvPr>
            <p:ph type="title"/>
          </p:nvPr>
        </p:nvSpPr>
        <p:spPr/>
        <p:txBody>
          <a:bodyPr/>
          <a:lstStyle/>
          <a:p>
            <a:r>
              <a:rPr lang="es-MX" dirty="0"/>
              <a:t>Coste de la Calidad</a:t>
            </a:r>
            <a:endParaRPr lang="es-419" dirty="0"/>
          </a:p>
        </p:txBody>
      </p:sp>
      <p:sp>
        <p:nvSpPr>
          <p:cNvPr id="7" name="Marcador de contenido 6">
            <a:extLst>
              <a:ext uri="{FF2B5EF4-FFF2-40B4-BE49-F238E27FC236}">
                <a16:creationId xmlns:a16="http://schemas.microsoft.com/office/drawing/2014/main" id="{87E42C4C-12A7-4CD4-A7AF-C7D3C0EDAA90}"/>
              </a:ext>
            </a:extLst>
          </p:cNvPr>
          <p:cNvSpPr>
            <a:spLocks noGrp="1"/>
          </p:cNvSpPr>
          <p:nvPr>
            <p:ph idx="1"/>
          </p:nvPr>
        </p:nvSpPr>
        <p:spPr/>
        <p:txBody>
          <a:bodyPr>
            <a:normAutofit/>
          </a:bodyPr>
          <a:lstStyle/>
          <a:p>
            <a:pPr marL="0" indent="0">
              <a:buNone/>
            </a:pPr>
            <a:r>
              <a:rPr lang="es-MX" dirty="0"/>
              <a:t>Hay cuatro categorías de costes asociados con la calidad. Colectivamente, se los denomina coste de la calidad y son los siguientes:</a:t>
            </a:r>
          </a:p>
          <a:p>
            <a:pPr marL="0" indent="0">
              <a:buNone/>
            </a:pPr>
            <a:endParaRPr lang="es-MX" dirty="0"/>
          </a:p>
          <a:p>
            <a:pPr marL="0" indent="0">
              <a:buNone/>
            </a:pPr>
            <a:r>
              <a:rPr lang="es-MX" b="1" dirty="0"/>
              <a:t>Costes de prevención: </a:t>
            </a:r>
            <a:r>
              <a:rPr lang="es-MX" dirty="0"/>
              <a:t>Costes relacionados con la reducción de las causas potenciales de producción de piezas o servicios defectuosos (por ejemplo, formación, programas de mejora de la calidad).</a:t>
            </a:r>
          </a:p>
          <a:p>
            <a:pPr marL="0" indent="0">
              <a:buNone/>
            </a:pPr>
            <a:endParaRPr lang="es-MX" dirty="0"/>
          </a:p>
          <a:p>
            <a:pPr marL="0" indent="0">
              <a:buNone/>
            </a:pPr>
            <a:r>
              <a:rPr lang="es-MX" b="1" dirty="0"/>
              <a:t>Costes de inspección o control: </a:t>
            </a:r>
            <a:r>
              <a:rPr lang="es-MX" dirty="0"/>
              <a:t>Costes relacionados con la inspección de productos, procesos, componentes o servicios (por ejemplo, pruebas, laboratorios, inspectores).</a:t>
            </a:r>
            <a:endParaRPr lang="es-GT" dirty="0"/>
          </a:p>
        </p:txBody>
      </p:sp>
    </p:spTree>
    <p:extLst>
      <p:ext uri="{BB962C8B-B14F-4D97-AF65-F5344CB8AC3E}">
        <p14:creationId xmlns:p14="http://schemas.microsoft.com/office/powerpoint/2010/main" val="27065097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0DA2A-6E9E-4D5C-A943-EEAFE0720DB4}"/>
              </a:ext>
            </a:extLst>
          </p:cNvPr>
          <p:cNvSpPr>
            <a:spLocks noGrp="1"/>
          </p:cNvSpPr>
          <p:nvPr>
            <p:ph type="title"/>
          </p:nvPr>
        </p:nvSpPr>
        <p:spPr/>
        <p:txBody>
          <a:bodyPr/>
          <a:lstStyle/>
          <a:p>
            <a:r>
              <a:rPr lang="es-MX" dirty="0"/>
              <a:t>Coste de la Calidad</a:t>
            </a:r>
            <a:endParaRPr lang="es-419" dirty="0"/>
          </a:p>
        </p:txBody>
      </p:sp>
      <p:sp>
        <p:nvSpPr>
          <p:cNvPr id="7" name="Marcador de contenido 6">
            <a:extLst>
              <a:ext uri="{FF2B5EF4-FFF2-40B4-BE49-F238E27FC236}">
                <a16:creationId xmlns:a16="http://schemas.microsoft.com/office/drawing/2014/main" id="{87E42C4C-12A7-4CD4-A7AF-C7D3C0EDAA90}"/>
              </a:ext>
            </a:extLst>
          </p:cNvPr>
          <p:cNvSpPr>
            <a:spLocks noGrp="1"/>
          </p:cNvSpPr>
          <p:nvPr>
            <p:ph idx="1"/>
          </p:nvPr>
        </p:nvSpPr>
        <p:spPr/>
        <p:txBody>
          <a:bodyPr>
            <a:normAutofit/>
          </a:bodyPr>
          <a:lstStyle/>
          <a:p>
            <a:pPr marL="0" indent="0" algn="just">
              <a:buNone/>
            </a:pPr>
            <a:r>
              <a:rPr lang="es-MX" b="1" dirty="0"/>
              <a:t>Costes de fallos internos: </a:t>
            </a:r>
            <a:r>
              <a:rPr lang="es-MX" dirty="0"/>
              <a:t>Costes resultantes de la producción de componentes o servicios defectuosos antes de su entrega al cliente (por ejemplo, reelaboración, desechos, tiempo perdido).</a:t>
            </a:r>
          </a:p>
          <a:p>
            <a:pPr marL="0" indent="0" algn="just">
              <a:buNone/>
            </a:pPr>
            <a:endParaRPr lang="es-MX" dirty="0"/>
          </a:p>
          <a:p>
            <a:pPr marL="0" indent="0" algn="just">
              <a:buNone/>
            </a:pPr>
            <a:r>
              <a:rPr lang="es-MX" b="1" dirty="0"/>
              <a:t>Costes de fallos externos: </a:t>
            </a:r>
            <a:r>
              <a:rPr lang="es-MX" dirty="0"/>
              <a:t>Costes que surgen después de entregar componentes o servicios defectuosos a los clientes (por ejemplo, reelaboración, artículos devueltos, responsabilidades legales, disminución del fondo de comercio o costes para la sociedad).</a:t>
            </a:r>
            <a:endParaRPr lang="es-GT" dirty="0"/>
          </a:p>
        </p:txBody>
      </p:sp>
    </p:spTree>
    <p:extLst>
      <p:ext uri="{BB962C8B-B14F-4D97-AF65-F5344CB8AC3E}">
        <p14:creationId xmlns:p14="http://schemas.microsoft.com/office/powerpoint/2010/main" val="21214583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GT" dirty="0"/>
              <a:t>Gestión de la calidad total (TQM)</a:t>
            </a:r>
          </a:p>
        </p:txBody>
      </p:sp>
      <p:sp>
        <p:nvSpPr>
          <p:cNvPr id="4" name="Content Placeholder 3">
            <a:extLst>
              <a:ext uri="{FF2B5EF4-FFF2-40B4-BE49-F238E27FC236}">
                <a16:creationId xmlns:a16="http://schemas.microsoft.com/office/drawing/2014/main" id="{4E79BD16-AEB7-408A-A128-24312D82B3BC}"/>
              </a:ext>
            </a:extLst>
          </p:cNvPr>
          <p:cNvSpPr>
            <a:spLocks noGrp="1"/>
          </p:cNvSpPr>
          <p:nvPr>
            <p:ph idx="1"/>
          </p:nvPr>
        </p:nvSpPr>
        <p:spPr/>
        <p:txBody>
          <a:bodyPr>
            <a:normAutofit/>
          </a:bodyPr>
          <a:lstStyle/>
          <a:p>
            <a:pPr marL="0" indent="0" algn="just">
              <a:buNone/>
            </a:pPr>
            <a:r>
              <a:rPr lang="es-MX" dirty="0"/>
              <a:t>La gestión de calidad total (TQM: total </a:t>
            </a:r>
            <a:r>
              <a:rPr lang="es-MX" dirty="0" err="1"/>
              <a:t>quality</a:t>
            </a:r>
            <a:r>
              <a:rPr lang="es-MX" dirty="0"/>
              <a:t> </a:t>
            </a:r>
            <a:r>
              <a:rPr lang="es-MX" dirty="0" err="1"/>
              <a:t>management</a:t>
            </a:r>
            <a:r>
              <a:rPr lang="es-MX" dirty="0"/>
              <a:t>) hace referencia a un énfasis en la calidad que abarca a toda la organización, desde los proveedores hasta los clientes.</a:t>
            </a:r>
          </a:p>
          <a:p>
            <a:pPr marL="0" indent="0" algn="just">
              <a:buNone/>
            </a:pPr>
            <a:r>
              <a:rPr lang="es-MX" dirty="0"/>
              <a:t>La TQM acentúa el compromiso de la dirección con que toda la empresa camine permanentemente hacia la excelencia, en todos los aspectos de los productos y servicios que sean importantes para el cliente.</a:t>
            </a:r>
          </a:p>
          <a:p>
            <a:pPr marL="0" indent="0" algn="just">
              <a:buNone/>
            </a:pPr>
            <a:endParaRPr lang="es-MX" dirty="0"/>
          </a:p>
          <a:p>
            <a:pPr marL="0" indent="0" algn="just">
              <a:buNone/>
            </a:pPr>
            <a:endParaRPr lang="es-MX" dirty="0"/>
          </a:p>
        </p:txBody>
      </p:sp>
    </p:spTree>
    <p:extLst>
      <p:ext uri="{BB962C8B-B14F-4D97-AF65-F5344CB8AC3E}">
        <p14:creationId xmlns:p14="http://schemas.microsoft.com/office/powerpoint/2010/main" val="28559003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4A56A-52A6-4C23-8A5C-D5FE744E4B5B}"/>
              </a:ext>
            </a:extLst>
          </p:cNvPr>
          <p:cNvSpPr>
            <a:spLocks noGrp="1"/>
          </p:cNvSpPr>
          <p:nvPr>
            <p:ph type="title"/>
          </p:nvPr>
        </p:nvSpPr>
        <p:spPr/>
        <p:txBody>
          <a:bodyPr/>
          <a:lstStyle/>
          <a:p>
            <a:r>
              <a:rPr lang="es-MX" dirty="0"/>
              <a:t>Gestión de la calidad total</a:t>
            </a:r>
            <a:endParaRPr lang="es-419" dirty="0"/>
          </a:p>
        </p:txBody>
      </p:sp>
      <p:pic>
        <p:nvPicPr>
          <p:cNvPr id="5" name="Marcador de contenido 4">
            <a:extLst>
              <a:ext uri="{FF2B5EF4-FFF2-40B4-BE49-F238E27FC236}">
                <a16:creationId xmlns:a16="http://schemas.microsoft.com/office/drawing/2014/main" id="{7FD94628-4CD5-49F1-BC66-74B4C233316D}"/>
              </a:ext>
            </a:extLst>
          </p:cNvPr>
          <p:cNvPicPr>
            <a:picLocks noGrp="1" noChangeAspect="1"/>
          </p:cNvPicPr>
          <p:nvPr>
            <p:ph idx="1"/>
          </p:nvPr>
        </p:nvPicPr>
        <p:blipFill>
          <a:blip r:embed="rId2"/>
          <a:stretch>
            <a:fillRect/>
          </a:stretch>
        </p:blipFill>
        <p:spPr>
          <a:xfrm>
            <a:off x="3594769" y="1846263"/>
            <a:ext cx="5062788" cy="4022725"/>
          </a:xfrm>
        </p:spPr>
      </p:pic>
    </p:spTree>
    <p:extLst>
      <p:ext uri="{BB962C8B-B14F-4D97-AF65-F5344CB8AC3E}">
        <p14:creationId xmlns:p14="http://schemas.microsoft.com/office/powerpoint/2010/main" val="22656608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A185A7F1-1B65-427D-A881-9F76B988A7BE}"/>
              </a:ext>
            </a:extLst>
          </p:cNvPr>
          <p:cNvSpPr>
            <a:spLocks noGrp="1"/>
          </p:cNvSpPr>
          <p:nvPr>
            <p:ph type="title"/>
          </p:nvPr>
        </p:nvSpPr>
        <p:spPr/>
        <p:txBody>
          <a:bodyPr/>
          <a:lstStyle/>
          <a:p>
            <a:r>
              <a:rPr lang="es-GT" dirty="0"/>
              <a:t>Mejora Continua</a:t>
            </a:r>
          </a:p>
        </p:txBody>
      </p:sp>
      <p:sp>
        <p:nvSpPr>
          <p:cNvPr id="3" name="Marcador de contenido 2">
            <a:extLst>
              <a:ext uri="{FF2B5EF4-FFF2-40B4-BE49-F238E27FC236}">
                <a16:creationId xmlns:a16="http://schemas.microsoft.com/office/drawing/2014/main" id="{035D588F-DA14-4D25-8EF8-C0BBDCB4DC5A}"/>
              </a:ext>
            </a:extLst>
          </p:cNvPr>
          <p:cNvSpPr>
            <a:spLocks noGrp="1"/>
          </p:cNvSpPr>
          <p:nvPr>
            <p:ph idx="1"/>
          </p:nvPr>
        </p:nvSpPr>
        <p:spPr/>
        <p:txBody>
          <a:bodyPr/>
          <a:lstStyle/>
          <a:p>
            <a:pPr marL="0" indent="0" algn="just">
              <a:buNone/>
            </a:pPr>
            <a:r>
              <a:rPr lang="es-MX" dirty="0"/>
              <a:t>La gestión de calidad total requiere un proceso sin fin de mejora continua, que abarque a personas, equipos, proveedores, materiales, y procedimientos. La base de la filosofía es que todos los aspectos de una operación son susceptibles de mejorar. El objetivo final es la perfección absoluta, que nunca se puede conseguir, pero siempre se debe buscar.</a:t>
            </a:r>
          </a:p>
          <a:p>
            <a:pPr marL="0" indent="0" algn="just">
              <a:buNone/>
            </a:pPr>
            <a:endParaRPr lang="es-MX" dirty="0"/>
          </a:p>
          <a:p>
            <a:pPr marL="0" indent="0" algn="just">
              <a:buNone/>
            </a:pPr>
            <a:endParaRPr lang="es-GT" dirty="0"/>
          </a:p>
        </p:txBody>
      </p:sp>
      <p:pic>
        <p:nvPicPr>
          <p:cNvPr id="6" name="Imagen 5">
            <a:extLst>
              <a:ext uri="{FF2B5EF4-FFF2-40B4-BE49-F238E27FC236}">
                <a16:creationId xmlns:a16="http://schemas.microsoft.com/office/drawing/2014/main" id="{1AD5A43F-C0EF-44B2-A97B-91895739E6AB}"/>
              </a:ext>
            </a:extLst>
          </p:cNvPr>
          <p:cNvPicPr>
            <a:picLocks noChangeAspect="1"/>
          </p:cNvPicPr>
          <p:nvPr/>
        </p:nvPicPr>
        <p:blipFill>
          <a:blip r:embed="rId2"/>
          <a:stretch>
            <a:fillRect/>
          </a:stretch>
        </p:blipFill>
        <p:spPr>
          <a:xfrm>
            <a:off x="7244862" y="2966948"/>
            <a:ext cx="2792418" cy="2871877"/>
          </a:xfrm>
          <a:prstGeom prst="rect">
            <a:avLst/>
          </a:prstGeom>
        </p:spPr>
      </p:pic>
    </p:spTree>
    <p:extLst>
      <p:ext uri="{BB962C8B-B14F-4D97-AF65-F5344CB8AC3E}">
        <p14:creationId xmlns:p14="http://schemas.microsoft.com/office/powerpoint/2010/main" val="24467501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B2B7DF-7037-4FD9-A2C9-B7D439D23047}"/>
              </a:ext>
            </a:extLst>
          </p:cNvPr>
          <p:cNvSpPr>
            <a:spLocks noGrp="1"/>
          </p:cNvSpPr>
          <p:nvPr>
            <p:ph type="title"/>
          </p:nvPr>
        </p:nvSpPr>
        <p:spPr/>
        <p:txBody>
          <a:bodyPr/>
          <a:lstStyle/>
          <a:p>
            <a:r>
              <a:rPr lang="es-GT" dirty="0"/>
              <a:t>Mejora Continua</a:t>
            </a:r>
          </a:p>
        </p:txBody>
      </p:sp>
      <p:sp>
        <p:nvSpPr>
          <p:cNvPr id="3" name="Marcador de contenido 2">
            <a:extLst>
              <a:ext uri="{FF2B5EF4-FFF2-40B4-BE49-F238E27FC236}">
                <a16:creationId xmlns:a16="http://schemas.microsoft.com/office/drawing/2014/main" id="{F9FE0148-1627-4494-AD03-4CF1EC3C0186}"/>
              </a:ext>
            </a:extLst>
          </p:cNvPr>
          <p:cNvSpPr>
            <a:spLocks noGrp="1"/>
          </p:cNvSpPr>
          <p:nvPr>
            <p:ph idx="1"/>
          </p:nvPr>
        </p:nvSpPr>
        <p:spPr/>
        <p:txBody>
          <a:bodyPr/>
          <a:lstStyle/>
          <a:p>
            <a:pPr marL="0" indent="0" algn="just">
              <a:buNone/>
            </a:pPr>
            <a:r>
              <a:rPr lang="es-MX" dirty="0"/>
              <a:t>Los japoneses utilizan el término </a:t>
            </a:r>
            <a:r>
              <a:rPr lang="es-MX" dirty="0" err="1"/>
              <a:t>kaizen</a:t>
            </a:r>
            <a:r>
              <a:rPr lang="es-MX" dirty="0"/>
              <a:t> para describir este proceso continuo de mejora sin fin: el establecimiento y consecución de objetivos cada vez más ambiciosos. En Estados Unidos se utilizan también términos como TQM (Gestión de Calidad Total) y cero defectos para describir estos esfuerzos de mejora continua.</a:t>
            </a:r>
          </a:p>
          <a:p>
            <a:pPr marL="0" indent="0" algn="just">
              <a:buNone/>
            </a:pPr>
            <a:endParaRPr lang="es-GT" dirty="0"/>
          </a:p>
        </p:txBody>
      </p:sp>
      <p:pic>
        <p:nvPicPr>
          <p:cNvPr id="3074" name="Picture 2" descr="Cómo aprovechar la crisis con actividades de mejora continua">
            <a:extLst>
              <a:ext uri="{FF2B5EF4-FFF2-40B4-BE49-F238E27FC236}">
                <a16:creationId xmlns:a16="http://schemas.microsoft.com/office/drawing/2014/main" id="{27CA1398-E566-4522-AD01-87719463AFE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28035" y="3530989"/>
            <a:ext cx="5327645" cy="2072787"/>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Conoce y aplica la metodología 5S — Marketeros LATAM">
            <a:extLst>
              <a:ext uri="{FF2B5EF4-FFF2-40B4-BE49-F238E27FC236}">
                <a16:creationId xmlns:a16="http://schemas.microsoft.com/office/drawing/2014/main" id="{29EF0B07-316A-45DC-A32C-C6C536F81A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137095"/>
            <a:ext cx="5625745" cy="30941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4044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E9555-9172-4DC0-BE69-D56938D6394F}"/>
              </a:ext>
            </a:extLst>
          </p:cNvPr>
          <p:cNvSpPr>
            <a:spLocks noGrp="1"/>
          </p:cNvSpPr>
          <p:nvPr>
            <p:ph type="title"/>
          </p:nvPr>
        </p:nvSpPr>
        <p:spPr/>
        <p:txBody>
          <a:bodyPr/>
          <a:lstStyle/>
          <a:p>
            <a:r>
              <a:rPr lang="es-419" dirty="0"/>
              <a:t>Seis Sigma</a:t>
            </a:r>
          </a:p>
        </p:txBody>
      </p:sp>
      <p:sp>
        <p:nvSpPr>
          <p:cNvPr id="5" name="Marcador de contenido 4">
            <a:extLst>
              <a:ext uri="{FF2B5EF4-FFF2-40B4-BE49-F238E27FC236}">
                <a16:creationId xmlns:a16="http://schemas.microsoft.com/office/drawing/2014/main" id="{899101A5-6FD1-4F73-B5F1-97DD4AB0C294}"/>
              </a:ext>
            </a:extLst>
          </p:cNvPr>
          <p:cNvSpPr>
            <a:spLocks noGrp="1"/>
          </p:cNvSpPr>
          <p:nvPr>
            <p:ph idx="1"/>
          </p:nvPr>
        </p:nvSpPr>
        <p:spPr/>
        <p:txBody>
          <a:bodyPr/>
          <a:lstStyle/>
          <a:p>
            <a:pPr marL="0" indent="0" algn="just">
              <a:buNone/>
            </a:pPr>
            <a:r>
              <a:rPr lang="es-MX" dirty="0"/>
              <a:t>El término Seis Sigma, popularizado por Motorola, Honeywell y General Electric, tiene dos significados en TQM. En un sentido estadístico describe un proceso, producto o servicio con una «capacidad» de exactitud extremadamente alta (una exactitud del 99,9997 %).</a:t>
            </a:r>
          </a:p>
          <a:p>
            <a:pPr marL="0" indent="0" algn="just">
              <a:buNone/>
            </a:pPr>
            <a:r>
              <a:rPr lang="es-MX" dirty="0"/>
              <a:t>La segunda definición de Seis Sigma en TQM es la de un programa diseñado para reducir los defectos, con el fin de ayudar a disminuir costes, ahorrar tiempo, y aumentar la satisfacción del cliente.</a:t>
            </a:r>
            <a:endParaRPr lang="es-GT" dirty="0"/>
          </a:p>
        </p:txBody>
      </p:sp>
    </p:spTree>
    <p:extLst>
      <p:ext uri="{BB962C8B-B14F-4D97-AF65-F5344CB8AC3E}">
        <p14:creationId xmlns:p14="http://schemas.microsoft.com/office/powerpoint/2010/main" val="3683485026"/>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15244</TotalTime>
  <Words>1407</Words>
  <Application>Microsoft Office PowerPoint</Application>
  <PresentationFormat>Panorámica</PresentationFormat>
  <Paragraphs>72</Paragraphs>
  <Slides>21</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21</vt:i4>
      </vt:variant>
    </vt:vector>
  </HeadingPairs>
  <TitlesOfParts>
    <vt:vector size="27" baseType="lpstr">
      <vt:lpstr>Arial</vt:lpstr>
      <vt:lpstr>Calibri</vt:lpstr>
      <vt:lpstr>Calibri Light</vt:lpstr>
      <vt:lpstr>Google Sans</vt:lpstr>
      <vt:lpstr>Wingdings</vt:lpstr>
      <vt:lpstr>Retrospect</vt:lpstr>
      <vt:lpstr>Producción &amp; Operaciones I</vt:lpstr>
      <vt:lpstr>Hoy en la historia</vt:lpstr>
      <vt:lpstr>Coste de la Calidad</vt:lpstr>
      <vt:lpstr>Coste de la Calidad</vt:lpstr>
      <vt:lpstr>Gestión de la calidad total (TQM)</vt:lpstr>
      <vt:lpstr>Gestión de la calidad total</vt:lpstr>
      <vt:lpstr>Mejora Continua</vt:lpstr>
      <vt:lpstr>Mejora Continua</vt:lpstr>
      <vt:lpstr>Seis Sigma</vt:lpstr>
      <vt:lpstr>Seis Sigma</vt:lpstr>
      <vt:lpstr>DMAIC</vt:lpstr>
      <vt:lpstr>Lean Six Sigma</vt:lpstr>
      <vt:lpstr>Benchmarking</vt:lpstr>
      <vt:lpstr>Benchmarking</vt:lpstr>
      <vt:lpstr>Just In Time</vt:lpstr>
      <vt:lpstr>Hoy en la historia</vt:lpstr>
      <vt:lpstr>Conceptos de Taguchi</vt:lpstr>
      <vt:lpstr>Herramientas del TQM</vt:lpstr>
      <vt:lpstr>Herramientas de TQM</vt:lpstr>
      <vt:lpstr>Herramientas de TQM</vt:lpstr>
      <vt:lpstr>Producción &amp; Operaciones 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Estrategia de Producción y Operaciones</dc:title>
  <dc:creator>mario vela corona</dc:creator>
  <cp:lastModifiedBy>Jorge Rolando Rodriguez Castañeda</cp:lastModifiedBy>
  <cp:revision>205</cp:revision>
  <dcterms:created xsi:type="dcterms:W3CDTF">2017-08-19T23:17:36Z</dcterms:created>
  <dcterms:modified xsi:type="dcterms:W3CDTF">2024-10-17T20:03:45Z</dcterms:modified>
</cp:coreProperties>
</file>