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0"/>
  </p:notesMasterIdLst>
  <p:sldIdLst>
    <p:sldId id="256" r:id="rId2"/>
    <p:sldId id="306" r:id="rId3"/>
    <p:sldId id="378" r:id="rId4"/>
    <p:sldId id="402" r:id="rId5"/>
    <p:sldId id="403" r:id="rId6"/>
    <p:sldId id="379" r:id="rId7"/>
    <p:sldId id="380" r:id="rId8"/>
    <p:sldId id="303" r:id="rId9"/>
    <p:sldId id="382" r:id="rId10"/>
    <p:sldId id="385" r:id="rId11"/>
    <p:sldId id="410" r:id="rId12"/>
    <p:sldId id="404" r:id="rId13"/>
    <p:sldId id="405" r:id="rId14"/>
    <p:sldId id="406" r:id="rId15"/>
    <p:sldId id="407" r:id="rId16"/>
    <p:sldId id="409" r:id="rId17"/>
    <p:sldId id="408" r:id="rId18"/>
    <p:sldId id="29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082476-5100-CCC4-13EE-F0A23636E85B}" v="8" dt="2023-10-19T22:42:07.637"/>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75" d="100"/>
          <a:sy n="75" d="100"/>
        </p:scale>
        <p:origin x="32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RGE ROLANDO RODRIGUEZ CASTANEDA" userId="S::jrrodriguezc@correo.url.edu.gt::4863539d-5666-4a8e-b043-1d0219cc113a" providerId="AD" clId="Web-{57082476-5100-CCC4-13EE-F0A23636E85B}"/>
    <pc:docChg chg="modSld">
      <pc:chgData name="JORGE ROLANDO RODRIGUEZ CASTANEDA" userId="S::jrrodriguezc@correo.url.edu.gt::4863539d-5666-4a8e-b043-1d0219cc113a" providerId="AD" clId="Web-{57082476-5100-CCC4-13EE-F0A23636E85B}" dt="2023-10-19T22:42:07.340" v="3" actId="20577"/>
      <pc:docMkLst>
        <pc:docMk/>
      </pc:docMkLst>
      <pc:sldChg chg="modSp">
        <pc:chgData name="JORGE ROLANDO RODRIGUEZ CASTANEDA" userId="S::jrrodriguezc@correo.url.edu.gt::4863539d-5666-4a8e-b043-1d0219cc113a" providerId="AD" clId="Web-{57082476-5100-CCC4-13EE-F0A23636E85B}" dt="2023-10-19T22:42:04.559" v="2" actId="20577"/>
        <pc:sldMkLst>
          <pc:docMk/>
          <pc:sldMk cId="1267354632" sldId="256"/>
        </pc:sldMkLst>
        <pc:spChg chg="mod">
          <ac:chgData name="JORGE ROLANDO RODRIGUEZ CASTANEDA" userId="S::jrrodriguezc@correo.url.edu.gt::4863539d-5666-4a8e-b043-1d0219cc113a" providerId="AD" clId="Web-{57082476-5100-CCC4-13EE-F0A23636E85B}" dt="2023-10-19T22:42:01.684" v="1" actId="20577"/>
          <ac:spMkLst>
            <pc:docMk/>
            <pc:sldMk cId="1267354632" sldId="256"/>
            <ac:spMk id="2" creationId="{00000000-0000-0000-0000-000000000000}"/>
          </ac:spMkLst>
        </pc:spChg>
        <pc:spChg chg="mod">
          <ac:chgData name="JORGE ROLANDO RODRIGUEZ CASTANEDA" userId="S::jrrodriguezc@correo.url.edu.gt::4863539d-5666-4a8e-b043-1d0219cc113a" providerId="AD" clId="Web-{57082476-5100-CCC4-13EE-F0A23636E85B}" dt="2023-10-19T22:42:04.559" v="2" actId="20577"/>
          <ac:spMkLst>
            <pc:docMk/>
            <pc:sldMk cId="1267354632" sldId="256"/>
            <ac:spMk id="3" creationId="{00000000-0000-0000-0000-000000000000}"/>
          </ac:spMkLst>
        </pc:spChg>
      </pc:sldChg>
      <pc:sldChg chg="modSp">
        <pc:chgData name="JORGE ROLANDO RODRIGUEZ CASTANEDA" userId="S::jrrodriguezc@correo.url.edu.gt::4863539d-5666-4a8e-b043-1d0219cc113a" providerId="AD" clId="Web-{57082476-5100-CCC4-13EE-F0A23636E85B}" dt="2023-10-19T22:42:07.340" v="3" actId="20577"/>
        <pc:sldMkLst>
          <pc:docMk/>
          <pc:sldMk cId="231512274" sldId="295"/>
        </pc:sldMkLst>
        <pc:spChg chg="mod">
          <ac:chgData name="JORGE ROLANDO RODRIGUEZ CASTANEDA" userId="S::jrrodriguezc@correo.url.edu.gt::4863539d-5666-4a8e-b043-1d0219cc113a" providerId="AD" clId="Web-{57082476-5100-CCC4-13EE-F0A23636E85B}" dt="2023-10-19T22:41:58.324" v="0" actId="20577"/>
          <ac:spMkLst>
            <pc:docMk/>
            <pc:sldMk cId="231512274" sldId="295"/>
            <ac:spMk id="2" creationId="{00000000-0000-0000-0000-000000000000}"/>
          </ac:spMkLst>
        </pc:spChg>
        <pc:spChg chg="mod">
          <ac:chgData name="JORGE ROLANDO RODRIGUEZ CASTANEDA" userId="S::jrrodriguezc@correo.url.edu.gt::4863539d-5666-4a8e-b043-1d0219cc113a" providerId="AD" clId="Web-{57082476-5100-CCC4-13EE-F0A23636E85B}" dt="2023-10-19T22:42:07.340" v="3" actId="20577"/>
          <ac:spMkLst>
            <pc:docMk/>
            <pc:sldMk cId="231512274" sldId="295"/>
            <ac:spMk id="3" creationId="{00000000-0000-0000-0000-000000000000}"/>
          </ac:spMkLst>
        </pc:spChg>
      </pc:sldChg>
    </pc:docChg>
  </pc:docChgLst>
  <pc:docChgLst>
    <pc:chgData name="JORGE ROLANDO RODRIGUEZ CASTANEDA" userId="4863539d-5666-4a8e-b043-1d0219cc113a" providerId="ADAL" clId="{97EFEECD-09DB-7F45-9C9A-7267C458BFF8}"/>
    <pc:docChg chg="custSel delSld modSld">
      <pc:chgData name="JORGE ROLANDO RODRIGUEZ CASTANEDA" userId="4863539d-5666-4a8e-b043-1d0219cc113a" providerId="ADAL" clId="{97EFEECD-09DB-7F45-9C9A-7267C458BFF8}" dt="2023-04-17T23:13:17.771" v="6" actId="20577"/>
      <pc:docMkLst>
        <pc:docMk/>
      </pc:docMkLst>
      <pc:sldChg chg="modSp mod">
        <pc:chgData name="JORGE ROLANDO RODRIGUEZ CASTANEDA" userId="4863539d-5666-4a8e-b043-1d0219cc113a" providerId="ADAL" clId="{97EFEECD-09DB-7F45-9C9A-7267C458BFF8}" dt="2023-04-17T23:12:15.273" v="1" actId="20577"/>
        <pc:sldMkLst>
          <pc:docMk/>
          <pc:sldMk cId="1267354632" sldId="256"/>
        </pc:sldMkLst>
        <pc:spChg chg="mod">
          <ac:chgData name="JORGE ROLANDO RODRIGUEZ CASTANEDA" userId="4863539d-5666-4a8e-b043-1d0219cc113a" providerId="ADAL" clId="{97EFEECD-09DB-7F45-9C9A-7267C458BFF8}" dt="2023-04-17T23:12:15.273" v="1" actId="20577"/>
          <ac:spMkLst>
            <pc:docMk/>
            <pc:sldMk cId="1267354632" sldId="256"/>
            <ac:spMk id="3" creationId="{00000000-0000-0000-0000-000000000000}"/>
          </ac:spMkLst>
        </pc:spChg>
      </pc:sldChg>
      <pc:sldChg chg="modSp mod">
        <pc:chgData name="JORGE ROLANDO RODRIGUEZ CASTANEDA" userId="4863539d-5666-4a8e-b043-1d0219cc113a" providerId="ADAL" clId="{97EFEECD-09DB-7F45-9C9A-7267C458BFF8}" dt="2023-04-17T23:13:17.771" v="6" actId="20577"/>
        <pc:sldMkLst>
          <pc:docMk/>
          <pc:sldMk cId="231512274" sldId="295"/>
        </pc:sldMkLst>
        <pc:spChg chg="mod">
          <ac:chgData name="JORGE ROLANDO RODRIGUEZ CASTANEDA" userId="4863539d-5666-4a8e-b043-1d0219cc113a" providerId="ADAL" clId="{97EFEECD-09DB-7F45-9C9A-7267C458BFF8}" dt="2023-04-17T23:13:17.771" v="6" actId="20577"/>
          <ac:spMkLst>
            <pc:docMk/>
            <pc:sldMk cId="231512274" sldId="295"/>
            <ac:spMk id="3" creationId="{00000000-0000-0000-0000-000000000000}"/>
          </ac:spMkLst>
        </pc:spChg>
      </pc:sldChg>
      <pc:sldChg chg="del">
        <pc:chgData name="JORGE ROLANDO RODRIGUEZ CASTANEDA" userId="4863539d-5666-4a8e-b043-1d0219cc113a" providerId="ADAL" clId="{97EFEECD-09DB-7F45-9C9A-7267C458BFF8}" dt="2023-04-17T23:12:20.539" v="2" actId="2696"/>
        <pc:sldMkLst>
          <pc:docMk/>
          <pc:sldMk cId="1656074195" sldId="39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GT"/>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1C24C-5FD6-4F7F-AA36-0E82D615A5EE}" type="datetimeFigureOut">
              <a:rPr lang="es-GT" smtClean="0"/>
              <a:t>22/10/2024</a:t>
            </a:fld>
            <a:endParaRPr lang="es-GT"/>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GT"/>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GT"/>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1A802D-9326-426A-853F-0C4EDCB20703}" type="slidenum">
              <a:rPr lang="es-GT" smtClean="0"/>
              <a:t>‹Nº›</a:t>
            </a:fld>
            <a:endParaRPr lang="es-GT"/>
          </a:p>
        </p:txBody>
      </p:sp>
    </p:spTree>
    <p:extLst>
      <p:ext uri="{BB962C8B-B14F-4D97-AF65-F5344CB8AC3E}">
        <p14:creationId xmlns:p14="http://schemas.microsoft.com/office/powerpoint/2010/main" val="3816150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C46035-0C1F-4358-AC87-7593A30C26EC}" type="datetimeFigureOut">
              <a:rPr lang="es-GT" smtClean="0"/>
              <a:t>22/10/2024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3579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C46035-0C1F-4358-AC87-7593A30C26EC}" type="datetimeFigureOut">
              <a:rPr lang="es-GT" smtClean="0"/>
              <a:t>22/10/2024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2163112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C46035-0C1F-4358-AC87-7593A30C26EC}" type="datetimeFigureOut">
              <a:rPr lang="es-GT" smtClean="0"/>
              <a:t>22/10/2024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707671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C46035-0C1F-4358-AC87-7593A30C26EC}" type="datetimeFigureOut">
              <a:rPr lang="es-GT" smtClean="0"/>
              <a:t>22/10/2024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3661498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C46035-0C1F-4358-AC87-7593A30C26EC}" type="datetimeFigureOut">
              <a:rPr lang="es-GT" smtClean="0"/>
              <a:t>22/10/2024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577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C46035-0C1F-4358-AC87-7593A30C26EC}" type="datetimeFigureOut">
              <a:rPr lang="es-GT" smtClean="0"/>
              <a:t>22/10/2024</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710190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C46035-0C1F-4358-AC87-7593A30C26EC}" type="datetimeFigureOut">
              <a:rPr lang="es-GT" smtClean="0"/>
              <a:t>22/10/2024</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1888342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46035-0C1F-4358-AC87-7593A30C26EC}" type="datetimeFigureOut">
              <a:rPr lang="es-GT" smtClean="0"/>
              <a:t>22/10/2024</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2230557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6C46035-0C1F-4358-AC87-7593A30C26EC}" type="datetimeFigureOut">
              <a:rPr lang="es-GT" smtClean="0"/>
              <a:t>22/10/2024</a:t>
            </a:fld>
            <a:endParaRPr lang="es-G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GT"/>
          </a:p>
        </p:txBody>
      </p:sp>
      <p:sp>
        <p:nvSpPr>
          <p:cNvPr id="9" name="Slide Number Placeholder 8"/>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3463117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6C46035-0C1F-4358-AC87-7593A30C26EC}" type="datetimeFigureOut">
              <a:rPr lang="es-GT" smtClean="0"/>
              <a:t>22/10/2024</a:t>
            </a:fld>
            <a:endParaRPr lang="es-G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G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8C5AED9-68C5-493E-B325-2410F1CD8EA0}" type="slidenum">
              <a:rPr lang="es-GT" smtClean="0"/>
              <a:t>‹Nº›</a:t>
            </a:fld>
            <a:endParaRPr lang="es-GT"/>
          </a:p>
        </p:txBody>
      </p:sp>
    </p:spTree>
    <p:extLst>
      <p:ext uri="{BB962C8B-B14F-4D97-AF65-F5344CB8AC3E}">
        <p14:creationId xmlns:p14="http://schemas.microsoft.com/office/powerpoint/2010/main" val="2478928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C46035-0C1F-4358-AC87-7593A30C26EC}" type="datetimeFigureOut">
              <a:rPr lang="es-GT" smtClean="0"/>
              <a:t>22/10/2024</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946487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6C46035-0C1F-4358-AC87-7593A30C26EC}" type="datetimeFigureOut">
              <a:rPr lang="es-GT" smtClean="0"/>
              <a:t>22/10/2024</a:t>
            </a:fld>
            <a:endParaRPr lang="es-G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G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8C5AED9-68C5-493E-B325-2410F1CD8EA0}" type="slidenum">
              <a:rPr lang="es-GT" smtClean="0"/>
              <a:t>‹Nº›</a:t>
            </a:fld>
            <a:endParaRPr lang="es-G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834705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ideo" Target="https://www.youtube.com/embed/kKKHarzdBUw?feature=oembed"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00051" y="1473327"/>
            <a:ext cx="10170795" cy="2479548"/>
          </a:xfrm>
        </p:spPr>
        <p:txBody>
          <a:bodyPr/>
          <a:lstStyle/>
          <a:p>
            <a:r>
              <a:rPr lang="es-GT" dirty="0"/>
              <a:t>Producción &amp; Operaciones I</a:t>
            </a:r>
          </a:p>
        </p:txBody>
      </p:sp>
      <p:sp>
        <p:nvSpPr>
          <p:cNvPr id="3" name="Subtítulo 2"/>
          <p:cNvSpPr>
            <a:spLocks noGrp="1"/>
          </p:cNvSpPr>
          <p:nvPr>
            <p:ph type="subTitle" idx="1"/>
          </p:nvPr>
        </p:nvSpPr>
        <p:spPr>
          <a:xfrm>
            <a:off x="1100051" y="4665171"/>
            <a:ext cx="10058400" cy="1143000"/>
          </a:xfrm>
        </p:spPr>
        <p:txBody>
          <a:bodyPr vert="horz" lIns="91440" tIns="45720" rIns="91440" bIns="45720" rtlCol="0" anchor="t">
            <a:normAutofit fontScale="85000" lnSpcReduction="20000"/>
          </a:bodyPr>
          <a:lstStyle/>
          <a:p>
            <a:r>
              <a:rPr lang="es-GT" dirty="0"/>
              <a:t>Semestre </a:t>
            </a:r>
            <a:r>
              <a:rPr lang="es-GT" dirty="0" err="1"/>
              <a:t>iI</a:t>
            </a:r>
            <a:r>
              <a:rPr lang="es-GT" dirty="0"/>
              <a:t>, 2024</a:t>
            </a:r>
          </a:p>
          <a:p>
            <a:endParaRPr lang="es-GT" dirty="0"/>
          </a:p>
          <a:p>
            <a:pPr algn="r"/>
            <a:r>
              <a:rPr lang="es-GT" dirty="0"/>
              <a:t>Ing. Jorge rodriguez</a:t>
            </a:r>
          </a:p>
        </p:txBody>
      </p:sp>
      <p:pic>
        <p:nvPicPr>
          <p:cNvPr id="1028" name="Picture 4" descr="Resultado de imagen de universidad rafael landív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074" y="270132"/>
            <a:ext cx="2604145" cy="920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354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188130"/>
            <a:ext cx="10058400" cy="1450757"/>
          </a:xfrm>
        </p:spPr>
        <p:txBody>
          <a:bodyPr/>
          <a:lstStyle/>
          <a:p>
            <a:r>
              <a:rPr lang="es-GT" dirty="0"/>
              <a:t>Indicadores Clave de Desempeño</a:t>
            </a:r>
          </a:p>
        </p:txBody>
      </p:sp>
      <p:sp>
        <p:nvSpPr>
          <p:cNvPr id="6" name="Marcador de contenido 5">
            <a:extLst>
              <a:ext uri="{FF2B5EF4-FFF2-40B4-BE49-F238E27FC236}">
                <a16:creationId xmlns:a16="http://schemas.microsoft.com/office/drawing/2014/main" id="{93944A85-E0E3-4B64-8E70-784E4BD2D296}"/>
              </a:ext>
            </a:extLst>
          </p:cNvPr>
          <p:cNvSpPr>
            <a:spLocks noGrp="1"/>
          </p:cNvSpPr>
          <p:nvPr>
            <p:ph idx="1"/>
          </p:nvPr>
        </p:nvSpPr>
        <p:spPr/>
        <p:txBody>
          <a:bodyPr/>
          <a:lstStyle/>
          <a:p>
            <a:pPr marL="0" indent="0" algn="just">
              <a:buNone/>
            </a:pPr>
            <a:r>
              <a:rPr lang="es-MX" dirty="0"/>
              <a:t>Los indicadores clave de desempeño (KPI) son aquellos indicadores que se enfocan en los aspectos del desempeño organizacional que son los más críticos para el éxito actual y futuro de la organización.</a:t>
            </a:r>
          </a:p>
          <a:p>
            <a:pPr marL="0" indent="0" algn="just">
              <a:buNone/>
            </a:pPr>
            <a:r>
              <a:rPr lang="es-MX" dirty="0"/>
              <a:t>Los KPI rara vez son nuevos para la organización. O no han sido reconocidos o estaban acumulando polvo en algún lugar desconocido para el equipo de gestión actual.</a:t>
            </a:r>
            <a:endParaRPr lang="es-GT" dirty="0"/>
          </a:p>
        </p:txBody>
      </p:sp>
    </p:spTree>
    <p:extLst>
      <p:ext uri="{BB962C8B-B14F-4D97-AF65-F5344CB8AC3E}">
        <p14:creationId xmlns:p14="http://schemas.microsoft.com/office/powerpoint/2010/main" val="3647549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16B0EC-687E-E370-1AB1-17405479092A}"/>
              </a:ext>
            </a:extLst>
          </p:cNvPr>
          <p:cNvSpPr>
            <a:spLocks noGrp="1"/>
          </p:cNvSpPr>
          <p:nvPr>
            <p:ph type="title"/>
          </p:nvPr>
        </p:nvSpPr>
        <p:spPr/>
        <p:txBody>
          <a:bodyPr/>
          <a:lstStyle/>
          <a:p>
            <a:r>
              <a:rPr lang="es-MX" dirty="0"/>
              <a:t>Hoy en la Historia</a:t>
            </a:r>
            <a:endParaRPr lang="es-GT" dirty="0"/>
          </a:p>
        </p:txBody>
      </p:sp>
      <p:sp>
        <p:nvSpPr>
          <p:cNvPr id="3" name="Marcador de contenido 2">
            <a:extLst>
              <a:ext uri="{FF2B5EF4-FFF2-40B4-BE49-F238E27FC236}">
                <a16:creationId xmlns:a16="http://schemas.microsoft.com/office/drawing/2014/main" id="{ABB867E1-7089-6BC6-0C7E-C42CBC56B52E}"/>
              </a:ext>
            </a:extLst>
          </p:cNvPr>
          <p:cNvSpPr>
            <a:spLocks noGrp="1"/>
          </p:cNvSpPr>
          <p:nvPr>
            <p:ph idx="1"/>
          </p:nvPr>
        </p:nvSpPr>
        <p:spPr/>
        <p:txBody>
          <a:bodyPr/>
          <a:lstStyle/>
          <a:p>
            <a:pPr algn="just"/>
            <a:r>
              <a:rPr lang="es-MX" dirty="0"/>
              <a:t>Carlos José </a:t>
            </a:r>
            <a:r>
              <a:rPr lang="es-MX" dirty="0" err="1"/>
              <a:t>Wojtyła</a:t>
            </a:r>
            <a:r>
              <a:rPr lang="es-MX" dirty="0"/>
              <a:t> nació en </a:t>
            </a:r>
            <a:r>
              <a:rPr lang="es-MX" dirty="0" err="1"/>
              <a:t>Wadowice</a:t>
            </a:r>
            <a:r>
              <a:rPr lang="es-MX" dirty="0"/>
              <a:t>, Polonia, en 1920. Su familia y su infancia están marcadas por varios lutos. En 1939, cuando la Alemania nazi invadió Polonia, el Tercer Reich cerró la Universidad </a:t>
            </a:r>
            <a:r>
              <a:rPr lang="es-MX" dirty="0" err="1"/>
              <a:t>Jagellónica</a:t>
            </a:r>
            <a:r>
              <a:rPr lang="es-MX" dirty="0"/>
              <a:t> de Cracovia a la que asistía, por lo que el joven Carlos comenzó a trabajar primero en una cantera y luego en la fábrica de productos químicos para ganarse la vida y evitar la deportación a Alemania. Desde 1942, sintiéndose llamado al sacerdocio, asistió a los cursos de formación del seminario mayor clandestino de Cracovia, dirigido por el arzobispo Adam Stefan </a:t>
            </a:r>
            <a:r>
              <a:rPr lang="es-MX" dirty="0" err="1"/>
              <a:t>Sapieha</a:t>
            </a:r>
            <a:r>
              <a:rPr lang="es-MX" dirty="0"/>
              <a:t>.</a:t>
            </a:r>
          </a:p>
          <a:p>
            <a:pPr algn="just"/>
            <a:endParaRPr lang="es-MX" dirty="0"/>
          </a:p>
          <a:p>
            <a:pPr algn="just"/>
            <a:r>
              <a:rPr lang="es-MX" dirty="0"/>
              <a:t>El 22 de Octubre de 1978 Juan Pablo II asume el poder de la Iglesia Católica, luego de la muerte de Juan Pablo I, Wojtyla, a sus 58 años, fue elegido sucesor, convirtiéndose en el Papa más joven del siglo XX y adoptando el nombre de Juan Pablo II.</a:t>
            </a:r>
            <a:endParaRPr lang="es-GT" dirty="0"/>
          </a:p>
        </p:txBody>
      </p:sp>
    </p:spTree>
    <p:extLst>
      <p:ext uri="{BB962C8B-B14F-4D97-AF65-F5344CB8AC3E}">
        <p14:creationId xmlns:p14="http://schemas.microsoft.com/office/powerpoint/2010/main" val="2822292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0DA2A-6E9E-4D5C-A943-EEAFE0720DB4}"/>
              </a:ext>
            </a:extLst>
          </p:cNvPr>
          <p:cNvSpPr>
            <a:spLocks noGrp="1"/>
          </p:cNvSpPr>
          <p:nvPr>
            <p:ph type="title"/>
          </p:nvPr>
        </p:nvSpPr>
        <p:spPr/>
        <p:txBody>
          <a:bodyPr/>
          <a:lstStyle/>
          <a:p>
            <a:r>
              <a:rPr lang="es-MX" dirty="0"/>
              <a:t>Características de los KPI</a:t>
            </a:r>
            <a:endParaRPr lang="es-419" dirty="0"/>
          </a:p>
        </p:txBody>
      </p:sp>
      <p:sp>
        <p:nvSpPr>
          <p:cNvPr id="7" name="Marcador de contenido 6">
            <a:extLst>
              <a:ext uri="{FF2B5EF4-FFF2-40B4-BE49-F238E27FC236}">
                <a16:creationId xmlns:a16="http://schemas.microsoft.com/office/drawing/2014/main" id="{87E42C4C-12A7-4CD4-A7AF-C7D3C0EDAA90}"/>
              </a:ext>
            </a:extLst>
          </p:cNvPr>
          <p:cNvSpPr>
            <a:spLocks noGrp="1"/>
          </p:cNvSpPr>
          <p:nvPr>
            <p:ph idx="1"/>
          </p:nvPr>
        </p:nvSpPr>
        <p:spPr/>
        <p:txBody>
          <a:bodyPr>
            <a:normAutofit/>
          </a:bodyPr>
          <a:lstStyle/>
          <a:p>
            <a:pPr marL="0" indent="0" algn="just">
              <a:buNone/>
            </a:pPr>
            <a:r>
              <a:rPr lang="es-MX" b="1" dirty="0"/>
              <a:t>No financiero. </a:t>
            </a:r>
            <a:r>
              <a:rPr lang="es-MX" dirty="0"/>
              <a:t>Cuando coloca un signo de dólar, yen, libra o euro en una medida, ya la ha convertido en un indicador de resultado (por ejemplo, las ventas diarias son el resultado de actividades que se han realizado para crear las ventas). El KPI se encuentra más abajo. Puede ser el número de visitas a los contactos con los clientes clave que constituyen la mayor parte del negocio rentable.</a:t>
            </a:r>
          </a:p>
          <a:p>
            <a:pPr marL="0" indent="0" algn="just">
              <a:buNone/>
            </a:pPr>
            <a:endParaRPr lang="es-MX" dirty="0"/>
          </a:p>
          <a:p>
            <a:pPr marL="0" indent="0" algn="just">
              <a:buNone/>
            </a:pPr>
            <a:r>
              <a:rPr lang="es-MX" b="1" dirty="0"/>
              <a:t>Oportuno. </a:t>
            </a:r>
            <a:r>
              <a:rPr lang="es-MX" dirty="0"/>
              <a:t>Los KPI deben monitorearse las 24 horas del día, los 7 días de la semana, diariamente o quizás semanalmente para algunos. Una medida mensual, trimestral o anual no puede ser un KPI, ya que no puede ser clave para su negocio si lo está monitoreando mucho después de que el caballo se haya escapado. Todavía tengo que ver una medida de rendimiento mensual mejorar el rendimiento.</a:t>
            </a:r>
            <a:endParaRPr lang="es-GT" dirty="0"/>
          </a:p>
        </p:txBody>
      </p:sp>
    </p:spTree>
    <p:extLst>
      <p:ext uri="{BB962C8B-B14F-4D97-AF65-F5344CB8AC3E}">
        <p14:creationId xmlns:p14="http://schemas.microsoft.com/office/powerpoint/2010/main" val="3389620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CE6570-4425-4645-AA67-3548497E68E4}"/>
              </a:ext>
            </a:extLst>
          </p:cNvPr>
          <p:cNvSpPr>
            <a:spLocks noGrp="1"/>
          </p:cNvSpPr>
          <p:nvPr>
            <p:ph type="title"/>
          </p:nvPr>
        </p:nvSpPr>
        <p:spPr/>
        <p:txBody>
          <a:bodyPr/>
          <a:lstStyle/>
          <a:p>
            <a:r>
              <a:rPr lang="es-GT" dirty="0"/>
              <a:t>Características de los KPI</a:t>
            </a:r>
          </a:p>
        </p:txBody>
      </p:sp>
      <p:sp>
        <p:nvSpPr>
          <p:cNvPr id="3" name="Marcador de contenido 2">
            <a:extLst>
              <a:ext uri="{FF2B5EF4-FFF2-40B4-BE49-F238E27FC236}">
                <a16:creationId xmlns:a16="http://schemas.microsoft.com/office/drawing/2014/main" id="{9674B5FC-CD9C-439F-83BD-DCAAA38A1DD7}"/>
              </a:ext>
            </a:extLst>
          </p:cNvPr>
          <p:cNvSpPr>
            <a:spLocks noGrp="1"/>
          </p:cNvSpPr>
          <p:nvPr>
            <p:ph idx="1"/>
          </p:nvPr>
        </p:nvSpPr>
        <p:spPr/>
        <p:txBody>
          <a:bodyPr>
            <a:normAutofit/>
          </a:bodyPr>
          <a:lstStyle/>
          <a:p>
            <a:pPr marL="0" indent="0" algn="just">
              <a:buNone/>
            </a:pPr>
            <a:r>
              <a:rPr lang="es-MX" b="1" dirty="0"/>
              <a:t>Enfoque del director ejecutivo</a:t>
            </a:r>
            <a:r>
              <a:rPr lang="es-MX" dirty="0"/>
              <a:t>. Todos los KPI tendrán la atención constante del CEO con llamadas diarias al personal relevante preguntando sobre excepciones o reconociendo su desempeño sobresaliente. El personal percibirá que hablar sobre el desempeño deficiente con el director general, de manera regular, limita su carrera y tomará medidas innovadoras para evitar que se repitan.</a:t>
            </a:r>
          </a:p>
          <a:p>
            <a:pPr marL="0" indent="0" algn="just">
              <a:buNone/>
            </a:pPr>
            <a:endParaRPr lang="es-MX" dirty="0"/>
          </a:p>
          <a:p>
            <a:pPr marL="0" indent="0" algn="just">
              <a:buNone/>
            </a:pPr>
            <a:r>
              <a:rPr lang="es-MX" b="1" dirty="0"/>
              <a:t>Sencillo. </a:t>
            </a:r>
            <a:r>
              <a:rPr lang="es-MX" dirty="0"/>
              <a:t>Un KPI debe decirle qué acción debe tomarse. El KPI de vuelos tardíos de British Airways comunicó de inmediato a todos que era necesario concentrarse en recuperar el tiempo perdido. Los limpiadores, los proveedores de catering, los manipuladores de equipaje, los asistentes de vuelo y el personal de recepción harían algo de magia para ahorrar un minuto aquí y un minuto mientras mantienen o mejoran los estándares de servicio.</a:t>
            </a:r>
            <a:endParaRPr lang="es-GT" dirty="0"/>
          </a:p>
        </p:txBody>
      </p:sp>
    </p:spTree>
    <p:extLst>
      <p:ext uri="{BB962C8B-B14F-4D97-AF65-F5344CB8AC3E}">
        <p14:creationId xmlns:p14="http://schemas.microsoft.com/office/powerpoint/2010/main" val="2927217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6E4DE3-5781-454A-AEC8-7494203BF3D5}"/>
              </a:ext>
            </a:extLst>
          </p:cNvPr>
          <p:cNvSpPr>
            <a:spLocks noGrp="1"/>
          </p:cNvSpPr>
          <p:nvPr>
            <p:ph type="title"/>
          </p:nvPr>
        </p:nvSpPr>
        <p:spPr/>
        <p:txBody>
          <a:bodyPr/>
          <a:lstStyle/>
          <a:p>
            <a:r>
              <a:rPr lang="es-GT" dirty="0"/>
              <a:t>Características de los KPI</a:t>
            </a:r>
          </a:p>
        </p:txBody>
      </p:sp>
      <p:sp>
        <p:nvSpPr>
          <p:cNvPr id="3" name="Marcador de contenido 2">
            <a:extLst>
              <a:ext uri="{FF2B5EF4-FFF2-40B4-BE49-F238E27FC236}">
                <a16:creationId xmlns:a16="http://schemas.microsoft.com/office/drawing/2014/main" id="{FC861270-AB52-4A87-90B0-744F97586CC2}"/>
              </a:ext>
            </a:extLst>
          </p:cNvPr>
          <p:cNvSpPr>
            <a:spLocks noGrp="1"/>
          </p:cNvSpPr>
          <p:nvPr>
            <p:ph idx="1"/>
          </p:nvPr>
        </p:nvSpPr>
        <p:spPr/>
        <p:txBody>
          <a:bodyPr/>
          <a:lstStyle/>
          <a:p>
            <a:pPr marL="0" indent="0" algn="just">
              <a:buNone/>
            </a:pPr>
            <a:r>
              <a:rPr lang="es-MX" b="1" dirty="0"/>
              <a:t>Basado en equipo. </a:t>
            </a:r>
            <a:r>
              <a:rPr lang="es-MX" dirty="0"/>
              <a:t>Un KPI es lo suficientemente profundo en la organización como para vincularlo a un equipo. En otras palabras, el CEO puede llamar a alguien y preguntar: "¿Por qué sucedió esto?" y ese gerente asumirá la responsabilidad de solucionar el problema. El rendimiento del capital empleado nunca ha sido un KPI, porque el CEO no llegaría a ninguna parte diciéndole a un gerente general: “Quiero que aumentes el rendimiento del capital empleado hoy".</a:t>
            </a:r>
          </a:p>
          <a:p>
            <a:pPr algn="just"/>
            <a:endParaRPr lang="es-MX" dirty="0"/>
          </a:p>
          <a:p>
            <a:pPr marL="0" indent="0" algn="just">
              <a:buNone/>
            </a:pPr>
            <a:r>
              <a:rPr lang="es-MX" b="1" dirty="0"/>
              <a:t>Impacto significativo. </a:t>
            </a:r>
            <a:r>
              <a:rPr lang="es-MX" dirty="0"/>
              <a:t>Un KPI afectará una serie de factores críticos de éxito de la organización. En otras palabras, cuando el director ejecutivo, la gerencia y el personal se enfocan en el KPI, la organización marca objetivos en muchas direcciones.</a:t>
            </a:r>
            <a:endParaRPr lang="es-GT" dirty="0"/>
          </a:p>
        </p:txBody>
      </p:sp>
    </p:spTree>
    <p:extLst>
      <p:ext uri="{BB962C8B-B14F-4D97-AF65-F5344CB8AC3E}">
        <p14:creationId xmlns:p14="http://schemas.microsoft.com/office/powerpoint/2010/main" val="3707138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9EF9F8-4C91-4897-98A5-831447B7480B}"/>
              </a:ext>
            </a:extLst>
          </p:cNvPr>
          <p:cNvSpPr>
            <a:spLocks noGrp="1"/>
          </p:cNvSpPr>
          <p:nvPr>
            <p:ph type="title"/>
          </p:nvPr>
        </p:nvSpPr>
        <p:spPr/>
        <p:txBody>
          <a:bodyPr/>
          <a:lstStyle/>
          <a:p>
            <a:r>
              <a:rPr lang="es-GT" dirty="0"/>
              <a:t>Características de los KPI</a:t>
            </a:r>
          </a:p>
        </p:txBody>
      </p:sp>
      <p:sp>
        <p:nvSpPr>
          <p:cNvPr id="3" name="Marcador de contenido 2">
            <a:extLst>
              <a:ext uri="{FF2B5EF4-FFF2-40B4-BE49-F238E27FC236}">
                <a16:creationId xmlns:a16="http://schemas.microsoft.com/office/drawing/2014/main" id="{ADB91FAF-5AA3-4508-8BFA-B18A879B905D}"/>
              </a:ext>
            </a:extLst>
          </p:cNvPr>
          <p:cNvSpPr>
            <a:spLocks noGrp="1"/>
          </p:cNvSpPr>
          <p:nvPr>
            <p:ph idx="1"/>
          </p:nvPr>
        </p:nvSpPr>
        <p:spPr/>
        <p:txBody>
          <a:bodyPr/>
          <a:lstStyle/>
          <a:p>
            <a:pPr algn="just"/>
            <a:r>
              <a:rPr lang="es-MX" b="1" dirty="0"/>
              <a:t>Lado oscuro limitado</a:t>
            </a:r>
            <a:r>
              <a:rPr lang="es-MX" dirty="0"/>
              <a:t>. Todas las medidas tienen un lado oscuro, una consecuencia no deseada en la que el personal tomará algunas medidas correctivas que serán contrarias a las intenciones deseadas. Antes de convertirse en un KPI, se debe probar una medida de desempeño para garantizar que ayude a los equipos a alinear su comportamiento de manera coherente en beneficio de la organización.</a:t>
            </a:r>
            <a:endParaRPr lang="es-GT" dirty="0"/>
          </a:p>
        </p:txBody>
      </p:sp>
    </p:spTree>
    <p:extLst>
      <p:ext uri="{BB962C8B-B14F-4D97-AF65-F5344CB8AC3E}">
        <p14:creationId xmlns:p14="http://schemas.microsoft.com/office/powerpoint/2010/main" val="4275870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553B1E-C40C-4D48-B6D3-D0EFD993C710}"/>
              </a:ext>
            </a:extLst>
          </p:cNvPr>
          <p:cNvSpPr>
            <a:spLocks noGrp="1"/>
          </p:cNvSpPr>
          <p:nvPr>
            <p:ph type="title"/>
          </p:nvPr>
        </p:nvSpPr>
        <p:spPr/>
        <p:txBody>
          <a:bodyPr/>
          <a:lstStyle/>
          <a:p>
            <a:r>
              <a:rPr lang="es-GT" dirty="0"/>
              <a:t>Indicadores de Rendimiento</a:t>
            </a:r>
          </a:p>
        </p:txBody>
      </p:sp>
      <p:sp>
        <p:nvSpPr>
          <p:cNvPr id="3" name="Marcador de contenido 2">
            <a:extLst>
              <a:ext uri="{FF2B5EF4-FFF2-40B4-BE49-F238E27FC236}">
                <a16:creationId xmlns:a16="http://schemas.microsoft.com/office/drawing/2014/main" id="{D3FBC05D-C184-41AD-874C-400578D8DC19}"/>
              </a:ext>
            </a:extLst>
          </p:cNvPr>
          <p:cNvSpPr>
            <a:spLocks noGrp="1"/>
          </p:cNvSpPr>
          <p:nvPr>
            <p:ph idx="1"/>
          </p:nvPr>
        </p:nvSpPr>
        <p:spPr/>
        <p:txBody>
          <a:bodyPr/>
          <a:lstStyle/>
          <a:p>
            <a:pPr algn="just"/>
            <a:r>
              <a:rPr lang="es-MX" dirty="0"/>
              <a:t>Los indicadores de rendimiento (PI) son aquellos indicadores que no son financieros (de lo contrario, serían indicadores de resultados) que se pueden rastrear hasta un equipo. La diferencia entre los indicadores de rendimiento y los KPI es que estos últimos se consideran fundamentales para el bienestar de la organización. Los indicadores de desempeño, aunque importantes, no son cruciales para el negocio. Los indicadores de desempeño ayudan a los equipos a alinearse con la estrategia de su organización. Los indicadores de rendimiento complementan los KPI; se muestran en los cuadros de mando de la organización, la división, el departamento y el equipo.</a:t>
            </a:r>
            <a:endParaRPr lang="es-GT" dirty="0"/>
          </a:p>
        </p:txBody>
      </p:sp>
    </p:spTree>
    <p:extLst>
      <p:ext uri="{BB962C8B-B14F-4D97-AF65-F5344CB8AC3E}">
        <p14:creationId xmlns:p14="http://schemas.microsoft.com/office/powerpoint/2010/main" val="1039332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E3ECE1-3EB5-4C33-BB60-B4CDFA187480}"/>
              </a:ext>
            </a:extLst>
          </p:cNvPr>
          <p:cNvSpPr>
            <a:spLocks noGrp="1"/>
          </p:cNvSpPr>
          <p:nvPr>
            <p:ph type="title"/>
          </p:nvPr>
        </p:nvSpPr>
        <p:spPr/>
        <p:txBody>
          <a:bodyPr/>
          <a:lstStyle/>
          <a:p>
            <a:r>
              <a:rPr lang="es-GT" dirty="0"/>
              <a:t>KPI y OKR</a:t>
            </a:r>
          </a:p>
        </p:txBody>
      </p:sp>
      <p:pic>
        <p:nvPicPr>
          <p:cNvPr id="6" name="Elementos multimedia en línea 5" title="¿KPI? ¿OKR? Qué son y cómo se diferencian estos indicadores">
            <a:hlinkClick r:id="" action="ppaction://media"/>
            <a:extLst>
              <a:ext uri="{FF2B5EF4-FFF2-40B4-BE49-F238E27FC236}">
                <a16:creationId xmlns:a16="http://schemas.microsoft.com/office/drawing/2014/main" id="{6C5F73A1-41AD-44D7-A671-385E138790E5}"/>
              </a:ext>
            </a:extLst>
          </p:cNvPr>
          <p:cNvPicPr>
            <a:picLocks noGrp="1" noRot="1" noChangeAspect="1"/>
          </p:cNvPicPr>
          <p:nvPr>
            <p:ph idx="1"/>
            <a:videoFile r:link="rId1"/>
          </p:nvPr>
        </p:nvPicPr>
        <p:blipFill>
          <a:blip r:embed="rId3"/>
          <a:stretch>
            <a:fillRect/>
          </a:stretch>
        </p:blipFill>
        <p:spPr>
          <a:xfrm>
            <a:off x="2566988" y="1846263"/>
            <a:ext cx="7119937" cy="4022725"/>
          </a:xfrm>
          <a:prstGeom prst="rect">
            <a:avLst/>
          </a:prstGeom>
        </p:spPr>
      </p:pic>
    </p:spTree>
    <p:extLst>
      <p:ext uri="{BB962C8B-B14F-4D97-AF65-F5344CB8AC3E}">
        <p14:creationId xmlns:p14="http://schemas.microsoft.com/office/powerpoint/2010/main" val="419041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00051" y="1473327"/>
            <a:ext cx="10170795" cy="2479548"/>
          </a:xfrm>
        </p:spPr>
        <p:txBody>
          <a:bodyPr/>
          <a:lstStyle/>
          <a:p>
            <a:r>
              <a:rPr lang="es-GT" dirty="0"/>
              <a:t>Producción &amp; Operaciones I</a:t>
            </a:r>
          </a:p>
        </p:txBody>
      </p:sp>
      <p:sp>
        <p:nvSpPr>
          <p:cNvPr id="3" name="Subtítulo 2"/>
          <p:cNvSpPr>
            <a:spLocks noGrp="1"/>
          </p:cNvSpPr>
          <p:nvPr>
            <p:ph type="subTitle" idx="1"/>
          </p:nvPr>
        </p:nvSpPr>
        <p:spPr>
          <a:xfrm>
            <a:off x="1100051" y="4665171"/>
            <a:ext cx="10058400" cy="1143000"/>
          </a:xfrm>
        </p:spPr>
        <p:txBody>
          <a:bodyPr vert="horz" lIns="91440" tIns="45720" rIns="91440" bIns="45720" rtlCol="0" anchor="t">
            <a:normAutofit/>
          </a:bodyPr>
          <a:lstStyle/>
          <a:p>
            <a:r>
              <a:rPr lang="es-GT" dirty="0"/>
              <a:t>Semestre </a:t>
            </a:r>
            <a:r>
              <a:rPr lang="es-GT" dirty="0" err="1"/>
              <a:t>iI</a:t>
            </a:r>
            <a:r>
              <a:rPr lang="es-GT" dirty="0"/>
              <a:t>, 2024</a:t>
            </a:r>
          </a:p>
          <a:p>
            <a:pPr algn="r"/>
            <a:r>
              <a:rPr lang="es-GT" dirty="0"/>
              <a:t>Ing. Jorge rodriguez</a:t>
            </a:r>
          </a:p>
        </p:txBody>
      </p:sp>
      <p:pic>
        <p:nvPicPr>
          <p:cNvPr id="1028" name="Picture 4" descr="Resultado de imagen de universidad rafael landív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074" y="270132"/>
            <a:ext cx="2604145" cy="920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512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GT" dirty="0"/>
              <a:t>Indicadores Clave de Desempeño</a:t>
            </a:r>
          </a:p>
        </p:txBody>
      </p:sp>
      <p:sp>
        <p:nvSpPr>
          <p:cNvPr id="4" name="Content Placeholder 3">
            <a:extLst>
              <a:ext uri="{FF2B5EF4-FFF2-40B4-BE49-F238E27FC236}">
                <a16:creationId xmlns:a16="http://schemas.microsoft.com/office/drawing/2014/main" id="{4E79BD16-AEB7-408A-A128-24312D82B3BC}"/>
              </a:ext>
            </a:extLst>
          </p:cNvPr>
          <p:cNvSpPr>
            <a:spLocks noGrp="1"/>
          </p:cNvSpPr>
          <p:nvPr>
            <p:ph idx="1"/>
          </p:nvPr>
        </p:nvSpPr>
        <p:spPr/>
        <p:txBody>
          <a:bodyPr>
            <a:normAutofit/>
          </a:bodyPr>
          <a:lstStyle/>
          <a:p>
            <a:pPr marL="0" indent="0" algn="just">
              <a:buNone/>
            </a:pPr>
            <a:r>
              <a:rPr lang="es-MX" dirty="0"/>
              <a:t>Durante demasiado tiempo, las organizaciones han medido demasiado, y el costo a menudo supera el beneficio de la medición. Han confiado demasiado en las medidas financieras y han utilizado medidas mensuales de "fondo del acantilado" que son demasiado tarde para cambiar los eventos. A esta combinación se le agrega a menudo un cuadro de mando integral, impulsado por consultores, con un gran costo y poblado por medidas diseñadas por los gerentes para mantener contento al jefe. Un desastre de proporciones épicas.</a:t>
            </a:r>
          </a:p>
          <a:p>
            <a:pPr marL="0" indent="0" algn="just">
              <a:buNone/>
            </a:pPr>
            <a:endParaRPr lang="es-MX" dirty="0"/>
          </a:p>
          <a:p>
            <a:pPr marL="0" indent="0" algn="just">
              <a:buNone/>
            </a:pPr>
            <a:r>
              <a:rPr lang="es-MX" dirty="0"/>
              <a:t>Hay cuatro tipos de medidas de rendimiento y, por lo tanto, es un mito considerar todas las medidas como KPI.</a:t>
            </a:r>
          </a:p>
          <a:p>
            <a:pPr marL="0" indent="0" algn="just">
              <a:buNone/>
            </a:pPr>
            <a:endParaRPr lang="es-MX" dirty="0"/>
          </a:p>
        </p:txBody>
      </p:sp>
    </p:spTree>
    <p:extLst>
      <p:ext uri="{BB962C8B-B14F-4D97-AF65-F5344CB8AC3E}">
        <p14:creationId xmlns:p14="http://schemas.microsoft.com/office/powerpoint/2010/main" val="2855900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4A56A-52A6-4C23-8A5C-D5FE744E4B5B}"/>
              </a:ext>
            </a:extLst>
          </p:cNvPr>
          <p:cNvSpPr>
            <a:spLocks noGrp="1"/>
          </p:cNvSpPr>
          <p:nvPr>
            <p:ph type="title"/>
          </p:nvPr>
        </p:nvSpPr>
        <p:spPr/>
        <p:txBody>
          <a:bodyPr/>
          <a:lstStyle/>
          <a:p>
            <a:r>
              <a:rPr lang="es-MX" dirty="0"/>
              <a:t>Los cuatro tipo de mediciones de desempeño</a:t>
            </a:r>
            <a:endParaRPr lang="es-419" dirty="0"/>
          </a:p>
        </p:txBody>
      </p:sp>
      <p:sp>
        <p:nvSpPr>
          <p:cNvPr id="4" name="Marcador de contenido 3">
            <a:extLst>
              <a:ext uri="{FF2B5EF4-FFF2-40B4-BE49-F238E27FC236}">
                <a16:creationId xmlns:a16="http://schemas.microsoft.com/office/drawing/2014/main" id="{5FCB54FA-1A4C-44DF-AD6A-6B3815CFFB15}"/>
              </a:ext>
            </a:extLst>
          </p:cNvPr>
          <p:cNvSpPr>
            <a:spLocks noGrp="1"/>
          </p:cNvSpPr>
          <p:nvPr>
            <p:ph idx="1"/>
          </p:nvPr>
        </p:nvSpPr>
        <p:spPr/>
        <p:txBody>
          <a:bodyPr/>
          <a:lstStyle/>
          <a:p>
            <a:pPr marL="0" indent="0" algn="just">
              <a:buNone/>
            </a:pPr>
            <a:r>
              <a:rPr lang="es-MX" dirty="0"/>
              <a:t>Hay cuatro tipos de medidas de rendimiento y, por lo tanto, es un mito considerar todas las medidas como KPI. Estas cuatro medidas se dividen en dos grupos: indicadores de resultado e indicadores de desempeño.</a:t>
            </a:r>
          </a:p>
          <a:p>
            <a:pPr marL="0" indent="0" algn="just">
              <a:buNone/>
            </a:pPr>
            <a:r>
              <a:rPr lang="es-MX" dirty="0"/>
              <a:t>El término indicadores de resultados para reflejar el hecho de que muchas medidas son una suma de las aportaciones de más de un equipo. </a:t>
            </a:r>
          </a:p>
          <a:p>
            <a:pPr marL="0" indent="0" algn="just">
              <a:buNone/>
            </a:pPr>
            <a:r>
              <a:rPr lang="es-MX" dirty="0"/>
              <a:t>Estas medidas son útiles para observar el trabajo en equipo combinado pero, desafortunadamente, no ayudan a la gerencia a solucionar un problema, ya que es difícil identificar qué equipos fueron responsables del desempeño o la falta de desempeño.</a:t>
            </a:r>
          </a:p>
          <a:p>
            <a:pPr algn="just"/>
            <a:endParaRPr lang="es-MX" dirty="0"/>
          </a:p>
        </p:txBody>
      </p:sp>
    </p:spTree>
    <p:extLst>
      <p:ext uri="{BB962C8B-B14F-4D97-AF65-F5344CB8AC3E}">
        <p14:creationId xmlns:p14="http://schemas.microsoft.com/office/powerpoint/2010/main" val="2265660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A185A7F1-1B65-427D-A881-9F76B988A7BE}"/>
              </a:ext>
            </a:extLst>
          </p:cNvPr>
          <p:cNvSpPr>
            <a:spLocks noGrp="1"/>
          </p:cNvSpPr>
          <p:nvPr>
            <p:ph type="title"/>
          </p:nvPr>
        </p:nvSpPr>
        <p:spPr/>
        <p:txBody>
          <a:bodyPr/>
          <a:lstStyle/>
          <a:p>
            <a:r>
              <a:rPr lang="es-MX" dirty="0"/>
              <a:t>Los cuatro tipo de mediciones de desempeño</a:t>
            </a:r>
            <a:endParaRPr lang="es-GT" dirty="0"/>
          </a:p>
        </p:txBody>
      </p:sp>
      <p:sp>
        <p:nvSpPr>
          <p:cNvPr id="3" name="Marcador de contenido 2">
            <a:extLst>
              <a:ext uri="{FF2B5EF4-FFF2-40B4-BE49-F238E27FC236}">
                <a16:creationId xmlns:a16="http://schemas.microsoft.com/office/drawing/2014/main" id="{035D588F-DA14-4D25-8EF8-C0BBDCB4DC5A}"/>
              </a:ext>
            </a:extLst>
          </p:cNvPr>
          <p:cNvSpPr>
            <a:spLocks noGrp="1"/>
          </p:cNvSpPr>
          <p:nvPr>
            <p:ph idx="1"/>
          </p:nvPr>
        </p:nvSpPr>
        <p:spPr/>
        <p:txBody>
          <a:bodyPr/>
          <a:lstStyle/>
          <a:p>
            <a:pPr marL="0" indent="0" algn="just">
              <a:buNone/>
            </a:pPr>
            <a:r>
              <a:rPr lang="es-MX" dirty="0"/>
              <a:t>Los indicadores de desempeño, por otro lado, son medidas que se pueden vincular a un equipo o a un grupo de equipos que trabajan en estrecha colaboración por un objetivo común.</a:t>
            </a:r>
            <a:endParaRPr lang="es-GT" dirty="0"/>
          </a:p>
          <a:p>
            <a:pPr marL="0" indent="0" algn="just">
              <a:buNone/>
            </a:pPr>
            <a:r>
              <a:rPr lang="es-MX" dirty="0"/>
              <a:t>El buen o mal desempeño ahora es responsabilidad de un equipo. Estas medidas dan así claridad y propiedad. Con estas dos medidas, algunas son más importantes, por lo que usamos la palabra adicional "clave". Por lo tanto, ahora tenemos dos medidas para cada tipo de medida:</a:t>
            </a:r>
          </a:p>
          <a:p>
            <a:pPr marL="0" indent="0" algn="just">
              <a:buNone/>
            </a:pPr>
            <a:endParaRPr lang="es-MX" dirty="0"/>
          </a:p>
          <a:p>
            <a:pPr marL="0" indent="0" algn="just">
              <a:buNone/>
            </a:pPr>
            <a:endParaRPr lang="es-MX" dirty="0"/>
          </a:p>
          <a:p>
            <a:pPr marL="0" indent="0" algn="just">
              <a:buNone/>
            </a:pPr>
            <a:endParaRPr lang="es-MX" dirty="0"/>
          </a:p>
          <a:p>
            <a:pPr marL="0" indent="0" algn="just">
              <a:buNone/>
            </a:pPr>
            <a:endParaRPr lang="es-GT" dirty="0"/>
          </a:p>
        </p:txBody>
      </p:sp>
    </p:spTree>
    <p:extLst>
      <p:ext uri="{BB962C8B-B14F-4D97-AF65-F5344CB8AC3E}">
        <p14:creationId xmlns:p14="http://schemas.microsoft.com/office/powerpoint/2010/main" val="2446750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B2B7DF-7037-4FD9-A2C9-B7D439D23047}"/>
              </a:ext>
            </a:extLst>
          </p:cNvPr>
          <p:cNvSpPr>
            <a:spLocks noGrp="1"/>
          </p:cNvSpPr>
          <p:nvPr>
            <p:ph type="title"/>
          </p:nvPr>
        </p:nvSpPr>
        <p:spPr/>
        <p:txBody>
          <a:bodyPr/>
          <a:lstStyle/>
          <a:p>
            <a:r>
              <a:rPr lang="es-MX" dirty="0"/>
              <a:t>Los cuatro tipo de mediciones de desempeño</a:t>
            </a:r>
            <a:endParaRPr lang="es-GT" dirty="0"/>
          </a:p>
        </p:txBody>
      </p:sp>
      <p:sp>
        <p:nvSpPr>
          <p:cNvPr id="3" name="Marcador de contenido 2">
            <a:extLst>
              <a:ext uri="{FF2B5EF4-FFF2-40B4-BE49-F238E27FC236}">
                <a16:creationId xmlns:a16="http://schemas.microsoft.com/office/drawing/2014/main" id="{F9FE0148-1627-4494-AD03-4CF1EC3C0186}"/>
              </a:ext>
            </a:extLst>
          </p:cNvPr>
          <p:cNvSpPr>
            <a:spLocks noGrp="1"/>
          </p:cNvSpPr>
          <p:nvPr>
            <p:ph idx="1"/>
          </p:nvPr>
        </p:nvSpPr>
        <p:spPr/>
        <p:txBody>
          <a:bodyPr/>
          <a:lstStyle/>
          <a:p>
            <a:pPr marL="0" indent="0" algn="just">
              <a:buNone/>
            </a:pPr>
            <a:r>
              <a:rPr lang="es-MX" dirty="0"/>
              <a:t>1. Los indicadores clave de resultados (KRI, por sus siglas en inglés) brindan a la junta un resumen general del desempeño de la organización.</a:t>
            </a:r>
          </a:p>
          <a:p>
            <a:pPr marL="0" indent="0" algn="just">
              <a:buNone/>
            </a:pPr>
            <a:r>
              <a:rPr lang="es-MX" dirty="0"/>
              <a:t>2. Los indicadores de resultados (IR) le dicen a la gerencia cómo se combinan los equipos para producir resultados.</a:t>
            </a:r>
          </a:p>
          <a:p>
            <a:pPr marL="0" indent="0" algn="just">
              <a:buNone/>
            </a:pPr>
            <a:r>
              <a:rPr lang="es-MX" dirty="0"/>
              <a:t>3. Los indicadores de desempeño (PI, por sus siglas en inglés) le dicen a la gerencia qué están entregando los equipos.</a:t>
            </a:r>
          </a:p>
          <a:p>
            <a:pPr marL="0" indent="0" algn="just">
              <a:buNone/>
            </a:pPr>
            <a:r>
              <a:rPr lang="es-MX" dirty="0"/>
              <a:t>4. Los indicadores clave de rendimiento (KPI) le dicen a la gerencia cómo se desempeña la organización las 24 horas del día, los 7 días de la semana, a diario o semanalmente en sus factores críticos de éxito y, al tomar medidas, la gerencia puede aumentar el rendimiento de manera espectacular.</a:t>
            </a:r>
            <a:endParaRPr lang="es-GT" dirty="0"/>
          </a:p>
        </p:txBody>
      </p:sp>
    </p:spTree>
    <p:extLst>
      <p:ext uri="{BB962C8B-B14F-4D97-AF65-F5344CB8AC3E}">
        <p14:creationId xmlns:p14="http://schemas.microsoft.com/office/powerpoint/2010/main" val="157404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E9555-9172-4DC0-BE69-D56938D6394F}"/>
              </a:ext>
            </a:extLst>
          </p:cNvPr>
          <p:cNvSpPr>
            <a:spLocks noGrp="1"/>
          </p:cNvSpPr>
          <p:nvPr>
            <p:ph type="title"/>
          </p:nvPr>
        </p:nvSpPr>
        <p:spPr/>
        <p:txBody>
          <a:bodyPr/>
          <a:lstStyle/>
          <a:p>
            <a:r>
              <a:rPr lang="es-419" dirty="0"/>
              <a:t>Indicadores Clave de Resultados</a:t>
            </a:r>
          </a:p>
        </p:txBody>
      </p:sp>
      <p:sp>
        <p:nvSpPr>
          <p:cNvPr id="5" name="Marcador de contenido 4">
            <a:extLst>
              <a:ext uri="{FF2B5EF4-FFF2-40B4-BE49-F238E27FC236}">
                <a16:creationId xmlns:a16="http://schemas.microsoft.com/office/drawing/2014/main" id="{899101A5-6FD1-4F73-B5F1-97DD4AB0C294}"/>
              </a:ext>
            </a:extLst>
          </p:cNvPr>
          <p:cNvSpPr>
            <a:spLocks noGrp="1"/>
          </p:cNvSpPr>
          <p:nvPr>
            <p:ph idx="1"/>
          </p:nvPr>
        </p:nvSpPr>
        <p:spPr/>
        <p:txBody>
          <a:bodyPr/>
          <a:lstStyle/>
          <a:p>
            <a:pPr marL="0" indent="0" algn="just">
              <a:buNone/>
            </a:pPr>
            <a:r>
              <a:rPr lang="es-MX" dirty="0"/>
              <a:t>¿Qué son los indicadores clave de resultados (KRI)? Los KRI son medidas que a menudo se han confundido con KPI. La característica común de estas medidas es que son el resultado de muchas acciones realizadas por muchos equipos durante un período de tiempo, de ahí el uso del término “resultado”, y son buenas medidas de resumen, de ahí el término “clave”. </a:t>
            </a:r>
          </a:p>
          <a:p>
            <a:pPr marL="0" indent="0" algn="just">
              <a:buNone/>
            </a:pPr>
            <a:r>
              <a:rPr lang="es-MX" dirty="0"/>
              <a:t>Estos indicadores clave de resultados deben revisarse normalmente en las reuniones de la junta cada dos meses o cada tres meses para que la junta comprenda cómo la organización está progresando con su estrategia. Los KRI son siempre una medida pasada</a:t>
            </a:r>
            <a:endParaRPr lang="es-GT" dirty="0"/>
          </a:p>
        </p:txBody>
      </p:sp>
      <p:pic>
        <p:nvPicPr>
          <p:cNvPr id="3074" name="Picture 2" descr="Margen bruto y margen de rentabilidad | Gerencie.com">
            <a:extLst>
              <a:ext uri="{FF2B5EF4-FFF2-40B4-BE49-F238E27FC236}">
                <a16:creationId xmlns:a16="http://schemas.microsoft.com/office/drawing/2014/main" id="{3D5EDC9E-18EC-4FAD-9A05-68E9C4ADF55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17580" y="4218268"/>
            <a:ext cx="4277140" cy="2138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3485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32BF4-4303-4C95-B4AB-69A28333D090}"/>
              </a:ext>
            </a:extLst>
          </p:cNvPr>
          <p:cNvSpPr>
            <a:spLocks noGrp="1"/>
          </p:cNvSpPr>
          <p:nvPr>
            <p:ph type="title"/>
          </p:nvPr>
        </p:nvSpPr>
        <p:spPr/>
        <p:txBody>
          <a:bodyPr/>
          <a:lstStyle/>
          <a:p>
            <a:r>
              <a:rPr lang="es-MX" dirty="0"/>
              <a:t>Indicadores Clave de Resultados</a:t>
            </a:r>
            <a:endParaRPr lang="es-419" dirty="0"/>
          </a:p>
        </p:txBody>
      </p:sp>
      <p:sp>
        <p:nvSpPr>
          <p:cNvPr id="3" name="Content Placeholder 2">
            <a:extLst>
              <a:ext uri="{FF2B5EF4-FFF2-40B4-BE49-F238E27FC236}">
                <a16:creationId xmlns:a16="http://schemas.microsoft.com/office/drawing/2014/main" id="{8C608778-1A60-4933-BAAA-4C5D0D4BF006}"/>
              </a:ext>
            </a:extLst>
          </p:cNvPr>
          <p:cNvSpPr>
            <a:spLocks noGrp="1"/>
          </p:cNvSpPr>
          <p:nvPr>
            <p:ph idx="1"/>
          </p:nvPr>
        </p:nvSpPr>
        <p:spPr>
          <a:xfrm>
            <a:off x="894522" y="1871534"/>
            <a:ext cx="10058400" cy="3948779"/>
          </a:xfrm>
        </p:spPr>
        <p:txBody>
          <a:bodyPr>
            <a:normAutofit lnSpcReduction="10000"/>
          </a:bodyPr>
          <a:lstStyle/>
          <a:p>
            <a:pPr marL="0" indent="0" algn="just">
              <a:buNone/>
            </a:pPr>
            <a:r>
              <a:rPr lang="es-MX" dirty="0"/>
              <a:t>Los indicadores clave de resultados son de poca utilidad para la gerencia, ya que se informan demasiado tarde para cambiar de dirección, ni le dicen qué debe hacer para mejorar estos resultados. Sabes que tienes un KRI cuando el CEO es el máximo responsable de la medida. Para el sector privado, los indicadores clave de resultados incluirían:</a:t>
            </a:r>
          </a:p>
          <a:p>
            <a:pPr algn="just">
              <a:buFont typeface="Arial" panose="020B0604020202020204" pitchFamily="34" charset="0"/>
              <a:buChar char="•"/>
            </a:pPr>
            <a:r>
              <a:rPr lang="es-MX" dirty="0"/>
              <a:t>Beneficio neto antes de impuestos</a:t>
            </a:r>
          </a:p>
          <a:p>
            <a:pPr algn="just">
              <a:buFont typeface="Arial" panose="020B0604020202020204" pitchFamily="34" charset="0"/>
              <a:buChar char="•"/>
            </a:pPr>
            <a:r>
              <a:rPr lang="es-MX" dirty="0"/>
              <a:t>Beneficio neto en líneas de productos clave</a:t>
            </a:r>
          </a:p>
          <a:p>
            <a:pPr algn="just">
              <a:buFont typeface="Arial" panose="020B0604020202020204" pitchFamily="34" charset="0"/>
              <a:buChar char="•"/>
            </a:pPr>
            <a:r>
              <a:rPr lang="es-MX" dirty="0"/>
              <a:t>Satisfacción del cliente (por grupo de clientes, mostrando la tendencia durante un</a:t>
            </a:r>
          </a:p>
          <a:p>
            <a:pPr algn="just">
              <a:buFont typeface="Arial" panose="020B0604020202020204" pitchFamily="34" charset="0"/>
              <a:buChar char="•"/>
            </a:pPr>
            <a:r>
              <a:rPr lang="es-MX" dirty="0"/>
              <a:t>período de 18 meses)</a:t>
            </a:r>
          </a:p>
          <a:p>
            <a:pPr algn="just">
              <a:buFont typeface="Arial" panose="020B0604020202020204" pitchFamily="34" charset="0"/>
              <a:buChar char="•"/>
            </a:pPr>
            <a:r>
              <a:rPr lang="es-MX" dirty="0"/>
              <a:t>Rentabilidad del capital empleado</a:t>
            </a:r>
          </a:p>
          <a:p>
            <a:pPr algn="just">
              <a:buFont typeface="Arial" panose="020B0604020202020204" pitchFamily="34" charset="0"/>
              <a:buChar char="•"/>
            </a:pPr>
            <a:r>
              <a:rPr lang="es-MX" dirty="0"/>
              <a:t>Satisfacción de los empleados (por grupos que muestran la tendencia durante un período de 18 meses</a:t>
            </a:r>
            <a:endParaRPr lang="es-419" dirty="0"/>
          </a:p>
        </p:txBody>
      </p:sp>
    </p:spTree>
    <p:extLst>
      <p:ext uri="{BB962C8B-B14F-4D97-AF65-F5344CB8AC3E}">
        <p14:creationId xmlns:p14="http://schemas.microsoft.com/office/powerpoint/2010/main" val="3968054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Indicadores de Resultados</a:t>
            </a:r>
          </a:p>
        </p:txBody>
      </p:sp>
      <p:sp>
        <p:nvSpPr>
          <p:cNvPr id="5" name="Content Placeholder 4">
            <a:extLst>
              <a:ext uri="{FF2B5EF4-FFF2-40B4-BE49-F238E27FC236}">
                <a16:creationId xmlns:a16="http://schemas.microsoft.com/office/drawing/2014/main" id="{D889AFDD-D76C-42AD-B3E3-29385913E2D4}"/>
              </a:ext>
            </a:extLst>
          </p:cNvPr>
          <p:cNvSpPr>
            <a:spLocks noGrp="1"/>
          </p:cNvSpPr>
          <p:nvPr>
            <p:ph idx="1"/>
          </p:nvPr>
        </p:nvSpPr>
        <p:spPr>
          <a:xfrm>
            <a:off x="1097280" y="1845733"/>
            <a:ext cx="10058400" cy="4104493"/>
          </a:xfrm>
        </p:spPr>
        <p:txBody>
          <a:bodyPr>
            <a:normAutofit/>
          </a:bodyPr>
          <a:lstStyle/>
          <a:p>
            <a:pPr marL="0" indent="0" algn="just">
              <a:buNone/>
            </a:pPr>
            <a:r>
              <a:rPr lang="es-MX" dirty="0"/>
              <a:t>Los indicadores de resultado (IR) resumen la actividad de más de un equipo. Son buenos para revisar como una descripción general de cómo los equipos están trabajando juntos. La diferencia entre un indicador de resultado clave y un indicador de resultado es simplemente que el indicador de resultado clave es un resumen más general e importante de las actividades que han tenido lugar. Cuando observa una medida financiera, notará que ha asignado un valor a varias actividades que han tenido lugar. En otras palabras, indicadores financieros son el resultado de actividades.</a:t>
            </a:r>
          </a:p>
          <a:p>
            <a:pPr marL="0" indent="0" algn="just">
              <a:buNone/>
            </a:pPr>
            <a:endParaRPr lang="es-MX" dirty="0"/>
          </a:p>
        </p:txBody>
      </p:sp>
      <p:pic>
        <p:nvPicPr>
          <p:cNvPr id="4098" name="Picture 2" descr="4.4.1.- Indicadores de Resultados | LA EVALUACIÓN COMO PUNTO DE PARTIDA  PARA LA MEJORA DE LOS CENTROS EDUCATIVOS">
            <a:extLst>
              <a:ext uri="{FF2B5EF4-FFF2-40B4-BE49-F238E27FC236}">
                <a16:creationId xmlns:a16="http://schemas.microsoft.com/office/drawing/2014/main" id="{2B36A6ED-DCD2-4930-8D28-B1DDA92924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5707" y="4102376"/>
            <a:ext cx="2466975"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1230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Indicadores de Resultados</a:t>
            </a:r>
          </a:p>
        </p:txBody>
      </p:sp>
      <p:sp>
        <p:nvSpPr>
          <p:cNvPr id="3" name="Content Placeholder 2">
            <a:extLst>
              <a:ext uri="{FF2B5EF4-FFF2-40B4-BE49-F238E27FC236}">
                <a16:creationId xmlns:a16="http://schemas.microsoft.com/office/drawing/2014/main" id="{4CB720F3-2E80-4244-B5F6-C8927C91265C}"/>
              </a:ext>
            </a:extLst>
          </p:cNvPr>
          <p:cNvSpPr>
            <a:spLocks noGrp="1"/>
          </p:cNvSpPr>
          <p:nvPr>
            <p:ph idx="1"/>
          </p:nvPr>
        </p:nvSpPr>
        <p:spPr>
          <a:xfrm>
            <a:off x="1097280" y="1845734"/>
            <a:ext cx="10058400" cy="4104492"/>
          </a:xfrm>
        </p:spPr>
        <p:txBody>
          <a:bodyPr>
            <a:normAutofit/>
          </a:bodyPr>
          <a:lstStyle/>
          <a:p>
            <a:pPr marL="0" indent="0" algn="just">
              <a:buNone/>
            </a:pPr>
            <a:endParaRPr lang="es-MX" dirty="0"/>
          </a:p>
        </p:txBody>
      </p:sp>
      <p:pic>
        <p:nvPicPr>
          <p:cNvPr id="5122" name="Picture 2" descr="Análisis y selección de indicadores para el Cuadro de Mando Integral - ppt  video online descargar">
            <a:extLst>
              <a:ext uri="{FF2B5EF4-FFF2-40B4-BE49-F238E27FC236}">
                <a16:creationId xmlns:a16="http://schemas.microsoft.com/office/drawing/2014/main" id="{357E8C98-1E2C-451C-8A4D-6A63FA9F1F0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257" t="6769" r="4667" b="2154"/>
          <a:stretch/>
        </p:blipFill>
        <p:spPr bwMode="auto">
          <a:xfrm>
            <a:off x="3219157" y="1845734"/>
            <a:ext cx="5753686" cy="431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019191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14561</TotalTime>
  <Words>1699</Words>
  <Application>Microsoft Office PowerPoint</Application>
  <PresentationFormat>Panorámica</PresentationFormat>
  <Paragraphs>63</Paragraphs>
  <Slides>18</Slides>
  <Notes>0</Notes>
  <HiddenSlides>0</HiddenSlides>
  <MMClips>1</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18</vt:i4>
      </vt:variant>
    </vt:vector>
  </HeadingPairs>
  <TitlesOfParts>
    <vt:vector size="22" baseType="lpstr">
      <vt:lpstr>Arial</vt:lpstr>
      <vt:lpstr>Calibri</vt:lpstr>
      <vt:lpstr>Calibri Light</vt:lpstr>
      <vt:lpstr>Retrospect</vt:lpstr>
      <vt:lpstr>Producción &amp; Operaciones I</vt:lpstr>
      <vt:lpstr>Indicadores Clave de Desempeño</vt:lpstr>
      <vt:lpstr>Los cuatro tipo de mediciones de desempeño</vt:lpstr>
      <vt:lpstr>Los cuatro tipo de mediciones de desempeño</vt:lpstr>
      <vt:lpstr>Los cuatro tipo de mediciones de desempeño</vt:lpstr>
      <vt:lpstr>Indicadores Clave de Resultados</vt:lpstr>
      <vt:lpstr>Indicadores Clave de Resultados</vt:lpstr>
      <vt:lpstr>Indicadores de Resultados</vt:lpstr>
      <vt:lpstr>Indicadores de Resultados</vt:lpstr>
      <vt:lpstr>Indicadores Clave de Desempeño</vt:lpstr>
      <vt:lpstr>Hoy en la Historia</vt:lpstr>
      <vt:lpstr>Características de los KPI</vt:lpstr>
      <vt:lpstr>Características de los KPI</vt:lpstr>
      <vt:lpstr>Características de los KPI</vt:lpstr>
      <vt:lpstr>Características de los KPI</vt:lpstr>
      <vt:lpstr>Indicadores de Rendimiento</vt:lpstr>
      <vt:lpstr>KPI y OKR</vt:lpstr>
      <vt:lpstr>Producción &amp; Operaciones 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Estrategia de Producción y Operaciones</dc:title>
  <dc:creator>mario vela corona</dc:creator>
  <cp:lastModifiedBy>Jorge Rolando Rodriguez Castañeda</cp:lastModifiedBy>
  <cp:revision>202</cp:revision>
  <dcterms:created xsi:type="dcterms:W3CDTF">2017-08-19T23:17:36Z</dcterms:created>
  <dcterms:modified xsi:type="dcterms:W3CDTF">2024-10-23T00:45:45Z</dcterms:modified>
</cp:coreProperties>
</file>