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1"/>
  </p:notesMasterIdLst>
  <p:sldIdLst>
    <p:sldId id="256" r:id="rId2"/>
    <p:sldId id="306" r:id="rId3"/>
    <p:sldId id="378" r:id="rId4"/>
    <p:sldId id="402" r:id="rId5"/>
    <p:sldId id="403" r:id="rId6"/>
    <p:sldId id="379" r:id="rId7"/>
    <p:sldId id="380" r:id="rId8"/>
    <p:sldId id="303" r:id="rId9"/>
    <p:sldId id="382" r:id="rId10"/>
    <p:sldId id="410" r:id="rId11"/>
    <p:sldId id="385" r:id="rId12"/>
    <p:sldId id="397" r:id="rId13"/>
    <p:sldId id="404" r:id="rId14"/>
    <p:sldId id="405" r:id="rId15"/>
    <p:sldId id="406" r:id="rId16"/>
    <p:sldId id="407" r:id="rId17"/>
    <p:sldId id="409" r:id="rId18"/>
    <p:sldId id="408"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9E5D89-C396-20FE-BB99-2E396DF02589}" v="11" dt="2023-11-07T23:49:30.4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75" d="100"/>
          <a:sy n="75" d="100"/>
        </p:scale>
        <p:origin x="324"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24/10/2024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24/10/2024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24/10/2024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24/10/2024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24/10/2024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24/10/2024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24/10/2024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24/10/2024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24/10/2024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24/10/2024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8E9F2-567F-07CE-3970-5346D929E250}"/>
              </a:ext>
            </a:extLst>
          </p:cNvPr>
          <p:cNvSpPr>
            <a:spLocks noGrp="1"/>
          </p:cNvSpPr>
          <p:nvPr>
            <p:ph type="title"/>
          </p:nvPr>
        </p:nvSpPr>
        <p:spPr/>
        <p:txBody>
          <a:bodyPr/>
          <a:lstStyle/>
          <a:p>
            <a:r>
              <a:rPr lang="es-MX" dirty="0"/>
              <a:t>Hoy en la historia</a:t>
            </a:r>
            <a:endParaRPr lang="es-GT" dirty="0"/>
          </a:p>
        </p:txBody>
      </p:sp>
      <p:sp>
        <p:nvSpPr>
          <p:cNvPr id="3" name="Marcador de contenido 2">
            <a:extLst>
              <a:ext uri="{FF2B5EF4-FFF2-40B4-BE49-F238E27FC236}">
                <a16:creationId xmlns:a16="http://schemas.microsoft.com/office/drawing/2014/main" id="{40E77E05-0194-EAC5-28EF-C5BAEC3AB663}"/>
              </a:ext>
            </a:extLst>
          </p:cNvPr>
          <p:cNvSpPr>
            <a:spLocks noGrp="1"/>
          </p:cNvSpPr>
          <p:nvPr>
            <p:ph idx="1"/>
          </p:nvPr>
        </p:nvSpPr>
        <p:spPr/>
        <p:txBody>
          <a:bodyPr/>
          <a:lstStyle/>
          <a:p>
            <a:pPr algn="just"/>
            <a:r>
              <a:rPr lang="es-MX" dirty="0"/>
              <a:t>1945 – Entra en vigor la Carta de las Naciones Unidas que marca el punto de partida para la ONU.</a:t>
            </a:r>
          </a:p>
          <a:p>
            <a:pPr algn="just"/>
            <a:endParaRPr lang="es-MX" dirty="0"/>
          </a:p>
          <a:p>
            <a:pPr algn="just"/>
            <a:r>
              <a:rPr lang="es-MX" dirty="0"/>
              <a:t>La ONU se rige por la Carta de las Naciones Unidas, que entró en vigor el 24 de octubre de 1945 y se firmó el 25 de junio del mismo año en la ciudad estadounidense de San Francisco, por 51 países, pocos meses antes del final de la Segunda Guerra Mundial.​ En el preámbulo de la Carta se mencionan explícitamente las dos guerras mundiales.</a:t>
            </a:r>
            <a:endParaRPr lang="es-GT" dirty="0"/>
          </a:p>
        </p:txBody>
      </p:sp>
      <p:pic>
        <p:nvPicPr>
          <p:cNvPr id="1026" name="Picture 2">
            <a:extLst>
              <a:ext uri="{FF2B5EF4-FFF2-40B4-BE49-F238E27FC236}">
                <a16:creationId xmlns:a16="http://schemas.microsoft.com/office/drawing/2014/main" id="{1C23A963-5524-3A11-152D-B37351E3E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267" y="4306888"/>
            <a:ext cx="2172758" cy="185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39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Balance Score </a:t>
            </a:r>
            <a:r>
              <a:rPr lang="es-GT" dirty="0" err="1"/>
              <a:t>card</a:t>
            </a:r>
            <a:r>
              <a:rPr lang="es-GT" dirty="0"/>
              <a:t>	</a:t>
            </a:r>
          </a:p>
        </p:txBody>
      </p:sp>
      <p:sp>
        <p:nvSpPr>
          <p:cNvPr id="6" name="Marcador de contenido 5">
            <a:extLst>
              <a:ext uri="{FF2B5EF4-FFF2-40B4-BE49-F238E27FC236}">
                <a16:creationId xmlns:a16="http://schemas.microsoft.com/office/drawing/2014/main" id="{93944A85-E0E3-4B64-8E70-784E4BD2D296}"/>
              </a:ext>
            </a:extLst>
          </p:cNvPr>
          <p:cNvSpPr>
            <a:spLocks noGrp="1"/>
          </p:cNvSpPr>
          <p:nvPr>
            <p:ph idx="1"/>
          </p:nvPr>
        </p:nvSpPr>
        <p:spPr/>
        <p:txBody>
          <a:bodyPr/>
          <a:lstStyle/>
          <a:p>
            <a:pPr marL="0" indent="0" algn="just">
              <a:buNone/>
            </a:pPr>
            <a:r>
              <a:rPr lang="es-MX" dirty="0"/>
              <a:t>Puede entenderse al BSC como una herramienta o metodología, lo importante es que convierte la visión en acción mediante un conjunto coherente de indicadores agrupados en 4 categorías de negocio.</a:t>
            </a:r>
          </a:p>
          <a:p>
            <a:pPr marL="0" indent="0" algn="just">
              <a:buNone/>
            </a:pPr>
            <a:endParaRPr lang="es-MX" dirty="0"/>
          </a:p>
          <a:p>
            <a:pPr marL="0" indent="0" algn="just">
              <a:buNone/>
            </a:pPr>
            <a:r>
              <a:rPr lang="es-MX" dirty="0"/>
              <a:t>BSC lo ayuda a balancear, de una forma integrada y estratégica, el progreso actual y suministra la dirección futura de su empresa, para ayudarle a convertir la visión en acción por medio de un conjunto coherente de indicadores, agrupados en 4 diferentes perspectivas, a través de las cuales se puede ver el negocio en su totalidad."</a:t>
            </a:r>
            <a:endParaRPr lang="es-GT" dirty="0"/>
          </a:p>
        </p:txBody>
      </p:sp>
    </p:spTree>
    <p:extLst>
      <p:ext uri="{BB962C8B-B14F-4D97-AF65-F5344CB8AC3E}">
        <p14:creationId xmlns:p14="http://schemas.microsoft.com/office/powerpoint/2010/main" val="364754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Balance Score </a:t>
            </a:r>
            <a:r>
              <a:rPr lang="es-MX" dirty="0" err="1"/>
              <a:t>Card</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dirty="0"/>
              <a:t>Las 4 categorías de negocio son: Financieras, Clientes, Procesos Internos y Formación y Crecimiento. BSC sugiere que estas perspectivas abarcan todos los procesos necesarios para el correcto funcionamiento de una empresa y deben ser considerados en la definición de los indicadores. De acuerdo a las características propias de cada negocio pueden existir incluso más, pero difícilmente habrá menos de las mencionadas.</a:t>
            </a:r>
          </a:p>
          <a:p>
            <a:pPr marL="0" indent="0" algn="just">
              <a:buNone/>
            </a:pPr>
            <a:endParaRPr lang="es-MX" dirty="0"/>
          </a:p>
          <a:p>
            <a:pPr marL="0" indent="0" algn="just">
              <a:buNone/>
            </a:pPr>
            <a:r>
              <a:rPr lang="es-MX" dirty="0"/>
              <a:t>El equilibrio entre los indicadores es lo que da nombre a la metodología, pues se presenta un balance entre los externos relacionados con accionistas y clientes, y los internos de los procesos, capacitación, innovación y crecimiento; también existe un equilibrio entre indicadores de resultados, los cuales ven los esfuerzos (principalmente económicos) pasados e indicadores que impulsan la acción futura (capacitación, innovación, aprendizaje, etc.).</a:t>
            </a:r>
            <a:endParaRPr lang="es-GT" dirty="0"/>
          </a:p>
        </p:txBody>
      </p:sp>
    </p:spTree>
    <p:extLst>
      <p:ext uri="{BB962C8B-B14F-4D97-AF65-F5344CB8AC3E}">
        <p14:creationId xmlns:p14="http://schemas.microsoft.com/office/powerpoint/2010/main" val="132561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Dimensiones del BSC</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b="1" dirty="0"/>
              <a:t>Perspectiva financiera.</a:t>
            </a:r>
          </a:p>
          <a:p>
            <a:pPr marL="0" indent="0" algn="just">
              <a:buNone/>
            </a:pPr>
            <a:r>
              <a:rPr lang="es-MX" dirty="0"/>
              <a:t>Históricamente los indicadores financieros han sido los más utilizados, pues son el reflejo de lo que está ocurriendo con las inversiones y el valor añadido económico, de hecho, todas las medidas que forman parte de la relación causa-efecto, culminan en la mejor actuación financiera.</a:t>
            </a:r>
          </a:p>
          <a:p>
            <a:pPr marL="0" indent="0" algn="just">
              <a:buNone/>
            </a:pPr>
            <a:endParaRPr lang="es-MX" dirty="0"/>
          </a:p>
          <a:p>
            <a:pPr marL="0" indent="0" algn="just">
              <a:buNone/>
            </a:pPr>
            <a:r>
              <a:rPr lang="es-MX" b="1" dirty="0"/>
              <a:t>Perspectiva del cliente</a:t>
            </a:r>
            <a:r>
              <a:rPr lang="es-MX" dirty="0"/>
              <a:t>.</a:t>
            </a:r>
          </a:p>
          <a:p>
            <a:pPr marL="0" indent="0" algn="just">
              <a:buNone/>
            </a:pPr>
            <a:r>
              <a:rPr lang="es-MX" dirty="0"/>
              <a:t>Como parte de un modelo de negocios, se identifica el mercado y el cliente hacia el cual se dirige el servicio o producto. La perspectiva del cliente es un reflejo del mercado en el cual se está compitiendo. Brinda información importante para generar, adquirir, retener y satisfacer a los clientes, obtener cuota de mercado, rentabilidad, etc. </a:t>
            </a:r>
            <a:endParaRPr lang="es-GT" dirty="0"/>
          </a:p>
        </p:txBody>
      </p:sp>
    </p:spTree>
    <p:extLst>
      <p:ext uri="{BB962C8B-B14F-4D97-AF65-F5344CB8AC3E}">
        <p14:creationId xmlns:p14="http://schemas.microsoft.com/office/powerpoint/2010/main" val="3389620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E6570-4425-4645-AA67-3548497E68E4}"/>
              </a:ext>
            </a:extLst>
          </p:cNvPr>
          <p:cNvSpPr>
            <a:spLocks noGrp="1"/>
          </p:cNvSpPr>
          <p:nvPr>
            <p:ph type="title"/>
          </p:nvPr>
        </p:nvSpPr>
        <p:spPr/>
        <p:txBody>
          <a:bodyPr/>
          <a:lstStyle/>
          <a:p>
            <a:r>
              <a:rPr lang="es-GT" dirty="0"/>
              <a:t>Dimensiones del BSC</a:t>
            </a:r>
          </a:p>
        </p:txBody>
      </p:sp>
      <p:sp>
        <p:nvSpPr>
          <p:cNvPr id="3" name="Marcador de contenido 2">
            <a:extLst>
              <a:ext uri="{FF2B5EF4-FFF2-40B4-BE49-F238E27FC236}">
                <a16:creationId xmlns:a16="http://schemas.microsoft.com/office/drawing/2014/main" id="{9674B5FC-CD9C-439F-83BD-DCAAA38A1DD7}"/>
              </a:ext>
            </a:extLst>
          </p:cNvPr>
          <p:cNvSpPr>
            <a:spLocks noGrp="1"/>
          </p:cNvSpPr>
          <p:nvPr>
            <p:ph idx="1"/>
          </p:nvPr>
        </p:nvSpPr>
        <p:spPr/>
        <p:txBody>
          <a:bodyPr>
            <a:normAutofit/>
          </a:bodyPr>
          <a:lstStyle/>
          <a:p>
            <a:pPr marL="0" indent="0" algn="just">
              <a:buNone/>
            </a:pPr>
            <a:r>
              <a:rPr lang="es-MX" b="1" dirty="0"/>
              <a:t>Perspectiva procesos internos.</a:t>
            </a:r>
          </a:p>
          <a:p>
            <a:pPr marL="0" indent="0" algn="just">
              <a:buNone/>
            </a:pPr>
            <a:r>
              <a:rPr lang="es-MX" dirty="0"/>
              <a:t>Para alcanzar los objetivos de clientes y financieros es necesario realizar con excelencia ciertos procesos que dan vida a la empresa. Esos procesos en los que se debe ser excelente son los que identifican los directivos y ponen especial atención para que se lleven a cabo de una forma perfecta, y así influyan a conseguir los objetivos de accionistas y clientes.</a:t>
            </a:r>
          </a:p>
          <a:p>
            <a:pPr marL="0" indent="0" algn="just">
              <a:lnSpc>
                <a:spcPct val="100000"/>
              </a:lnSpc>
              <a:buNone/>
            </a:pPr>
            <a:r>
              <a:rPr lang="es-MX" b="1" dirty="0"/>
              <a:t>Perspectiva de formación y crecimiento.</a:t>
            </a:r>
          </a:p>
          <a:p>
            <a:pPr algn="just"/>
            <a:r>
              <a:rPr lang="es-MX" b="0" i="0" dirty="0">
                <a:solidFill>
                  <a:srgbClr val="333333"/>
                </a:solidFill>
                <a:effectLst/>
              </a:rPr>
              <a:t>Es la perspectiva donde más tiene que ponerse atención, sobre todo si piensan obtenerse resultados constantes a largo plazo. Aquí se identifica la infraestructura necesaria para crear valor a largo plazo. Hay que lograr formación y crecimiento en 3 áreas: personas, sistemas y clima organizacional. Normalmente son intangibles, pues son identificadores relacionados con capacitación a personas, software o desarrollos, máquinas e instalaciones, tecnología y todo lo que hay que potenciar para alcanzar los objetivos de las perspectivas anteriores.</a:t>
            </a:r>
          </a:p>
          <a:p>
            <a:pPr marL="0" indent="0" algn="just">
              <a:buNone/>
            </a:pPr>
            <a:endParaRPr lang="es-GT" dirty="0"/>
          </a:p>
        </p:txBody>
      </p:sp>
    </p:spTree>
    <p:extLst>
      <p:ext uri="{BB962C8B-B14F-4D97-AF65-F5344CB8AC3E}">
        <p14:creationId xmlns:p14="http://schemas.microsoft.com/office/powerpoint/2010/main" val="2927217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E4DE3-5781-454A-AEC8-7494203BF3D5}"/>
              </a:ext>
            </a:extLst>
          </p:cNvPr>
          <p:cNvSpPr>
            <a:spLocks noGrp="1"/>
          </p:cNvSpPr>
          <p:nvPr>
            <p:ph type="title"/>
          </p:nvPr>
        </p:nvSpPr>
        <p:spPr/>
        <p:txBody>
          <a:bodyPr/>
          <a:lstStyle/>
          <a:p>
            <a:r>
              <a:rPr lang="es-GT" dirty="0"/>
              <a:t>Tipos de implementación de los BSC</a:t>
            </a:r>
          </a:p>
        </p:txBody>
      </p:sp>
      <p:sp>
        <p:nvSpPr>
          <p:cNvPr id="3" name="Marcador de contenido 2">
            <a:extLst>
              <a:ext uri="{FF2B5EF4-FFF2-40B4-BE49-F238E27FC236}">
                <a16:creationId xmlns:a16="http://schemas.microsoft.com/office/drawing/2014/main" id="{FC861270-AB52-4A87-90B0-744F97586CC2}"/>
              </a:ext>
            </a:extLst>
          </p:cNvPr>
          <p:cNvSpPr>
            <a:spLocks noGrp="1"/>
          </p:cNvSpPr>
          <p:nvPr>
            <p:ph idx="1"/>
          </p:nvPr>
        </p:nvSpPr>
        <p:spPr/>
        <p:txBody>
          <a:bodyPr>
            <a:normAutofit/>
          </a:bodyPr>
          <a:lstStyle/>
          <a:p>
            <a:pPr marL="0" indent="0" algn="just">
              <a:buNone/>
            </a:pPr>
            <a:r>
              <a:rPr lang="es-MX" dirty="0"/>
              <a:t>Tipos de implementación de un BSC.</a:t>
            </a:r>
          </a:p>
          <a:p>
            <a:pPr marL="0" indent="0" algn="just">
              <a:buNone/>
            </a:pPr>
            <a:r>
              <a:rPr lang="es-MX" dirty="0"/>
              <a:t>Una vez definido el modelo de negocio y los indicadores de acción y resultados, es posible implementar el BSC de dos formas:</a:t>
            </a:r>
          </a:p>
          <a:p>
            <a:pPr marL="0" indent="0" algn="just">
              <a:buNone/>
            </a:pPr>
            <a:r>
              <a:rPr lang="es-MX" b="1" dirty="0"/>
              <a:t>Modelo de control y seguimiento. </a:t>
            </a:r>
            <a:r>
              <a:rPr lang="es-MX" dirty="0"/>
              <a:t>En caso de que la visión, estrategias e indicadores estén perfectamente definidos y acordados, el BSC puede implementarse como un tradicional modelo de análisis por excepción. Se da un seguimiento puntual sobre los avances en el logro de las estrategias con respecto a lo planteado y el BSC libera una cantidad de trabajo importante al directivo, al realizar análisis por excepción de aquellos procesos conocidos que, eventualmente, requieren de más tiempo para su análisis; un análisis que sólo se da cuando no corresponden los datos con el objetivo.</a:t>
            </a:r>
          </a:p>
        </p:txBody>
      </p:sp>
    </p:spTree>
    <p:extLst>
      <p:ext uri="{BB962C8B-B14F-4D97-AF65-F5344CB8AC3E}">
        <p14:creationId xmlns:p14="http://schemas.microsoft.com/office/powerpoint/2010/main" val="370713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EF9F8-4C91-4897-98A5-831447B7480B}"/>
              </a:ext>
            </a:extLst>
          </p:cNvPr>
          <p:cNvSpPr>
            <a:spLocks noGrp="1"/>
          </p:cNvSpPr>
          <p:nvPr>
            <p:ph type="title"/>
          </p:nvPr>
        </p:nvSpPr>
        <p:spPr/>
        <p:txBody>
          <a:bodyPr/>
          <a:lstStyle/>
          <a:p>
            <a:r>
              <a:rPr lang="es-GT" dirty="0"/>
              <a:t>Tipos de implementación del BSC</a:t>
            </a:r>
          </a:p>
        </p:txBody>
      </p:sp>
      <p:sp>
        <p:nvSpPr>
          <p:cNvPr id="3" name="Marcador de contenido 2">
            <a:extLst>
              <a:ext uri="{FF2B5EF4-FFF2-40B4-BE49-F238E27FC236}">
                <a16:creationId xmlns:a16="http://schemas.microsoft.com/office/drawing/2014/main" id="{ADB91FAF-5AA3-4508-8BFA-B18A879B905D}"/>
              </a:ext>
            </a:extLst>
          </p:cNvPr>
          <p:cNvSpPr>
            <a:spLocks noGrp="1"/>
          </p:cNvSpPr>
          <p:nvPr>
            <p:ph idx="1"/>
          </p:nvPr>
        </p:nvSpPr>
        <p:spPr/>
        <p:txBody>
          <a:bodyPr/>
          <a:lstStyle/>
          <a:p>
            <a:pPr algn="just"/>
            <a:r>
              <a:rPr lang="es-MX" b="1" dirty="0"/>
              <a:t>Modelo de aprendizaje organizativo y comunicación</a:t>
            </a:r>
            <a:r>
              <a:rPr lang="es-MX" dirty="0"/>
              <a:t>. En empresas donde no existe un acuerdo unánime, que están en crecimiento o se quiere aprovechar el potencial de los empleados sin perder el control de la empresa, el BSC no debe utilizarse como un modelo de control, sino como un modelo de aprendizaje, un modelo proactivo que enriquezca las definiciones originales. En este caso, los valores de los indicadores pueden aprovecharse para adecuar la estrategia planteada originalmente y, por extensión, los rumbos de la empresa. A diferencia del modelo de control, el estratega necesita constantemente analizar los indicadores y tomar decisiones que reorienten los esfuerzos para obtener máximos beneficios.</a:t>
            </a:r>
            <a:endParaRPr lang="es-GT" dirty="0"/>
          </a:p>
          <a:p>
            <a:pPr algn="just"/>
            <a:endParaRPr lang="es-GT" dirty="0"/>
          </a:p>
        </p:txBody>
      </p:sp>
    </p:spTree>
    <p:extLst>
      <p:ext uri="{BB962C8B-B14F-4D97-AF65-F5344CB8AC3E}">
        <p14:creationId xmlns:p14="http://schemas.microsoft.com/office/powerpoint/2010/main" val="4275870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53B1E-C40C-4D48-B6D3-D0EFD993C710}"/>
              </a:ext>
            </a:extLst>
          </p:cNvPr>
          <p:cNvSpPr>
            <a:spLocks noGrp="1"/>
          </p:cNvSpPr>
          <p:nvPr>
            <p:ph type="title"/>
          </p:nvPr>
        </p:nvSpPr>
        <p:spPr/>
        <p:txBody>
          <a:bodyPr/>
          <a:lstStyle/>
          <a:p>
            <a:r>
              <a:rPr lang="es-GT" dirty="0"/>
              <a:t>En resumen</a:t>
            </a:r>
          </a:p>
        </p:txBody>
      </p:sp>
      <p:pic>
        <p:nvPicPr>
          <p:cNvPr id="5" name="Marcador de contenido 4">
            <a:extLst>
              <a:ext uri="{FF2B5EF4-FFF2-40B4-BE49-F238E27FC236}">
                <a16:creationId xmlns:a16="http://schemas.microsoft.com/office/drawing/2014/main" id="{0B73394B-BC48-41E1-84A6-740C2D6FFB6E}"/>
              </a:ext>
            </a:extLst>
          </p:cNvPr>
          <p:cNvPicPr>
            <a:picLocks noGrp="1" noChangeAspect="1"/>
          </p:cNvPicPr>
          <p:nvPr>
            <p:ph idx="1"/>
          </p:nvPr>
        </p:nvPicPr>
        <p:blipFill>
          <a:blip r:embed="rId2"/>
          <a:stretch>
            <a:fillRect/>
          </a:stretch>
        </p:blipFill>
        <p:spPr>
          <a:xfrm>
            <a:off x="3514035" y="2464739"/>
            <a:ext cx="5163930" cy="3290193"/>
          </a:xfrm>
        </p:spPr>
      </p:pic>
    </p:spTree>
    <p:extLst>
      <p:ext uri="{BB962C8B-B14F-4D97-AF65-F5344CB8AC3E}">
        <p14:creationId xmlns:p14="http://schemas.microsoft.com/office/powerpoint/2010/main" val="1039332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E3ECE1-3EB5-4C33-BB60-B4CDFA187480}"/>
              </a:ext>
            </a:extLst>
          </p:cNvPr>
          <p:cNvSpPr>
            <a:spLocks noGrp="1"/>
          </p:cNvSpPr>
          <p:nvPr>
            <p:ph type="title"/>
          </p:nvPr>
        </p:nvSpPr>
        <p:spPr/>
        <p:txBody>
          <a:bodyPr/>
          <a:lstStyle/>
          <a:p>
            <a:r>
              <a:rPr lang="es-GT" dirty="0"/>
              <a:t>BSC</a:t>
            </a:r>
          </a:p>
        </p:txBody>
      </p:sp>
      <p:pic>
        <p:nvPicPr>
          <p:cNvPr id="6146" name="Picture 2" descr="Balanced Score Card">
            <a:extLst>
              <a:ext uri="{FF2B5EF4-FFF2-40B4-BE49-F238E27FC236}">
                <a16:creationId xmlns:a16="http://schemas.microsoft.com/office/drawing/2014/main" id="{E5A56D15-948A-4E94-B895-E06D75ADC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89" y="2076769"/>
            <a:ext cx="5335611" cy="32215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vista ESPACIOS | Vol. 40 (Nº 15) Año 2019">
            <a:extLst>
              <a:ext uri="{FF2B5EF4-FFF2-40B4-BE49-F238E27FC236}">
                <a16:creationId xmlns:a16="http://schemas.microsoft.com/office/drawing/2014/main" id="{65855064-7036-4D00-A64C-7D1D8C8E3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93157"/>
            <a:ext cx="5731892" cy="238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41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29"/>
            <a:ext cx="10058400" cy="1450757"/>
          </a:xfrm>
        </p:spPr>
        <p:txBody>
          <a:bodyPr>
            <a:normAutofit/>
          </a:bodyPr>
          <a:lstStyle/>
          <a:p>
            <a:r>
              <a:rPr lang="es-GT" dirty="0"/>
              <a:t>Diferencias entre KPI, KRI, PI y RI</a:t>
            </a:r>
          </a:p>
        </p:txBody>
      </p:sp>
      <p:graphicFrame>
        <p:nvGraphicFramePr>
          <p:cNvPr id="5" name="Marcador de contenido 4">
            <a:extLst>
              <a:ext uri="{FF2B5EF4-FFF2-40B4-BE49-F238E27FC236}">
                <a16:creationId xmlns:a16="http://schemas.microsoft.com/office/drawing/2014/main" id="{4C0A5681-7FB2-49FC-A358-1049D93D8DF6}"/>
              </a:ext>
            </a:extLst>
          </p:cNvPr>
          <p:cNvGraphicFramePr>
            <a:graphicFrameLocks noGrp="1"/>
          </p:cNvGraphicFramePr>
          <p:nvPr>
            <p:ph idx="1"/>
            <p:extLst>
              <p:ext uri="{D42A27DB-BD31-4B8C-83A1-F6EECF244321}">
                <p14:modId xmlns:p14="http://schemas.microsoft.com/office/powerpoint/2010/main" val="627243796"/>
              </p:ext>
            </p:extLst>
          </p:nvPr>
        </p:nvGraphicFramePr>
        <p:xfrm>
          <a:off x="1096963" y="2313744"/>
          <a:ext cx="10058400" cy="3355626"/>
        </p:xfrm>
        <a:graphic>
          <a:graphicData uri="http://schemas.openxmlformats.org/drawingml/2006/table">
            <a:tbl>
              <a:tblPr firstRow="1" firstCol="1" bandRow="1"/>
              <a:tblGrid>
                <a:gridCol w="5007709">
                  <a:extLst>
                    <a:ext uri="{9D8B030D-6E8A-4147-A177-3AD203B41FA5}">
                      <a16:colId xmlns:a16="http://schemas.microsoft.com/office/drawing/2014/main" val="646392879"/>
                    </a:ext>
                  </a:extLst>
                </a:gridCol>
                <a:gridCol w="5050691">
                  <a:extLst>
                    <a:ext uri="{9D8B030D-6E8A-4147-A177-3AD203B41FA5}">
                      <a16:colId xmlns:a16="http://schemas.microsoft.com/office/drawing/2014/main" val="647123190"/>
                    </a:ext>
                  </a:extLst>
                </a:gridCol>
              </a:tblGrid>
              <a:tr h="262707">
                <a:tc>
                  <a:txBody>
                    <a:bodyPr/>
                    <a:lstStyle/>
                    <a:p>
                      <a:pPr algn="l" fontAlgn="t">
                        <a:lnSpc>
                          <a:spcPct val="107000"/>
                        </a:lnSpc>
                        <a:spcBef>
                          <a:spcPts val="0"/>
                        </a:spcBef>
                        <a:spcAft>
                          <a:spcPts val="800"/>
                        </a:spcAft>
                      </a:pPr>
                      <a:r>
                        <a:rPr lang="es-GT" sz="13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KRIs</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fontAlgn="t">
                        <a:lnSpc>
                          <a:spcPct val="107000"/>
                        </a:lnSpc>
                        <a:spcBef>
                          <a:spcPts val="0"/>
                        </a:spcBef>
                        <a:spcAft>
                          <a:spcPts val="800"/>
                        </a:spcAft>
                      </a:pPr>
                      <a:r>
                        <a:rPr lang="es-GT" sz="1300" b="1" i="0" u="none" strike="noStrike">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KPIs</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832769975"/>
                  </a:ext>
                </a:extLst>
              </a:tr>
              <a:tr h="471702">
                <a:tc>
                  <a:txBody>
                    <a:bodyPr/>
                    <a:lstStyle/>
                    <a:p>
                      <a:pPr algn="l" fontAlgn="t">
                        <a:lnSpc>
                          <a:spcPct val="107000"/>
                        </a:lnSpc>
                        <a:spcBef>
                          <a:spcPts val="0"/>
                        </a:spcBef>
                        <a:spcAft>
                          <a:spcPts val="800"/>
                        </a:spcAft>
                      </a:pPr>
                      <a:r>
                        <a:rPr lang="es-GT" sz="13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Pueden ser financieros o no financieros (ejemplo: retorno sobre capital implementado y porcentaje de satisfacción de personal)</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gn="l" fontAlgn="t">
                        <a:lnSpc>
                          <a:spcPct val="107000"/>
                        </a:lnSpc>
                        <a:spcBef>
                          <a:spcPts val="0"/>
                        </a:spcBef>
                        <a:spcAft>
                          <a:spcPts val="800"/>
                        </a:spcAft>
                      </a:pPr>
                      <a:r>
                        <a:rPr lang="es-GT" sz="13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Son mediciones no financieras (no están expresadas en dólares, yenes, libras, euros u otros).</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490449159"/>
                  </a:ext>
                </a:extLst>
              </a:tr>
              <a:tr h="262707">
                <a:tc>
                  <a:txBody>
                    <a:bodyPr/>
                    <a:lstStyle/>
                    <a:p>
                      <a:pPr algn="l" fontAlgn="t">
                        <a:lnSpc>
                          <a:spcPct val="107000"/>
                        </a:lnSpc>
                        <a:spcBef>
                          <a:spcPts val="0"/>
                        </a:spcBef>
                        <a:spcAft>
                          <a:spcPts val="800"/>
                        </a:spcAft>
                      </a:pPr>
                      <a:r>
                        <a:rPr lang="es-GT" sz="1300" b="0" i="0" u="none" strike="noStrike">
                          <a:effectLst/>
                          <a:latin typeface="Calibri" panose="020F0502020204030204" pitchFamily="34" charset="0"/>
                          <a:ea typeface="Calibri" panose="020F0502020204030204" pitchFamily="34" charset="0"/>
                          <a:cs typeface="Times New Roman" panose="02020603050405020304" pitchFamily="18" charset="0"/>
                        </a:rPr>
                        <a:t>Se miden mensualmente, bimensual o por cuartos.</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GT" sz="1300" b="0" i="0" u="none" strike="noStrike">
                          <a:effectLst/>
                          <a:latin typeface="Calibri" panose="020F0502020204030204" pitchFamily="34" charset="0"/>
                          <a:ea typeface="Calibri" panose="020F0502020204030204" pitchFamily="34" charset="0"/>
                          <a:cs typeface="Times New Roman" panose="02020603050405020304" pitchFamily="18" charset="0"/>
                        </a:rPr>
                        <a:t>Se miden con frecuencia (ejemplo: 24/7, diario o semanal).</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6498298"/>
                  </a:ext>
                </a:extLst>
              </a:tr>
              <a:tr h="471702">
                <a:tc>
                  <a:txBody>
                    <a:bodyPr/>
                    <a:lstStyle/>
                    <a:p>
                      <a:pPr algn="l" fontAlgn="t">
                        <a:lnSpc>
                          <a:spcPct val="107000"/>
                        </a:lnSpc>
                        <a:spcBef>
                          <a:spcPts val="0"/>
                        </a:spcBef>
                        <a:spcAft>
                          <a:spcPts val="800"/>
                        </a:spcAft>
                      </a:pPr>
                      <a:r>
                        <a:rPr lang="es-GT" sz="13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Son reportados al board de accionistas en reuniones, como un buen sumario del progreso a la fecha</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gn="l" fontAlgn="t">
                        <a:lnSpc>
                          <a:spcPct val="107000"/>
                        </a:lnSpc>
                        <a:spcBef>
                          <a:spcPts val="0"/>
                        </a:spcBef>
                        <a:spcAft>
                          <a:spcPts val="800"/>
                        </a:spcAft>
                      </a:pPr>
                      <a:r>
                        <a:rPr lang="es-GT" sz="13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Disponible para todo el staff para que las acciones puedan ser tomadas.</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427334988"/>
                  </a:ext>
                </a:extLst>
              </a:tr>
              <a:tr h="471702">
                <a:tc>
                  <a:txBody>
                    <a:bodyPr/>
                    <a:lstStyle/>
                    <a:p>
                      <a:pPr algn="l" fontAlgn="t">
                        <a:lnSpc>
                          <a:spcPct val="107000"/>
                        </a:lnSpc>
                        <a:spcBef>
                          <a:spcPts val="0"/>
                        </a:spcBef>
                        <a:spcAft>
                          <a:spcPts val="800"/>
                        </a:spcAft>
                      </a:pPr>
                      <a:r>
                        <a:rPr lang="es-GT" sz="1300" b="0" i="0" u="none" strike="noStrike">
                          <a:effectLst/>
                          <a:latin typeface="Calibri" panose="020F0502020204030204" pitchFamily="34" charset="0"/>
                          <a:ea typeface="Calibri" panose="020F0502020204030204" pitchFamily="34" charset="0"/>
                          <a:cs typeface="Times New Roman" panose="02020603050405020304" pitchFamily="18" charset="0"/>
                        </a:rPr>
                        <a:t>No ayudan al staff o a la gerencia porque no indica que se debe hacer para solucionar.</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GT" sz="1300" b="0" i="0" u="none" strike="noStrike">
                          <a:effectLst/>
                          <a:latin typeface="Calibri" panose="020F0502020204030204" pitchFamily="34" charset="0"/>
                          <a:ea typeface="Calibri" panose="020F0502020204030204" pitchFamily="34" charset="0"/>
                          <a:cs typeface="Times New Roman" panose="02020603050405020304" pitchFamily="18" charset="0"/>
                        </a:rPr>
                        <a:t>Todo el staff entiende la medida y que acciones debe tomar para corregirla.</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9039364"/>
                  </a:ext>
                </a:extLst>
              </a:tr>
              <a:tr h="471702">
                <a:tc>
                  <a:txBody>
                    <a:bodyPr/>
                    <a:lstStyle/>
                    <a:p>
                      <a:pPr algn="l" fontAlgn="t">
                        <a:lnSpc>
                          <a:spcPct val="107000"/>
                        </a:lnSpc>
                        <a:spcBef>
                          <a:spcPts val="0"/>
                        </a:spcBef>
                        <a:spcAft>
                          <a:spcPts val="800"/>
                        </a:spcAft>
                      </a:pPr>
                      <a:r>
                        <a:rPr lang="es-GT" sz="13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Comúnmente, el responsable de la medición del KRI es el CEO</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gn="l" fontAlgn="t">
                        <a:lnSpc>
                          <a:spcPct val="107000"/>
                        </a:lnSpc>
                        <a:spcBef>
                          <a:spcPts val="0"/>
                        </a:spcBef>
                        <a:spcAft>
                          <a:spcPts val="800"/>
                        </a:spcAft>
                      </a:pPr>
                      <a:r>
                        <a:rPr lang="es-GT" sz="13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 responsabilidad puede ser asignada a un equipo o grupos de trabajo trabajando de manera cercana</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507599091"/>
                  </a:ext>
                </a:extLst>
              </a:tr>
              <a:tr h="471702">
                <a:tc>
                  <a:txBody>
                    <a:bodyPr/>
                    <a:lstStyle/>
                    <a:p>
                      <a:pPr algn="l" fontAlgn="t">
                        <a:lnSpc>
                          <a:spcPct val="107000"/>
                        </a:lnSpc>
                        <a:spcBef>
                          <a:spcPts val="0"/>
                        </a:spcBef>
                        <a:spcAft>
                          <a:spcPts val="800"/>
                        </a:spcAft>
                      </a:pPr>
                      <a:r>
                        <a:rPr lang="es-GT" sz="1300" b="0" i="0" u="none" strike="noStrike">
                          <a:effectLst/>
                          <a:latin typeface="Calibri" panose="020F0502020204030204" pitchFamily="34" charset="0"/>
                          <a:ea typeface="Calibri" panose="020F0502020204030204" pitchFamily="34" charset="0"/>
                          <a:cs typeface="Times New Roman" panose="02020603050405020304" pitchFamily="18" charset="0"/>
                        </a:rPr>
                        <a:t>El KRI está diseñado para resumir el progreso en áreas particulares, se enfoca en fatores críticos de éxito de manera externa.</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t">
                        <a:lnSpc>
                          <a:spcPct val="107000"/>
                        </a:lnSpc>
                        <a:spcBef>
                          <a:spcPts val="0"/>
                        </a:spcBef>
                        <a:spcAft>
                          <a:spcPts val="800"/>
                        </a:spcAft>
                      </a:pPr>
                      <a:r>
                        <a:rPr lang="es-GT" sz="1300" b="0" i="0" u="none" strike="noStrike">
                          <a:effectLst/>
                          <a:latin typeface="Calibri" panose="020F0502020204030204" pitchFamily="34" charset="0"/>
                          <a:ea typeface="Calibri" panose="020F0502020204030204" pitchFamily="34" charset="0"/>
                          <a:cs typeface="Times New Roman" panose="02020603050405020304" pitchFamily="18" charset="0"/>
                        </a:rPr>
                        <a:t>Tienen un impacto significante. (ejemplo impacta en más de un factor de éxito interno)</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4763058"/>
                  </a:ext>
                </a:extLst>
              </a:tr>
              <a:tr h="471702">
                <a:tc>
                  <a:txBody>
                    <a:bodyPr/>
                    <a:lstStyle/>
                    <a:p>
                      <a:pPr algn="l" fontAlgn="t">
                        <a:lnSpc>
                          <a:spcPct val="107000"/>
                        </a:lnSpc>
                        <a:spcBef>
                          <a:spcPts val="0"/>
                        </a:spcBef>
                        <a:spcAft>
                          <a:spcPts val="800"/>
                        </a:spcAft>
                      </a:pPr>
                      <a:r>
                        <a:rPr lang="es-GT" sz="13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El KRI es resultado de muchas actividades gerenciadas a través de mediciones de desempeño</a:t>
                      </a:r>
                      <a:endParaRPr lang="es-GT" sz="2100" b="0" i="0" u="none" strike="noStrike">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gn="l" fontAlgn="t">
                        <a:lnSpc>
                          <a:spcPct val="107000"/>
                        </a:lnSpc>
                        <a:spcBef>
                          <a:spcPts val="0"/>
                        </a:spcBef>
                        <a:spcAft>
                          <a:spcPts val="800"/>
                        </a:spcAft>
                      </a:pPr>
                      <a:r>
                        <a:rPr lang="es-GT" sz="1300" b="0" i="0" u="none" strike="noStrike"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 enfoca en una actividad en específica.</a:t>
                      </a:r>
                      <a:endParaRPr lang="es-GT" sz="2100" b="0" i="0" u="none" strike="noStrike" dirty="0">
                        <a:effectLst/>
                        <a:latin typeface="Arial" panose="020B0604020202020204" pitchFamily="34" charset="0"/>
                      </a:endParaRPr>
                    </a:p>
                  </a:txBody>
                  <a:tcPr marL="79899" marR="79899" marT="110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526457343"/>
                  </a:ext>
                </a:extLst>
              </a:tr>
            </a:tbl>
          </a:graphicData>
        </a:graphic>
      </p:graphicFrame>
    </p:spTree>
    <p:extLst>
      <p:ext uri="{BB962C8B-B14F-4D97-AF65-F5344CB8AC3E}">
        <p14:creationId xmlns:p14="http://schemas.microsoft.com/office/powerpoint/2010/main" val="285590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GT" dirty="0"/>
              <a:t>Diferencias entre KPI, KRI, PI y RI</a:t>
            </a:r>
            <a:endParaRPr lang="es-419" dirty="0"/>
          </a:p>
        </p:txBody>
      </p:sp>
      <p:graphicFrame>
        <p:nvGraphicFramePr>
          <p:cNvPr id="5" name="Objeto 4">
            <a:extLst>
              <a:ext uri="{FF2B5EF4-FFF2-40B4-BE49-F238E27FC236}">
                <a16:creationId xmlns:a16="http://schemas.microsoft.com/office/drawing/2014/main" id="{C285D723-EB70-415E-993C-2C76005B6B72}"/>
              </a:ext>
            </a:extLst>
          </p:cNvPr>
          <p:cNvGraphicFramePr>
            <a:graphicFrameLocks noChangeAspect="1"/>
          </p:cNvGraphicFramePr>
          <p:nvPr>
            <p:extLst>
              <p:ext uri="{D42A27DB-BD31-4B8C-83A1-F6EECF244321}">
                <p14:modId xmlns:p14="http://schemas.microsoft.com/office/powerpoint/2010/main" val="345355581"/>
              </p:ext>
            </p:extLst>
          </p:nvPr>
        </p:nvGraphicFramePr>
        <p:xfrm>
          <a:off x="2430853" y="2095061"/>
          <a:ext cx="7330293" cy="3549187"/>
        </p:xfrm>
        <a:graphic>
          <a:graphicData uri="http://schemas.openxmlformats.org/presentationml/2006/ole">
            <mc:AlternateContent xmlns:mc="http://schemas.openxmlformats.org/markup-compatibility/2006">
              <mc:Choice xmlns:v="urn:schemas-microsoft-com:vml" Requires="v">
                <p:oleObj name="Document" r:id="rId2" imgW="5619988" imgH="2721725" progId="Word.Document.12">
                  <p:embed/>
                </p:oleObj>
              </mc:Choice>
              <mc:Fallback>
                <p:oleObj name="Document" r:id="rId2" imgW="5619988" imgH="2721725" progId="Word.Document.12">
                  <p:embed/>
                  <p:pic>
                    <p:nvPicPr>
                      <p:cNvPr id="5" name="Objeto 4">
                        <a:extLst>
                          <a:ext uri="{FF2B5EF4-FFF2-40B4-BE49-F238E27FC236}">
                            <a16:creationId xmlns:a16="http://schemas.microsoft.com/office/drawing/2014/main" id="{C285D723-EB70-415E-993C-2C76005B6B72}"/>
                          </a:ext>
                        </a:extLst>
                      </p:cNvPr>
                      <p:cNvPicPr/>
                      <p:nvPr/>
                    </p:nvPicPr>
                    <p:blipFill>
                      <a:blip r:embed="rId3"/>
                      <a:stretch>
                        <a:fillRect/>
                      </a:stretch>
                    </p:blipFill>
                    <p:spPr>
                      <a:xfrm>
                        <a:off x="2430853" y="2095061"/>
                        <a:ext cx="7330293" cy="3549187"/>
                      </a:xfrm>
                      <a:prstGeom prst="rect">
                        <a:avLst/>
                      </a:prstGeom>
                    </p:spPr>
                  </p:pic>
                </p:oleObj>
              </mc:Fallback>
            </mc:AlternateContent>
          </a:graphicData>
        </a:graphic>
      </p:graphicFrame>
    </p:spTree>
    <p:extLst>
      <p:ext uri="{BB962C8B-B14F-4D97-AF65-F5344CB8AC3E}">
        <p14:creationId xmlns:p14="http://schemas.microsoft.com/office/powerpoint/2010/main" val="226566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85A7F1-1B65-427D-A881-9F76B988A7BE}"/>
              </a:ext>
            </a:extLst>
          </p:cNvPr>
          <p:cNvSpPr>
            <a:spLocks noGrp="1"/>
          </p:cNvSpPr>
          <p:nvPr>
            <p:ph type="title"/>
          </p:nvPr>
        </p:nvSpPr>
        <p:spPr/>
        <p:txBody>
          <a:bodyPr/>
          <a:lstStyle/>
          <a:p>
            <a:r>
              <a:rPr lang="es-MX" dirty="0"/>
              <a:t>Los mitos de los </a:t>
            </a:r>
            <a:r>
              <a:rPr lang="es-MX" dirty="0" err="1"/>
              <a:t>KPIs</a:t>
            </a:r>
            <a:endParaRPr lang="es-GT" dirty="0"/>
          </a:p>
        </p:txBody>
      </p:sp>
      <p:sp>
        <p:nvSpPr>
          <p:cNvPr id="3" name="Marcador de contenido 2">
            <a:extLst>
              <a:ext uri="{FF2B5EF4-FFF2-40B4-BE49-F238E27FC236}">
                <a16:creationId xmlns:a16="http://schemas.microsoft.com/office/drawing/2014/main" id="{035D588F-DA14-4D25-8EF8-C0BBDCB4DC5A}"/>
              </a:ext>
            </a:extLst>
          </p:cNvPr>
          <p:cNvSpPr>
            <a:spLocks noGrp="1"/>
          </p:cNvSpPr>
          <p:nvPr>
            <p:ph idx="1"/>
          </p:nvPr>
        </p:nvSpPr>
        <p:spPr/>
        <p:txBody>
          <a:bodyPr/>
          <a:lstStyle/>
          <a:p>
            <a:pPr marL="0" indent="0" algn="just">
              <a:buNone/>
            </a:pPr>
            <a:r>
              <a:rPr lang="es-MX" b="1" dirty="0"/>
              <a:t>La mayoría de las medidas conducen a un mejor rendimiento</a:t>
            </a:r>
          </a:p>
          <a:p>
            <a:pPr marL="0" indent="0" algn="just">
              <a:buNone/>
            </a:pPr>
            <a:r>
              <a:rPr lang="es-MX" dirty="0"/>
              <a:t>Cada medida de rendimiento puede tener una consecuencia negativa o un impacto no deseado. acción que conduce a un rendimiento inferior. Más de la mitad de las medidas en una organización bien puede estar fomentando un comportamiento negativo no deseado.</a:t>
            </a:r>
          </a:p>
          <a:p>
            <a:pPr marL="0" indent="0" algn="just">
              <a:buNone/>
            </a:pPr>
            <a:r>
              <a:rPr lang="es-MX" dirty="0"/>
              <a:t>Para que las medidas funcionen, es necesario anticipar el probable impacto humano comportamiento que resultará de su adopción, y esforzarse por minimizar la potencial de impacto negativo.</a:t>
            </a:r>
          </a:p>
          <a:p>
            <a:pPr marL="0" indent="0" algn="just">
              <a:buNone/>
            </a:pPr>
            <a:r>
              <a:rPr lang="es-MX" dirty="0"/>
              <a:t>Este mito se ha cubierto con el comportamiento no intencionado: el lado oscuro de la sección de medidas de rendimiento de la introducción.</a:t>
            </a:r>
          </a:p>
          <a:p>
            <a:pPr marL="0" indent="0" algn="just">
              <a:buNone/>
            </a:pPr>
            <a:endParaRPr lang="es-MX" dirty="0"/>
          </a:p>
          <a:p>
            <a:pPr marL="0" indent="0" algn="just">
              <a:buNone/>
            </a:pPr>
            <a:endParaRPr lang="es-MX" dirty="0"/>
          </a:p>
          <a:p>
            <a:pPr marL="0" indent="0" algn="just">
              <a:buNone/>
            </a:pPr>
            <a:endParaRPr lang="es-GT" dirty="0"/>
          </a:p>
        </p:txBody>
      </p:sp>
    </p:spTree>
    <p:extLst>
      <p:ext uri="{BB962C8B-B14F-4D97-AF65-F5344CB8AC3E}">
        <p14:creationId xmlns:p14="http://schemas.microsoft.com/office/powerpoint/2010/main" val="244675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2B7DF-7037-4FD9-A2C9-B7D439D23047}"/>
              </a:ext>
            </a:extLst>
          </p:cNvPr>
          <p:cNvSpPr>
            <a:spLocks noGrp="1"/>
          </p:cNvSpPr>
          <p:nvPr>
            <p:ph type="title"/>
          </p:nvPr>
        </p:nvSpPr>
        <p:spPr/>
        <p:txBody>
          <a:bodyPr/>
          <a:lstStyle/>
          <a:p>
            <a:r>
              <a:rPr lang="es-MX" dirty="0"/>
              <a:t>Los mitos de los </a:t>
            </a:r>
            <a:r>
              <a:rPr lang="es-MX" dirty="0" err="1"/>
              <a:t>KPIs</a:t>
            </a:r>
            <a:endParaRPr lang="es-GT" dirty="0"/>
          </a:p>
        </p:txBody>
      </p:sp>
      <p:sp>
        <p:nvSpPr>
          <p:cNvPr id="3" name="Marcador de contenido 2">
            <a:extLst>
              <a:ext uri="{FF2B5EF4-FFF2-40B4-BE49-F238E27FC236}">
                <a16:creationId xmlns:a16="http://schemas.microsoft.com/office/drawing/2014/main" id="{F9FE0148-1627-4494-AD03-4CF1EC3C0186}"/>
              </a:ext>
            </a:extLst>
          </p:cNvPr>
          <p:cNvSpPr>
            <a:spLocks noGrp="1"/>
          </p:cNvSpPr>
          <p:nvPr>
            <p:ph idx="1"/>
          </p:nvPr>
        </p:nvSpPr>
        <p:spPr/>
        <p:txBody>
          <a:bodyPr>
            <a:normAutofit fontScale="92500" lnSpcReduction="20000"/>
          </a:bodyPr>
          <a:lstStyle/>
          <a:p>
            <a:pPr marL="0" indent="0" algn="just">
              <a:buNone/>
            </a:pPr>
            <a:r>
              <a:rPr lang="es-MX" b="1" dirty="0"/>
              <a:t>Todas las medidas pueden funcionar con éxito en cualquier organización, en cualquier momento</a:t>
            </a:r>
            <a:endParaRPr lang="es-GT" b="1" dirty="0"/>
          </a:p>
          <a:p>
            <a:pPr marL="0" indent="0" algn="just">
              <a:buNone/>
            </a:pPr>
            <a:r>
              <a:rPr lang="es-MX" dirty="0"/>
              <a:t>Contrariamente a la creencia común, es un mito pensar que todas las medidas pueden funcionar con éxito en cualquier organización, en cualquier momento. Para evitar esto, se establecen 7 piedras fundamentales para implementar un indicador funcional para cada una de las organizaciones. Siendo estos los siguientes:</a:t>
            </a:r>
          </a:p>
          <a:p>
            <a:pPr marL="0" indent="0" algn="just">
              <a:buNone/>
            </a:pPr>
            <a:r>
              <a:rPr lang="es-MX" dirty="0"/>
              <a:t>1. Asociación con el personal y terceros</a:t>
            </a:r>
          </a:p>
          <a:p>
            <a:pPr marL="0" indent="0" algn="just">
              <a:buNone/>
            </a:pPr>
            <a:r>
              <a:rPr lang="es-MX" dirty="0"/>
              <a:t>2. Transferencia de poder a la línea del frente</a:t>
            </a:r>
          </a:p>
          <a:p>
            <a:pPr marL="0" indent="0" algn="just">
              <a:buNone/>
            </a:pPr>
            <a:r>
              <a:rPr lang="es-MX" dirty="0"/>
              <a:t>3. Mide e informa solo lo que importa</a:t>
            </a:r>
          </a:p>
          <a:p>
            <a:pPr marL="0" indent="0" algn="just">
              <a:buNone/>
            </a:pPr>
            <a:r>
              <a:rPr lang="es-MX" dirty="0"/>
              <a:t>4. Obtenga todos los KPI de los factores críticos de éxito de la organización</a:t>
            </a:r>
          </a:p>
          <a:p>
            <a:pPr marL="0" indent="0" algn="just">
              <a:buNone/>
            </a:pPr>
            <a:r>
              <a:rPr lang="es-MX" dirty="0"/>
              <a:t>5. Abandone los procesos que no cumplen</a:t>
            </a:r>
          </a:p>
          <a:p>
            <a:pPr marL="0" indent="0" algn="just">
              <a:buNone/>
            </a:pPr>
            <a:r>
              <a:rPr lang="es-MX" dirty="0"/>
              <a:t>6. Designación de un líder de equipo de KPI de cosecha propia</a:t>
            </a:r>
          </a:p>
          <a:p>
            <a:pPr marL="0" indent="0" algn="just">
              <a:buNone/>
            </a:pPr>
            <a:r>
              <a:rPr lang="es-MX" dirty="0"/>
              <a:t>7. Comprensión de toda la organización de la definición ganadora de </a:t>
            </a:r>
            <a:r>
              <a:rPr lang="es-MX" dirty="0" err="1"/>
              <a:t>KPIs</a:t>
            </a:r>
            <a:endParaRPr lang="es-MX" dirty="0"/>
          </a:p>
          <a:p>
            <a:pPr marL="0" indent="0" algn="just">
              <a:buNone/>
            </a:pPr>
            <a:endParaRPr lang="es-GT" dirty="0"/>
          </a:p>
        </p:txBody>
      </p:sp>
    </p:spTree>
    <p:extLst>
      <p:ext uri="{BB962C8B-B14F-4D97-AF65-F5344CB8AC3E}">
        <p14:creationId xmlns:p14="http://schemas.microsoft.com/office/powerpoint/2010/main" val="15740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419" dirty="0"/>
              <a:t>Los mitos de los </a:t>
            </a:r>
            <a:r>
              <a:rPr lang="es-419" dirty="0" err="1"/>
              <a:t>KPIs</a:t>
            </a:r>
            <a:endParaRPr lang="es-419" dirty="0"/>
          </a:p>
        </p:txBody>
      </p:sp>
      <p:sp>
        <p:nvSpPr>
          <p:cNvPr id="4" name="Marcador de contenido 3">
            <a:extLst>
              <a:ext uri="{FF2B5EF4-FFF2-40B4-BE49-F238E27FC236}">
                <a16:creationId xmlns:a16="http://schemas.microsoft.com/office/drawing/2014/main" id="{70E37671-7209-4737-809F-290A18C39A1F}"/>
              </a:ext>
            </a:extLst>
          </p:cNvPr>
          <p:cNvSpPr>
            <a:spLocks noGrp="1"/>
          </p:cNvSpPr>
          <p:nvPr>
            <p:ph idx="1"/>
          </p:nvPr>
        </p:nvSpPr>
        <p:spPr/>
        <p:txBody>
          <a:bodyPr/>
          <a:lstStyle/>
          <a:p>
            <a:pPr marL="0" indent="0">
              <a:buNone/>
            </a:pPr>
            <a:r>
              <a:rPr lang="es-MX" b="1" dirty="0"/>
              <a:t>Todas las medidas de rendimiento son KPI</a:t>
            </a:r>
          </a:p>
          <a:p>
            <a:pPr marL="0" indent="0" algn="just">
              <a:buNone/>
            </a:pPr>
            <a:r>
              <a:rPr lang="es-MX" dirty="0"/>
              <a:t>En todo el mundo, desde Irán hasta los Estados Unidos y de regreso a Asia, Las organizaciones han estado utilizando el término KPI para todas las medidas de rendimiento. A nadie parecía preocuparle que el término KPI no hubiera sido definido por cualquiera.</a:t>
            </a:r>
          </a:p>
          <a:p>
            <a:pPr marL="0" indent="0" algn="just">
              <a:buNone/>
            </a:pPr>
            <a:r>
              <a:rPr lang="es-MX" dirty="0"/>
              <a:t>Clave significa clave para la organización, y desempeño significa que la medida ayudará a mejorar el rendimiento. De hecho, hay cuatro tipos de medida de rendimiento.</a:t>
            </a:r>
            <a:endParaRPr lang="es-GT" dirty="0"/>
          </a:p>
        </p:txBody>
      </p:sp>
    </p:spTree>
    <p:extLst>
      <p:ext uri="{BB962C8B-B14F-4D97-AF65-F5344CB8AC3E}">
        <p14:creationId xmlns:p14="http://schemas.microsoft.com/office/powerpoint/2010/main" val="368348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Los mitos de los </a:t>
            </a:r>
            <a:r>
              <a:rPr lang="es-MX" dirty="0" err="1"/>
              <a:t>KPIs</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894522" y="1871534"/>
            <a:ext cx="10058400" cy="3948779"/>
          </a:xfrm>
        </p:spPr>
        <p:txBody>
          <a:bodyPr>
            <a:normAutofit/>
          </a:bodyPr>
          <a:lstStyle/>
          <a:p>
            <a:pPr marL="0" indent="0" algn="just">
              <a:buNone/>
            </a:pPr>
            <a:r>
              <a:rPr lang="es-MX" b="1" dirty="0"/>
              <a:t>Al vincular los KPI a la remuneración, aumentará el rendimiento</a:t>
            </a:r>
            <a:endParaRPr lang="es-419" b="1" dirty="0"/>
          </a:p>
          <a:p>
            <a:pPr marL="0" indent="0" algn="just">
              <a:buNone/>
            </a:pPr>
            <a:r>
              <a:rPr lang="es-MX" dirty="0"/>
              <a:t>Es un mito que el principal impulsor de personal es dinero y que una organización debe diseñar incentivos financieros para lograr gran actuación. Reconocimiento, respeto y autorrealización son impulsores más importantes.</a:t>
            </a:r>
          </a:p>
          <a:p>
            <a:pPr marL="0" indent="0" algn="just">
              <a:buNone/>
            </a:pPr>
            <a:r>
              <a:rPr lang="es-MX" dirty="0"/>
              <a:t>En todo tipo de organizaciones, existe una tendencia a creer que la forma de hacer que los KPI funcionen es vincular los KPI al salario de una persona. Pero cuando los KPI están vinculados al pago, crean indicadores políticos clave (no indicadores clave de desempeño) indicadores), que serán manipulados para mejorar la probabilidad de una mayor prima.</a:t>
            </a:r>
            <a:endParaRPr lang="es-419" dirty="0"/>
          </a:p>
        </p:txBody>
      </p:sp>
    </p:spTree>
    <p:extLst>
      <p:ext uri="{BB962C8B-B14F-4D97-AF65-F5344CB8AC3E}">
        <p14:creationId xmlns:p14="http://schemas.microsoft.com/office/powerpoint/2010/main" val="396805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Mitos de los </a:t>
            </a:r>
            <a:r>
              <a:rPr lang="es-GT" dirty="0" err="1"/>
              <a:t>KPIs</a:t>
            </a:r>
            <a:endParaRPr lang="es-GT" dirty="0"/>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4104493"/>
          </a:xfrm>
        </p:spPr>
        <p:txBody>
          <a:bodyPr>
            <a:normAutofit/>
          </a:bodyPr>
          <a:lstStyle/>
          <a:p>
            <a:pPr marL="0" indent="0" algn="just">
              <a:buNone/>
            </a:pPr>
            <a:r>
              <a:rPr lang="es-MX" b="1" dirty="0"/>
              <a:t>Podemos establecer objetivos de fin de año relevantes</a:t>
            </a:r>
          </a:p>
          <a:p>
            <a:pPr marL="0" indent="0" algn="just">
              <a:buNone/>
            </a:pPr>
            <a:r>
              <a:rPr lang="es-MX" dirty="0"/>
              <a:t>Es un mito que sabemos cómo será un buen desempeño antes de la comienza el año, y por lo tanto es un mito que podamos establecer objetivos anuales relevantes.</a:t>
            </a:r>
          </a:p>
          <a:p>
            <a:pPr marL="0" indent="0" algn="just">
              <a:buNone/>
            </a:pPr>
            <a:r>
              <a:rPr lang="es-MX" dirty="0"/>
              <a:t>Los objetivos están condenados al fracaso. Con demasiada frecuencia, la gerencia pasa meses discutiendo sobre qué es un objetivo realista, cuando lo único seguro es que estará mal </a:t>
            </a:r>
          </a:p>
          <a:p>
            <a:pPr marL="0" indent="0" algn="just">
              <a:buNone/>
            </a:pPr>
            <a:r>
              <a:rPr lang="es-MX" dirty="0"/>
              <a:t>Será demasiado suave o demasiado duro</a:t>
            </a:r>
            <a:r>
              <a:rPr lang="es-MX" b="1" dirty="0"/>
              <a:t>.</a:t>
            </a:r>
          </a:p>
        </p:txBody>
      </p:sp>
    </p:spTree>
    <p:extLst>
      <p:ext uri="{BB962C8B-B14F-4D97-AF65-F5344CB8AC3E}">
        <p14:creationId xmlns:p14="http://schemas.microsoft.com/office/powerpoint/2010/main" val="400123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Mitos de los </a:t>
            </a:r>
            <a:r>
              <a:rPr lang="es-GT" dirty="0" err="1"/>
              <a:t>KPIs</a:t>
            </a:r>
            <a:endParaRPr lang="es-GT" dirty="0"/>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a:bodyPr>
          <a:lstStyle/>
          <a:p>
            <a:pPr marL="0" indent="0" algn="just">
              <a:buNone/>
            </a:pPr>
            <a:r>
              <a:rPr lang="es-MX" b="1" dirty="0"/>
              <a:t>Medir el desempeño es relativamente simple y Las medidas apropiadas son obvias.</a:t>
            </a:r>
          </a:p>
          <a:p>
            <a:pPr marL="0" indent="0" algn="just">
              <a:buNone/>
            </a:pPr>
            <a:r>
              <a:rPr lang="es-MX" dirty="0"/>
              <a:t>Las organizaciones, tanto en el sector público como en el privado, están dirigidas por personas aún no han recibido ninguna educación formal sobre la medición del desempeño. Muchos gerentes han sido capacitados en los conceptos básicos de finanzas, recursos humanos y sistemas de información. También han sido hábilmente apoyados por profesionales cualificados en estas tres disciplinas.</a:t>
            </a:r>
          </a:p>
        </p:txBody>
      </p:sp>
    </p:spTree>
    <p:extLst>
      <p:ext uri="{BB962C8B-B14F-4D97-AF65-F5344CB8AC3E}">
        <p14:creationId xmlns:p14="http://schemas.microsoft.com/office/powerpoint/2010/main" val="335019191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14720</TotalTime>
  <Words>1776</Words>
  <Application>Microsoft Office PowerPoint</Application>
  <PresentationFormat>Panorámica</PresentationFormat>
  <Paragraphs>89</Paragraphs>
  <Slides>19</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4" baseType="lpstr">
      <vt:lpstr>Arial</vt:lpstr>
      <vt:lpstr>Calibri</vt:lpstr>
      <vt:lpstr>Calibri Light</vt:lpstr>
      <vt:lpstr>Retrospect</vt:lpstr>
      <vt:lpstr>Document</vt:lpstr>
      <vt:lpstr>Producción &amp; Operaciones I</vt:lpstr>
      <vt:lpstr>Diferencias entre KPI, KRI, PI y RI</vt:lpstr>
      <vt:lpstr>Diferencias entre KPI, KRI, PI y RI</vt:lpstr>
      <vt:lpstr>Los mitos de los KPIs</vt:lpstr>
      <vt:lpstr>Los mitos de los KPIs</vt:lpstr>
      <vt:lpstr>Los mitos de los KPIs</vt:lpstr>
      <vt:lpstr>Los mitos de los KPIs</vt:lpstr>
      <vt:lpstr>Mitos de los KPIs</vt:lpstr>
      <vt:lpstr>Mitos de los KPIs</vt:lpstr>
      <vt:lpstr>Hoy en la historia</vt:lpstr>
      <vt:lpstr>Balance Score card </vt:lpstr>
      <vt:lpstr>Balance Score Card</vt:lpstr>
      <vt:lpstr>Dimensiones del BSC</vt:lpstr>
      <vt:lpstr>Dimensiones del BSC</vt:lpstr>
      <vt:lpstr>Tipos de implementación de los BSC</vt:lpstr>
      <vt:lpstr>Tipos de implementación del BSC</vt:lpstr>
      <vt:lpstr>En resumen</vt:lpstr>
      <vt:lpstr>BSC</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207</cp:revision>
  <dcterms:created xsi:type="dcterms:W3CDTF">2017-08-19T23:17:36Z</dcterms:created>
  <dcterms:modified xsi:type="dcterms:W3CDTF">2024-10-24T20:34:32Z</dcterms:modified>
</cp:coreProperties>
</file>