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sldIdLst>
    <p:sldId id="256" r:id="rId2"/>
    <p:sldId id="306" r:id="rId3"/>
    <p:sldId id="378" r:id="rId4"/>
    <p:sldId id="403" r:id="rId5"/>
    <p:sldId id="402" r:id="rId6"/>
    <p:sldId id="379" r:id="rId7"/>
    <p:sldId id="380" r:id="rId8"/>
    <p:sldId id="303" r:id="rId9"/>
    <p:sldId id="382" r:id="rId10"/>
    <p:sldId id="385" r:id="rId11"/>
    <p:sldId id="406" r:id="rId12"/>
    <p:sldId id="397" r:id="rId13"/>
    <p:sldId id="404" r:id="rId14"/>
    <p:sldId id="405" r:id="rId15"/>
    <p:sldId id="29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0F4157-228D-F2E5-75DF-459E5275D60D}" v="9" dt="2023-11-14T21:21:53.284"/>
    <p1510:client id="{883DB303-98F1-F15A-36A0-4679D1D4462A}" v="4" dt="2023-04-28T23:56:02.53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5" d="100"/>
          <a:sy n="75" d="100"/>
        </p:scale>
        <p:origin x="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5/11/2024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5/11/2024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5/11/2024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5/11/2024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5/11/2024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5/11/2024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5/11/2024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5/11/2024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5/11/2024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5/11/2024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5/11/2024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5/11/2024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5/11/2024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Y-5bSDkxW7k?feature=oembed"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video" Target="https://www.youtube.com/embed/Qa8ievlS0oM?feature=oemb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u41Zt6z5s7A?feature=oemb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XHSYEH133HA?feature=oembe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tHMPR7flpf4?feature=oembed"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tour.autossuzuki.com.g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Análisis de Valor</a:t>
            </a:r>
          </a:p>
        </p:txBody>
      </p:sp>
      <p:sp>
        <p:nvSpPr>
          <p:cNvPr id="6" name="Marcador de contenido 5">
            <a:extLst>
              <a:ext uri="{FF2B5EF4-FFF2-40B4-BE49-F238E27FC236}">
                <a16:creationId xmlns:a16="http://schemas.microsoft.com/office/drawing/2014/main" id="{93944A85-E0E3-4B64-8E70-784E4BD2D296}"/>
              </a:ext>
            </a:extLst>
          </p:cNvPr>
          <p:cNvSpPr>
            <a:spLocks noGrp="1"/>
          </p:cNvSpPr>
          <p:nvPr>
            <p:ph idx="1"/>
          </p:nvPr>
        </p:nvSpPr>
        <p:spPr/>
        <p:txBody>
          <a:bodyPr/>
          <a:lstStyle/>
          <a:p>
            <a:pPr marL="0" indent="0" algn="just">
              <a:buNone/>
            </a:pPr>
            <a:r>
              <a:rPr lang="es-MX" dirty="0"/>
              <a:t>Aunque la ingeniería del valor se centra en aspectos del diseño y de la fabricación en la etapa de </a:t>
            </a:r>
            <a:r>
              <a:rPr lang="es-MX" dirty="0" err="1"/>
              <a:t>pre-producción</a:t>
            </a:r>
            <a:r>
              <a:rPr lang="es-MX" dirty="0"/>
              <a:t>, el análisis del valor, que es una técnica relacionada, acontece durante el proceso de producción, cuando está claro que un nuevo producto ya es un éxito. </a:t>
            </a:r>
          </a:p>
          <a:p>
            <a:pPr marL="0" indent="0" algn="just">
              <a:buNone/>
            </a:pPr>
            <a:r>
              <a:rPr lang="es-MX" dirty="0"/>
              <a:t>El análisis del valor busca mejoras que den lugar, bien a la obtención de un mejor producto, bien a hacer el producto de forma más económica, o bien a obtener un producto con menos impacto medioambiental.</a:t>
            </a:r>
          </a:p>
          <a:p>
            <a:pPr marL="0" indent="0" algn="just">
              <a:buNone/>
            </a:pPr>
            <a:endParaRPr lang="es-MX" dirty="0"/>
          </a:p>
          <a:p>
            <a:pPr marL="0" indent="0" algn="just">
              <a:buNone/>
            </a:pPr>
            <a:r>
              <a:rPr lang="es-MX" dirty="0"/>
              <a:t>Las técnicas y ventajas del análisis del valor son las mismas que las de la ingeniería del valor, aunque en su ejecución son necesarias modificaciones menores dado que el análisis del valor se realiza mientras que se está fabricando el producto.</a:t>
            </a:r>
            <a:endParaRPr lang="es-GT" dirty="0"/>
          </a:p>
        </p:txBody>
      </p:sp>
    </p:spTree>
    <p:extLst>
      <p:ext uri="{BB962C8B-B14F-4D97-AF65-F5344CB8AC3E}">
        <p14:creationId xmlns:p14="http://schemas.microsoft.com/office/powerpoint/2010/main" val="364754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275B53-EF4D-2B76-B38D-C00518E29F50}"/>
              </a:ext>
            </a:extLst>
          </p:cNvPr>
          <p:cNvSpPr>
            <a:spLocks noGrp="1"/>
          </p:cNvSpPr>
          <p:nvPr>
            <p:ph type="title"/>
          </p:nvPr>
        </p:nvSpPr>
        <p:spPr>
          <a:xfrm>
            <a:off x="7859485" y="634946"/>
            <a:ext cx="3690257" cy="1450757"/>
          </a:xfrm>
        </p:spPr>
        <p:txBody>
          <a:bodyPr>
            <a:normAutofit/>
          </a:bodyPr>
          <a:lstStyle/>
          <a:p>
            <a:r>
              <a:rPr lang="es-MX" dirty="0"/>
              <a:t>Hoy en la historia	</a:t>
            </a:r>
            <a:endParaRPr lang="es-GT" dirty="0"/>
          </a:p>
        </p:txBody>
      </p:sp>
      <p:pic>
        <p:nvPicPr>
          <p:cNvPr id="1026" name="Picture 2" descr="Catástrofe de Mariana completa 5 anos e senadores cobram punições e  reparações — Senado Notícias">
            <a:extLst>
              <a:ext uri="{FF2B5EF4-FFF2-40B4-BE49-F238E27FC236}">
                <a16:creationId xmlns:a16="http://schemas.microsoft.com/office/drawing/2014/main" id="{3F012C9D-BC2C-979B-7D6A-1BA420276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3790" b="-2"/>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9654118-1FDA-0C70-1B00-DCE172CF9697}"/>
              </a:ext>
            </a:extLst>
          </p:cNvPr>
          <p:cNvSpPr>
            <a:spLocks noGrp="1"/>
          </p:cNvSpPr>
          <p:nvPr>
            <p:ph idx="1"/>
          </p:nvPr>
        </p:nvSpPr>
        <p:spPr>
          <a:xfrm>
            <a:off x="7859485" y="2198914"/>
            <a:ext cx="3690257" cy="3670180"/>
          </a:xfrm>
        </p:spPr>
        <p:txBody>
          <a:bodyPr>
            <a:normAutofit/>
          </a:bodyPr>
          <a:lstStyle/>
          <a:p>
            <a:pPr algn="just"/>
            <a:r>
              <a:rPr lang="es-MX" sz="1700" dirty="0"/>
              <a:t>El 5 de noviembre de 2015, se producía la catástrofe ambiental de las represas de Bento </a:t>
            </a:r>
            <a:r>
              <a:rPr lang="es-MX" sz="1700" dirty="0" err="1"/>
              <a:t>Rodrigues</a:t>
            </a:r>
            <a:r>
              <a:rPr lang="es-MX" sz="1700" dirty="0"/>
              <a:t>, a 35 kilómetros de la ciudad de Mariana, en el estado de Minas Gerais, cuando los muros de contención de las presas </a:t>
            </a:r>
            <a:r>
              <a:rPr lang="es-MX" sz="1700" dirty="0" err="1"/>
              <a:t>Fundão</a:t>
            </a:r>
            <a:r>
              <a:rPr lang="es-MX" sz="1700" dirty="0"/>
              <a:t> y Santarém cedieron a la presión de los desechos provenientes de la minería del hierro. Se estima que más de 50 millones de toneladas de lodo tóxico sepultaron pueblos enteros y contaminaron el cauce de varios ríos con metales pesados, en lo que se considera la mayor tragedia ambiental de Brasil. </a:t>
            </a:r>
            <a:endParaRPr lang="es-GT" sz="1700" dirty="0"/>
          </a:p>
        </p:txBody>
      </p:sp>
      <p:sp>
        <p:nvSpPr>
          <p:cNvPr id="1035" name="Rectangle 1034">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1037" name="Rectangle 1036">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32585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Sostenibilidad y evaluación del ciclo de vida (LCA)</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lgn="just">
              <a:buNone/>
            </a:pPr>
            <a:r>
              <a:rPr lang="es-MX" dirty="0"/>
              <a:t>El diseño de productos requiere que los directivos evalúen las opciones de producto existentes.</a:t>
            </a:r>
          </a:p>
          <a:p>
            <a:pPr marL="0" indent="0" algn="just">
              <a:buNone/>
            </a:pPr>
            <a:r>
              <a:rPr lang="es-MX" dirty="0"/>
              <a:t>Dos formas de hacer estos análisis es tener en cuenta la sostenibilidad y la evaluación del ciclo de vida (LCA: </a:t>
            </a:r>
            <a:r>
              <a:rPr lang="es-MX" dirty="0" err="1"/>
              <a:t>Life</a:t>
            </a:r>
            <a:r>
              <a:rPr lang="es-MX" dirty="0"/>
              <a:t> </a:t>
            </a:r>
            <a:r>
              <a:rPr lang="es-MX" dirty="0" err="1"/>
              <a:t>Cycle</a:t>
            </a:r>
            <a:r>
              <a:rPr lang="es-MX" dirty="0"/>
              <a:t> </a:t>
            </a:r>
            <a:r>
              <a:rPr lang="es-MX" dirty="0" err="1"/>
              <a:t>Assessment</a:t>
            </a:r>
            <a:r>
              <a:rPr lang="es-MX" dirty="0"/>
              <a:t>) del producto.</a:t>
            </a:r>
          </a:p>
          <a:p>
            <a:pPr marL="0" indent="0" algn="just">
              <a:buNone/>
            </a:pPr>
            <a:r>
              <a:rPr lang="es-MX" dirty="0"/>
              <a:t>Sostenibilidad significa satisfacer las necesidades del presente sin comprometer la capacidad de las futuras generaciones para satisfacer las suyas. </a:t>
            </a:r>
          </a:p>
          <a:p>
            <a:pPr marL="0" indent="0" algn="just">
              <a:buNone/>
            </a:pPr>
            <a:r>
              <a:rPr lang="es-MX" dirty="0"/>
              <a:t>Una LCA es una evaluación formal del impacto medioambiental de un producto.</a:t>
            </a:r>
            <a:endParaRPr lang="es-GT" dirty="0"/>
          </a:p>
        </p:txBody>
      </p:sp>
    </p:spTree>
    <p:extLst>
      <p:ext uri="{BB962C8B-B14F-4D97-AF65-F5344CB8AC3E}">
        <p14:creationId xmlns:p14="http://schemas.microsoft.com/office/powerpoint/2010/main" val="132561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Desarrollo continuo del producto</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lgn="just">
              <a:buNone/>
            </a:pPr>
            <a:r>
              <a:rPr lang="es-MX" dirty="0"/>
              <a:t>A medida que los ciclos de vida se hacen más cortos, aumenta la necesidad de acelerar el desarrollo de los productos. Además, según va aumentando la sofisticación tecnológica de los nuevos productos, también aumentan los gastos y riesgos asociados.</a:t>
            </a:r>
          </a:p>
          <a:p>
            <a:pPr marL="0" indent="0" algn="just">
              <a:buNone/>
            </a:pPr>
            <a:endParaRPr lang="es-MX" dirty="0"/>
          </a:p>
          <a:p>
            <a:pPr marL="0" indent="0" algn="just">
              <a:buNone/>
            </a:pPr>
            <a:r>
              <a:rPr lang="es-MX" dirty="0"/>
              <a:t>Los directores de operaciones que dominan este arte del desarrollo del producto no dejan de conseguir ventaja sobre aquellos que son más lentos desarrollándolos. La ventaja competitiva es para el más rápido. Este concepto se denomina competencia basada en el tiempo.</a:t>
            </a:r>
            <a:endParaRPr lang="es-GT" dirty="0"/>
          </a:p>
        </p:txBody>
      </p:sp>
    </p:spTree>
    <p:extLst>
      <p:ext uri="{BB962C8B-B14F-4D97-AF65-F5344CB8AC3E}">
        <p14:creationId xmlns:p14="http://schemas.microsoft.com/office/powerpoint/2010/main" val="3389620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99BA2-96EB-4F24-9802-B5662D8E8840}"/>
              </a:ext>
            </a:extLst>
          </p:cNvPr>
          <p:cNvSpPr>
            <a:spLocks noGrp="1"/>
          </p:cNvSpPr>
          <p:nvPr>
            <p:ph type="title"/>
          </p:nvPr>
        </p:nvSpPr>
        <p:spPr/>
        <p:txBody>
          <a:bodyPr/>
          <a:lstStyle/>
          <a:p>
            <a:r>
              <a:rPr lang="es-GT" dirty="0"/>
              <a:t>Desarrollo continuo del producto</a:t>
            </a:r>
          </a:p>
        </p:txBody>
      </p:sp>
      <p:pic>
        <p:nvPicPr>
          <p:cNvPr id="4" name="Elementos multimedia en línea 3" title="Apple's NEW M1 Ultra Chip DEEP DIVE - I'm Sorry, Intel..">
            <a:hlinkClick r:id="" action="ppaction://media"/>
            <a:extLst>
              <a:ext uri="{FF2B5EF4-FFF2-40B4-BE49-F238E27FC236}">
                <a16:creationId xmlns:a16="http://schemas.microsoft.com/office/drawing/2014/main" id="{941E77CC-F57A-4A62-81D9-5C699C589254}"/>
              </a:ext>
            </a:extLst>
          </p:cNvPr>
          <p:cNvPicPr>
            <a:picLocks noGrp="1" noRot="1" noChangeAspect="1"/>
          </p:cNvPicPr>
          <p:nvPr>
            <p:ph idx="1"/>
            <a:videoFile r:link="rId1"/>
          </p:nvPr>
        </p:nvPicPr>
        <p:blipFill>
          <a:blip r:embed="rId3"/>
          <a:stretch>
            <a:fillRect/>
          </a:stretch>
        </p:blipFill>
        <p:spPr>
          <a:xfrm>
            <a:off x="2566988" y="1846263"/>
            <a:ext cx="7119937" cy="4022725"/>
          </a:xfrm>
          <a:prstGeom prst="rect">
            <a:avLst/>
          </a:prstGeom>
        </p:spPr>
      </p:pic>
    </p:spTree>
    <p:extLst>
      <p:ext uri="{BB962C8B-B14F-4D97-AF65-F5344CB8AC3E}">
        <p14:creationId xmlns:p14="http://schemas.microsoft.com/office/powerpoint/2010/main" val="102434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29"/>
            <a:ext cx="10058400" cy="1450757"/>
          </a:xfrm>
        </p:spPr>
        <p:txBody>
          <a:bodyPr>
            <a:normAutofit/>
          </a:bodyPr>
          <a:lstStyle/>
          <a:p>
            <a:r>
              <a:rPr lang="es-MX" dirty="0"/>
              <a:t>Cuestiones relativas al diseño del producto</a:t>
            </a:r>
            <a:endParaRPr lang="es-GT" dirty="0"/>
          </a:p>
        </p:txBody>
      </p:sp>
      <p:sp>
        <p:nvSpPr>
          <p:cNvPr id="4" name="Marcador de contenido 3">
            <a:extLst>
              <a:ext uri="{FF2B5EF4-FFF2-40B4-BE49-F238E27FC236}">
                <a16:creationId xmlns:a16="http://schemas.microsoft.com/office/drawing/2014/main" id="{39BC748B-6E77-4EDC-9299-B51E9767C828}"/>
              </a:ext>
            </a:extLst>
          </p:cNvPr>
          <p:cNvSpPr>
            <a:spLocks noGrp="1"/>
          </p:cNvSpPr>
          <p:nvPr>
            <p:ph idx="1"/>
          </p:nvPr>
        </p:nvSpPr>
        <p:spPr/>
        <p:txBody>
          <a:bodyPr/>
          <a:lstStyle/>
          <a:p>
            <a:pPr marL="0" indent="0" algn="just">
              <a:buNone/>
            </a:pPr>
            <a:r>
              <a:rPr lang="es-MX" dirty="0"/>
              <a:t>Además de diseñar un sistema y una estructura organizativa eficaces para el desarrollo de productos, existen varias cuestiones importantes de cara al diseño de un producto. A continuación pasaremos revista a seis de ellas: (1) diseño robusto, (2) diseño modular, (3) diseño asistido por computadora/fabricación asistida por computadora (CAD/CAM), (4) tecnología de realidad virtual, (5) análisis del valor y (6) sostenibilidad/evaluación del ciclo de vida (LCA).</a:t>
            </a:r>
            <a:endParaRPr lang="es-GT" dirty="0"/>
          </a:p>
        </p:txBody>
      </p:sp>
      <p:pic>
        <p:nvPicPr>
          <p:cNvPr id="5122" name="Picture 2" descr="Principales recursos de diseño industrial. Libros, guías y más. Ideasdi.com">
            <a:extLst>
              <a:ext uri="{FF2B5EF4-FFF2-40B4-BE49-F238E27FC236}">
                <a16:creationId xmlns:a16="http://schemas.microsoft.com/office/drawing/2014/main" id="{2504F699-9035-424C-8104-A6E6A28F5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537" y="3969874"/>
            <a:ext cx="282892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90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GT" dirty="0"/>
              <a:t>Diseño Robusto</a:t>
            </a:r>
            <a:endParaRPr lang="es-419" dirty="0"/>
          </a:p>
        </p:txBody>
      </p:sp>
      <p:sp>
        <p:nvSpPr>
          <p:cNvPr id="3" name="Marcador de contenido 2">
            <a:extLst>
              <a:ext uri="{FF2B5EF4-FFF2-40B4-BE49-F238E27FC236}">
                <a16:creationId xmlns:a16="http://schemas.microsoft.com/office/drawing/2014/main" id="{0E173C38-57AC-4E1D-AC18-109BC65E9410}"/>
              </a:ext>
            </a:extLst>
          </p:cNvPr>
          <p:cNvSpPr>
            <a:spLocks noGrp="1"/>
          </p:cNvSpPr>
          <p:nvPr>
            <p:ph sz="half" idx="1"/>
          </p:nvPr>
        </p:nvSpPr>
        <p:spPr/>
        <p:txBody>
          <a:bodyPr/>
          <a:lstStyle/>
          <a:p>
            <a:pPr marL="0" indent="0" algn="just">
              <a:buNone/>
            </a:pPr>
            <a:r>
              <a:rPr lang="es-MX" dirty="0"/>
              <a:t>El diseño robusto significa que el producto está diseñado de manera que las pequeñas variaciones que se produzcan en el proceso de producción o en el montaje, no afecten de una manera negativa al producto.</a:t>
            </a:r>
            <a:endParaRPr lang="es-GT" dirty="0"/>
          </a:p>
        </p:txBody>
      </p:sp>
      <p:pic>
        <p:nvPicPr>
          <p:cNvPr id="6" name="Elementos multimedia en línea 5" title="Diseño Robusto por Daniela Rodriguez y Dayana González">
            <a:hlinkClick r:id="" action="ppaction://media"/>
            <a:extLst>
              <a:ext uri="{FF2B5EF4-FFF2-40B4-BE49-F238E27FC236}">
                <a16:creationId xmlns:a16="http://schemas.microsoft.com/office/drawing/2014/main" id="{60876E85-3AE1-47A6-92C1-88161C155BB7}"/>
              </a:ext>
            </a:extLst>
          </p:cNvPr>
          <p:cNvPicPr>
            <a:picLocks noGrp="1" noRot="1" noChangeAspect="1"/>
          </p:cNvPicPr>
          <p:nvPr>
            <p:ph sz="half" idx="2"/>
            <a:videoFile r:link="rId1"/>
          </p:nvPr>
        </p:nvPicPr>
        <p:blipFill>
          <a:blip r:embed="rId3"/>
          <a:stretch>
            <a:fillRect/>
          </a:stretch>
        </p:blipFill>
        <p:spPr>
          <a:xfrm>
            <a:off x="6218238" y="2463800"/>
            <a:ext cx="4937125" cy="2789238"/>
          </a:xfrm>
          <a:prstGeom prst="rect">
            <a:avLst/>
          </a:prstGeom>
        </p:spPr>
      </p:pic>
    </p:spTree>
    <p:extLst>
      <p:ext uri="{BB962C8B-B14F-4D97-AF65-F5344CB8AC3E}">
        <p14:creationId xmlns:p14="http://schemas.microsoft.com/office/powerpoint/2010/main" val="226566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2B7DF-7037-4FD9-A2C9-B7D439D23047}"/>
              </a:ext>
            </a:extLst>
          </p:cNvPr>
          <p:cNvSpPr>
            <a:spLocks noGrp="1"/>
          </p:cNvSpPr>
          <p:nvPr>
            <p:ph type="title"/>
          </p:nvPr>
        </p:nvSpPr>
        <p:spPr/>
        <p:txBody>
          <a:bodyPr/>
          <a:lstStyle/>
          <a:p>
            <a:r>
              <a:rPr lang="es-MX" dirty="0"/>
              <a:t>Diseño Modular</a:t>
            </a:r>
            <a:endParaRPr lang="es-GT" dirty="0"/>
          </a:p>
        </p:txBody>
      </p:sp>
      <p:pic>
        <p:nvPicPr>
          <p:cNvPr id="4" name="Elementos multimedia en línea 3" title="The Budget Phone Blueprint!">
            <a:hlinkClick r:id="" action="ppaction://media"/>
            <a:extLst>
              <a:ext uri="{FF2B5EF4-FFF2-40B4-BE49-F238E27FC236}">
                <a16:creationId xmlns:a16="http://schemas.microsoft.com/office/drawing/2014/main" id="{1765C73C-CB2F-4410-96F9-7CF286DB45D9}"/>
              </a:ext>
            </a:extLst>
          </p:cNvPr>
          <p:cNvPicPr>
            <a:picLocks noGrp="1" noRot="1" noChangeAspect="1"/>
          </p:cNvPicPr>
          <p:nvPr>
            <p:ph idx="1"/>
            <a:videoFile r:link="rId1"/>
          </p:nvPr>
        </p:nvPicPr>
        <p:blipFill>
          <a:blip r:embed="rId3"/>
          <a:stretch>
            <a:fillRect/>
          </a:stretch>
        </p:blipFill>
        <p:spPr>
          <a:xfrm>
            <a:off x="2566988" y="1846263"/>
            <a:ext cx="7119937" cy="4022725"/>
          </a:xfrm>
          <a:prstGeom prst="rect">
            <a:avLst/>
          </a:prstGeom>
        </p:spPr>
      </p:pic>
    </p:spTree>
    <p:extLst>
      <p:ext uri="{BB962C8B-B14F-4D97-AF65-F5344CB8AC3E}">
        <p14:creationId xmlns:p14="http://schemas.microsoft.com/office/powerpoint/2010/main" val="15740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185A7F1-1B65-427D-A881-9F76B988A7BE}"/>
              </a:ext>
            </a:extLst>
          </p:cNvPr>
          <p:cNvSpPr>
            <a:spLocks noGrp="1"/>
          </p:cNvSpPr>
          <p:nvPr>
            <p:ph type="title"/>
          </p:nvPr>
        </p:nvSpPr>
        <p:spPr/>
        <p:txBody>
          <a:bodyPr/>
          <a:lstStyle/>
          <a:p>
            <a:r>
              <a:rPr lang="es-MX" dirty="0"/>
              <a:t>Diseño Modular</a:t>
            </a:r>
            <a:endParaRPr lang="es-GT" dirty="0"/>
          </a:p>
        </p:txBody>
      </p:sp>
      <p:sp>
        <p:nvSpPr>
          <p:cNvPr id="3" name="Marcador de contenido 2">
            <a:extLst>
              <a:ext uri="{FF2B5EF4-FFF2-40B4-BE49-F238E27FC236}">
                <a16:creationId xmlns:a16="http://schemas.microsoft.com/office/drawing/2014/main" id="{035D588F-DA14-4D25-8EF8-C0BBDCB4DC5A}"/>
              </a:ext>
            </a:extLst>
          </p:cNvPr>
          <p:cNvSpPr>
            <a:spLocks noGrp="1"/>
          </p:cNvSpPr>
          <p:nvPr>
            <p:ph idx="1"/>
          </p:nvPr>
        </p:nvSpPr>
        <p:spPr/>
        <p:txBody>
          <a:bodyPr/>
          <a:lstStyle/>
          <a:p>
            <a:pPr marL="0" indent="0" algn="just">
              <a:buNone/>
            </a:pPr>
            <a:r>
              <a:rPr lang="es-MX" dirty="0"/>
              <a:t>Los productos diseñados con componentes fácilmente separables se conocen como diseños modulares. Los diseños modulares ofrecen flexibilidad tanto de cara a producción como a marketing. Normalmente, los directores de operaciones encuentran muy útil la modularidad, porque facilita el desarrollo del producto, su producción y los cambios posteriores.</a:t>
            </a:r>
          </a:p>
          <a:p>
            <a:pPr marL="0" indent="0" algn="just">
              <a:buNone/>
            </a:pPr>
            <a:r>
              <a:rPr lang="es-MX" dirty="0"/>
              <a:t>A los responsables de marketing puede gustarles la modularidad porque añade flexibilidad a las distintas maneras de satisfacer a los clientes.</a:t>
            </a:r>
          </a:p>
          <a:p>
            <a:pPr marL="0" indent="0" algn="just">
              <a:buNone/>
            </a:pPr>
            <a:endParaRPr lang="es-MX" dirty="0"/>
          </a:p>
          <a:p>
            <a:pPr marL="0" indent="0" algn="just">
              <a:buNone/>
            </a:pPr>
            <a:endParaRPr lang="es-GT" dirty="0"/>
          </a:p>
        </p:txBody>
      </p:sp>
    </p:spTree>
    <p:extLst>
      <p:ext uri="{BB962C8B-B14F-4D97-AF65-F5344CB8AC3E}">
        <p14:creationId xmlns:p14="http://schemas.microsoft.com/office/powerpoint/2010/main" val="244675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419" dirty="0"/>
              <a:t>Diseño Asistido por Computadora</a:t>
            </a:r>
          </a:p>
        </p:txBody>
      </p:sp>
      <p:sp>
        <p:nvSpPr>
          <p:cNvPr id="4" name="Marcador de contenido 3">
            <a:extLst>
              <a:ext uri="{FF2B5EF4-FFF2-40B4-BE49-F238E27FC236}">
                <a16:creationId xmlns:a16="http://schemas.microsoft.com/office/drawing/2014/main" id="{70E37671-7209-4737-809F-290A18C39A1F}"/>
              </a:ext>
            </a:extLst>
          </p:cNvPr>
          <p:cNvSpPr>
            <a:spLocks noGrp="1"/>
          </p:cNvSpPr>
          <p:nvPr>
            <p:ph idx="1"/>
          </p:nvPr>
        </p:nvSpPr>
        <p:spPr/>
        <p:txBody>
          <a:bodyPr>
            <a:normAutofit/>
          </a:bodyPr>
          <a:lstStyle/>
          <a:p>
            <a:pPr marL="0" indent="0" algn="just">
              <a:buNone/>
            </a:pPr>
            <a:r>
              <a:rPr lang="es-MX" dirty="0"/>
              <a:t>El diseño asistido por computadora (CAD: </a:t>
            </a:r>
            <a:r>
              <a:rPr lang="es-MX" dirty="0" err="1"/>
              <a:t>Computer-Aided</a:t>
            </a:r>
            <a:r>
              <a:rPr lang="es-MX" dirty="0"/>
              <a:t> </a:t>
            </a:r>
            <a:r>
              <a:rPr lang="es-MX" dirty="0" err="1"/>
              <a:t>Design</a:t>
            </a:r>
            <a:r>
              <a:rPr lang="es-MX" dirty="0"/>
              <a:t>) es el empleo de computadoras para, de forma interactiva, diseñar productos y preparar la documentación de ingeniería.</a:t>
            </a:r>
          </a:p>
          <a:p>
            <a:pPr marL="0" indent="0" algn="just">
              <a:buNone/>
            </a:pPr>
            <a:r>
              <a:rPr lang="es-MX" dirty="0"/>
              <a:t>El CAD utiliza dibujos en tres dimensiones para ahorrar tiempo y dinero, al acortar los ciclos de desarrollo para prácticamente todos los productos. </a:t>
            </a:r>
          </a:p>
          <a:p>
            <a:pPr marL="0" indent="0" algn="just">
              <a:buNone/>
            </a:pPr>
            <a:r>
              <a:rPr lang="es-MX" dirty="0"/>
              <a:t>La velocidad y facilidad con la que se pueden manipular, analizar y modificar sofisticados diseños con un programa CAD posibilita revisar numerosas opciones, antes de tomar compromisos definitivos. Un desarrollo más rápido, mejores productos y un flujo de información exacta hacia otros departamentos contribuyen a que los programas CAD reporten enormes beneficios a las empresas. Este beneficio es especialmente significativo porque la mayoría de los costes de un producto se determinan durante la etapa de diseño</a:t>
            </a:r>
            <a:endParaRPr lang="es-GT" dirty="0"/>
          </a:p>
        </p:txBody>
      </p:sp>
    </p:spTree>
    <p:extLst>
      <p:ext uri="{BB962C8B-B14F-4D97-AF65-F5344CB8AC3E}">
        <p14:creationId xmlns:p14="http://schemas.microsoft.com/office/powerpoint/2010/main" val="368348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Diseños Asistidos por Computadora</a:t>
            </a:r>
            <a:endParaRPr lang="es-419" dirty="0"/>
          </a:p>
        </p:txBody>
      </p:sp>
      <p:pic>
        <p:nvPicPr>
          <p:cNvPr id="7" name="Elementos multimedia en línea 6" title="Why This 3D-Printed House Will Change The World">
            <a:hlinkClick r:id="" action="ppaction://media"/>
            <a:extLst>
              <a:ext uri="{FF2B5EF4-FFF2-40B4-BE49-F238E27FC236}">
                <a16:creationId xmlns:a16="http://schemas.microsoft.com/office/drawing/2014/main" id="{F58CC17F-3C5D-4611-AC1F-332F06E91052}"/>
              </a:ext>
            </a:extLst>
          </p:cNvPr>
          <p:cNvPicPr>
            <a:picLocks noGrp="1" noRot="1" noChangeAspect="1"/>
          </p:cNvPicPr>
          <p:nvPr>
            <p:ph idx="1"/>
            <a:videoFile r:link="rId1"/>
          </p:nvPr>
        </p:nvPicPr>
        <p:blipFill>
          <a:blip r:embed="rId3"/>
          <a:stretch>
            <a:fillRect/>
          </a:stretch>
        </p:blipFill>
        <p:spPr>
          <a:xfrm>
            <a:off x="2566988" y="1846263"/>
            <a:ext cx="7119937" cy="4022725"/>
          </a:xfrm>
          <a:prstGeom prst="rect">
            <a:avLst/>
          </a:prstGeom>
        </p:spPr>
      </p:pic>
    </p:spTree>
    <p:extLst>
      <p:ext uri="{BB962C8B-B14F-4D97-AF65-F5344CB8AC3E}">
        <p14:creationId xmlns:p14="http://schemas.microsoft.com/office/powerpoint/2010/main" val="396805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DFMA</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3"/>
            <a:ext cx="10058400" cy="4104493"/>
          </a:xfrm>
        </p:spPr>
        <p:txBody>
          <a:bodyPr>
            <a:normAutofit/>
          </a:bodyPr>
          <a:lstStyle/>
          <a:p>
            <a:pPr marL="0" indent="0" algn="just">
              <a:buNone/>
            </a:pPr>
            <a:r>
              <a:rPr lang="es-MX" dirty="0"/>
              <a:t>Una extensión de los programas CAD son los programas de diseño para la fabricación y el montaje (DFMA: </a:t>
            </a:r>
            <a:r>
              <a:rPr lang="es-MX" dirty="0" err="1"/>
              <a:t>Design</a:t>
            </a:r>
            <a:r>
              <a:rPr lang="es-MX" dirty="0"/>
              <a:t> </a:t>
            </a:r>
            <a:r>
              <a:rPr lang="es-MX" dirty="0" err="1"/>
              <a:t>for</a:t>
            </a:r>
            <a:r>
              <a:rPr lang="es-MX" dirty="0"/>
              <a:t> Manufacture and </a:t>
            </a:r>
            <a:r>
              <a:rPr lang="es-MX" dirty="0" err="1"/>
              <a:t>Assembly</a:t>
            </a:r>
            <a:r>
              <a:rPr lang="es-MX" dirty="0"/>
              <a:t>), que se centran en el efecto que tiene el diseño sobre el montaje del producto.</a:t>
            </a:r>
          </a:p>
        </p:txBody>
      </p:sp>
      <p:pic>
        <p:nvPicPr>
          <p:cNvPr id="3" name="Elementos multimedia en línea 2" title="How Tall Buildings Tame the Wind">
            <a:hlinkClick r:id="" action="ppaction://media"/>
            <a:extLst>
              <a:ext uri="{FF2B5EF4-FFF2-40B4-BE49-F238E27FC236}">
                <a16:creationId xmlns:a16="http://schemas.microsoft.com/office/drawing/2014/main" id="{80AD0018-7453-4A6F-906F-C9E470C8C734}"/>
              </a:ext>
            </a:extLst>
          </p:cNvPr>
          <p:cNvPicPr>
            <a:picLocks noRot="1" noChangeAspect="1"/>
          </p:cNvPicPr>
          <p:nvPr>
            <a:videoFile r:link="rId1"/>
          </p:nvPr>
        </p:nvPicPr>
        <p:blipFill>
          <a:blip r:embed="rId3"/>
          <a:stretch>
            <a:fillRect/>
          </a:stretch>
        </p:blipFill>
        <p:spPr>
          <a:xfrm>
            <a:off x="3064888" y="2819823"/>
            <a:ext cx="5732347" cy="3238776"/>
          </a:xfrm>
          <a:prstGeom prst="rect">
            <a:avLst/>
          </a:prstGeom>
        </p:spPr>
      </p:pic>
    </p:spTree>
    <p:extLst>
      <p:ext uri="{BB962C8B-B14F-4D97-AF65-F5344CB8AC3E}">
        <p14:creationId xmlns:p14="http://schemas.microsoft.com/office/powerpoint/2010/main" val="40012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Tecnología de realidad virtual</a:t>
            </a:r>
          </a:p>
        </p:txBody>
      </p:sp>
      <p:sp>
        <p:nvSpPr>
          <p:cNvPr id="3" name="Content Placeholder 2">
            <a:extLst>
              <a:ext uri="{FF2B5EF4-FFF2-40B4-BE49-F238E27FC236}">
                <a16:creationId xmlns:a16="http://schemas.microsoft.com/office/drawing/2014/main" id="{4CB720F3-2E80-4244-B5F6-C8927C91265C}"/>
              </a:ext>
            </a:extLst>
          </p:cNvPr>
          <p:cNvSpPr>
            <a:spLocks noGrp="1"/>
          </p:cNvSpPr>
          <p:nvPr>
            <p:ph idx="1"/>
          </p:nvPr>
        </p:nvSpPr>
        <p:spPr>
          <a:xfrm>
            <a:off x="1097280" y="1845734"/>
            <a:ext cx="10058400" cy="4104492"/>
          </a:xfrm>
        </p:spPr>
        <p:txBody>
          <a:bodyPr>
            <a:normAutofit/>
          </a:bodyPr>
          <a:lstStyle/>
          <a:p>
            <a:pPr marL="0" indent="0" algn="just">
              <a:buNone/>
            </a:pPr>
            <a:r>
              <a:rPr lang="es-MX" dirty="0"/>
              <a:t>La realidad virtual es una forma visual de comunicación en la que las imágenes sustituyen al objeto real, pero siguen permitiendo que el usuario responda interactivamente.</a:t>
            </a:r>
          </a:p>
          <a:p>
            <a:pPr marL="0" indent="0" algn="just">
              <a:buNone/>
            </a:pPr>
            <a:r>
              <a:rPr lang="es-MX" dirty="0"/>
              <a:t>Las raíces de la tecnología de realidad virtual en el ámbito de las operaciones están en el CAD. Una vez que la información de diseño está en un sistema CAD, también está en formato electrónico digital para otros usos, como por ejemplo hacer una simulación 3-D de la disposición física de cualquier cosa, desde </a:t>
            </a:r>
            <a:r>
              <a:rPr lang="es-MX" dirty="0" err="1"/>
              <a:t>layouts</a:t>
            </a:r>
            <a:r>
              <a:rPr lang="es-MX" dirty="0"/>
              <a:t> de grandes almacenes y restaurantes, hasta el de un parque de atracciones.</a:t>
            </a:r>
          </a:p>
          <a:p>
            <a:pPr marL="0" indent="0" algn="just">
              <a:buNone/>
            </a:pPr>
            <a:endParaRPr lang="es-MX" dirty="0"/>
          </a:p>
          <a:p>
            <a:pPr marL="0" indent="0" algn="just">
              <a:buNone/>
            </a:pPr>
            <a:r>
              <a:rPr lang="es-MX" dirty="0">
                <a:hlinkClick r:id="rId2"/>
              </a:rPr>
              <a:t>https://tour.autossuzuki.com.gt/</a:t>
            </a:r>
            <a:endParaRPr lang="es-MX" dirty="0"/>
          </a:p>
          <a:p>
            <a:pPr marL="0" indent="0" algn="just">
              <a:buNone/>
            </a:pPr>
            <a:endParaRPr lang="es-MX" dirty="0"/>
          </a:p>
          <a:p>
            <a:pPr marL="0" indent="0" algn="just">
              <a:buNone/>
            </a:pPr>
            <a:endParaRPr lang="es-MX" dirty="0"/>
          </a:p>
        </p:txBody>
      </p:sp>
    </p:spTree>
    <p:extLst>
      <p:ext uri="{BB962C8B-B14F-4D97-AF65-F5344CB8AC3E}">
        <p14:creationId xmlns:p14="http://schemas.microsoft.com/office/powerpoint/2010/main" val="335019191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14655</TotalTime>
  <Words>968</Words>
  <Application>Microsoft Office PowerPoint</Application>
  <PresentationFormat>Panorámica</PresentationFormat>
  <Paragraphs>45</Paragraphs>
  <Slides>15</Slides>
  <Notes>0</Notes>
  <HiddenSlides>0</HiddenSlides>
  <MMClips>5</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Retrospect</vt:lpstr>
      <vt:lpstr>Producción &amp; Operaciones I</vt:lpstr>
      <vt:lpstr>Cuestiones relativas al diseño del producto</vt:lpstr>
      <vt:lpstr>Diseño Robusto</vt:lpstr>
      <vt:lpstr>Diseño Modular</vt:lpstr>
      <vt:lpstr>Diseño Modular</vt:lpstr>
      <vt:lpstr>Diseño Asistido por Computadora</vt:lpstr>
      <vt:lpstr>Diseños Asistidos por Computadora</vt:lpstr>
      <vt:lpstr>DFMA</vt:lpstr>
      <vt:lpstr>Tecnología de realidad virtual</vt:lpstr>
      <vt:lpstr>Análisis de Valor</vt:lpstr>
      <vt:lpstr>Hoy en la historia </vt:lpstr>
      <vt:lpstr>Sostenibilidad y evaluación del ciclo de vida (LCA)</vt:lpstr>
      <vt:lpstr>Desarrollo continuo del producto</vt:lpstr>
      <vt:lpstr>Desarrollo continuo del producto</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208</cp:revision>
  <dcterms:created xsi:type="dcterms:W3CDTF">2017-08-19T23:17:36Z</dcterms:created>
  <dcterms:modified xsi:type="dcterms:W3CDTF">2024-11-05T22:40:18Z</dcterms:modified>
</cp:coreProperties>
</file>