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sldIdLst>
    <p:sldId id="256" r:id="rId2"/>
    <p:sldId id="306" r:id="rId3"/>
    <p:sldId id="378" r:id="rId4"/>
    <p:sldId id="402" r:id="rId5"/>
    <p:sldId id="403" r:id="rId6"/>
    <p:sldId id="406" r:id="rId7"/>
    <p:sldId id="409" r:id="rId8"/>
    <p:sldId id="379" r:id="rId9"/>
    <p:sldId id="380" r:id="rId10"/>
    <p:sldId id="303" r:id="rId11"/>
    <p:sldId id="382" r:id="rId12"/>
    <p:sldId id="385" r:id="rId13"/>
    <p:sldId id="397" r:id="rId14"/>
    <p:sldId id="404" r:id="rId15"/>
    <p:sldId id="405" r:id="rId16"/>
    <p:sldId id="407" r:id="rId17"/>
    <p:sldId id="408" r:id="rId18"/>
    <p:sldId id="29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58C482-2A44-0470-33C7-265FA4210CDC}" v="5" dt="2023-04-28T23:56:39.916"/>
    <p1510:client id="{E0CF8487-78F3-BCA4-78EC-23686F0CEB55}" v="9" dt="2023-11-14T21:22:30.59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60"/>
  </p:normalViewPr>
  <p:slideViewPr>
    <p:cSldViewPr snapToGrid="0">
      <p:cViewPr varScale="1">
        <p:scale>
          <a:sx n="71" d="100"/>
          <a:sy n="71" d="100"/>
        </p:scale>
        <p:origin x="4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ROLANDO RODRIGUEZ CASTANEDA" userId="S::jrrodriguezc@correo.url.edu.gt::4863539d-5666-4a8e-b043-1d0219cc113a" providerId="AD" clId="Web-{2658C482-2A44-0470-33C7-265FA4210CDC}"/>
    <pc:docChg chg="delSld modSld">
      <pc:chgData name="JORGE ROLANDO RODRIGUEZ CASTANEDA" userId="S::jrrodriguezc@correo.url.edu.gt::4863539d-5666-4a8e-b043-1d0219cc113a" providerId="AD" clId="Web-{2658C482-2A44-0470-33C7-265FA4210CDC}" dt="2023-04-28T23:56:39.166" v="1" actId="20577"/>
      <pc:docMkLst>
        <pc:docMk/>
      </pc:docMkLst>
      <pc:sldChg chg="modSp">
        <pc:chgData name="JORGE ROLANDO RODRIGUEZ CASTANEDA" userId="S::jrrodriguezc@correo.url.edu.gt::4863539d-5666-4a8e-b043-1d0219cc113a" providerId="AD" clId="Web-{2658C482-2A44-0470-33C7-265FA4210CDC}" dt="2023-04-28T23:56:39.166" v="1" actId="20577"/>
        <pc:sldMkLst>
          <pc:docMk/>
          <pc:sldMk cId="231512274" sldId="295"/>
        </pc:sldMkLst>
        <pc:spChg chg="mod">
          <ac:chgData name="JORGE ROLANDO RODRIGUEZ CASTANEDA" userId="S::jrrodriguezc@correo.url.edu.gt::4863539d-5666-4a8e-b043-1d0219cc113a" providerId="AD" clId="Web-{2658C482-2A44-0470-33C7-265FA4210CDC}" dt="2023-04-28T23:56:39.166" v="1" actId="20577"/>
          <ac:spMkLst>
            <pc:docMk/>
            <pc:sldMk cId="231512274" sldId="295"/>
            <ac:spMk id="3" creationId="{00000000-0000-0000-0000-000000000000}"/>
          </ac:spMkLst>
        </pc:spChg>
      </pc:sldChg>
      <pc:sldChg chg="del">
        <pc:chgData name="JORGE ROLANDO RODRIGUEZ CASTANEDA" userId="S::jrrodriguezc@correo.url.edu.gt::4863539d-5666-4a8e-b043-1d0219cc113a" providerId="AD" clId="Web-{2658C482-2A44-0470-33C7-265FA4210CDC}" dt="2023-04-28T23:56:13.165" v="0"/>
        <pc:sldMkLst>
          <pc:docMk/>
          <pc:sldMk cId="1656074195" sldId="395"/>
        </pc:sldMkLst>
      </pc:sldChg>
    </pc:docChg>
  </pc:docChgLst>
  <pc:docChgLst>
    <pc:chgData clId="Web-{2658C482-2A44-0470-33C7-265FA4210CDC}"/>
    <pc:docChg chg="modSld">
      <pc:chgData name="" userId="" providerId="" clId="Web-{2658C482-2A44-0470-33C7-265FA4210CDC}" dt="2023-04-28T23:56:11.352" v="0" actId="20577"/>
      <pc:docMkLst>
        <pc:docMk/>
      </pc:docMkLst>
      <pc:sldChg chg="modSp">
        <pc:chgData name="" userId="" providerId="" clId="Web-{2658C482-2A44-0470-33C7-265FA4210CDC}" dt="2023-04-28T23:56:11.352" v="0" actId="20577"/>
        <pc:sldMkLst>
          <pc:docMk/>
          <pc:sldMk cId="1267354632" sldId="256"/>
        </pc:sldMkLst>
        <pc:spChg chg="mod">
          <ac:chgData name="" userId="" providerId="" clId="Web-{2658C482-2A44-0470-33C7-265FA4210CDC}" dt="2023-04-28T23:56:11.352" v="0" actId="20577"/>
          <ac:spMkLst>
            <pc:docMk/>
            <pc:sldMk cId="1267354632" sldId="256"/>
            <ac:spMk id="3" creationId="{00000000-0000-0000-0000-000000000000}"/>
          </ac:spMkLst>
        </pc:spChg>
      </pc:sldChg>
    </pc:docChg>
  </pc:docChgLst>
  <pc:docChgLst>
    <pc:chgData name="JORGE ROLANDO RODRIGUEZ CASTANEDA" userId="S::jrrodriguezc@correo.url.edu.gt::4863539d-5666-4a8e-b043-1d0219cc113a" providerId="AD" clId="Web-{E0CF8487-78F3-BCA4-78EC-23686F0CEB55}"/>
    <pc:docChg chg="delSld modSld">
      <pc:chgData name="JORGE ROLANDO RODRIGUEZ CASTANEDA" userId="S::jrrodriguezc@correo.url.edu.gt::4863539d-5666-4a8e-b043-1d0219cc113a" providerId="AD" clId="Web-{E0CF8487-78F3-BCA4-78EC-23686F0CEB55}" dt="2023-11-14T21:22:30.426" v="4" actId="20577"/>
      <pc:docMkLst>
        <pc:docMk/>
      </pc:docMkLst>
      <pc:sldChg chg="modSp">
        <pc:chgData name="JORGE ROLANDO RODRIGUEZ CASTANEDA" userId="S::jrrodriguezc@correo.url.edu.gt::4863539d-5666-4a8e-b043-1d0219cc113a" providerId="AD" clId="Web-{E0CF8487-78F3-BCA4-78EC-23686F0CEB55}" dt="2023-11-14T21:22:09.065" v="1" actId="20577"/>
        <pc:sldMkLst>
          <pc:docMk/>
          <pc:sldMk cId="1267354632" sldId="256"/>
        </pc:sldMkLst>
        <pc:spChg chg="mod">
          <ac:chgData name="JORGE ROLANDO RODRIGUEZ CASTANEDA" userId="S::jrrodriguezc@correo.url.edu.gt::4863539d-5666-4a8e-b043-1d0219cc113a" providerId="AD" clId="Web-{E0CF8487-78F3-BCA4-78EC-23686F0CEB55}" dt="2023-11-14T21:22:06.174" v="0" actId="20577"/>
          <ac:spMkLst>
            <pc:docMk/>
            <pc:sldMk cId="1267354632" sldId="256"/>
            <ac:spMk id="2" creationId="{00000000-0000-0000-0000-000000000000}"/>
          </ac:spMkLst>
        </pc:spChg>
        <pc:spChg chg="mod">
          <ac:chgData name="JORGE ROLANDO RODRIGUEZ CASTANEDA" userId="S::jrrodriguezc@correo.url.edu.gt::4863539d-5666-4a8e-b043-1d0219cc113a" providerId="AD" clId="Web-{E0CF8487-78F3-BCA4-78EC-23686F0CEB55}" dt="2023-11-14T21:22:09.065" v="1" actId="20577"/>
          <ac:spMkLst>
            <pc:docMk/>
            <pc:sldMk cId="1267354632" sldId="256"/>
            <ac:spMk id="3" creationId="{00000000-0000-0000-0000-000000000000}"/>
          </ac:spMkLst>
        </pc:spChg>
      </pc:sldChg>
      <pc:sldChg chg="modSp">
        <pc:chgData name="JORGE ROLANDO RODRIGUEZ CASTANEDA" userId="S::jrrodriguezc@correo.url.edu.gt::4863539d-5666-4a8e-b043-1d0219cc113a" providerId="AD" clId="Web-{E0CF8487-78F3-BCA4-78EC-23686F0CEB55}" dt="2023-11-14T21:22:30.426" v="4" actId="20577"/>
        <pc:sldMkLst>
          <pc:docMk/>
          <pc:sldMk cId="231512274" sldId="295"/>
        </pc:sldMkLst>
        <pc:spChg chg="mod">
          <ac:chgData name="JORGE ROLANDO RODRIGUEZ CASTANEDA" userId="S::jrrodriguezc@correo.url.edu.gt::4863539d-5666-4a8e-b043-1d0219cc113a" providerId="AD" clId="Web-{E0CF8487-78F3-BCA4-78EC-23686F0CEB55}" dt="2023-11-14T21:22:25.191" v="3" actId="20577"/>
          <ac:spMkLst>
            <pc:docMk/>
            <pc:sldMk cId="231512274" sldId="295"/>
            <ac:spMk id="2" creationId="{00000000-0000-0000-0000-000000000000}"/>
          </ac:spMkLst>
        </pc:spChg>
        <pc:spChg chg="mod">
          <ac:chgData name="JORGE ROLANDO RODRIGUEZ CASTANEDA" userId="S::jrrodriguezc@correo.url.edu.gt::4863539d-5666-4a8e-b043-1d0219cc113a" providerId="AD" clId="Web-{E0CF8487-78F3-BCA4-78EC-23686F0CEB55}" dt="2023-11-14T21:22:30.426" v="4" actId="20577"/>
          <ac:spMkLst>
            <pc:docMk/>
            <pc:sldMk cId="231512274" sldId="295"/>
            <ac:spMk id="3" creationId="{00000000-0000-0000-0000-000000000000}"/>
          </ac:spMkLst>
        </pc:spChg>
      </pc:sldChg>
      <pc:sldChg chg="del">
        <pc:chgData name="JORGE ROLANDO RODRIGUEZ CASTANEDA" userId="S::jrrodriguezc@correo.url.edu.gt::4863539d-5666-4a8e-b043-1d0219cc113a" providerId="AD" clId="Web-{E0CF8487-78F3-BCA4-78EC-23686F0CEB55}" dt="2023-11-14T21:22:19.706" v="2"/>
        <pc:sldMkLst>
          <pc:docMk/>
          <pc:sldMk cId="1081122994" sldId="4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GT"/>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1C24C-5FD6-4F7F-AA36-0E82D615A5EE}" type="datetimeFigureOut">
              <a:rPr lang="es-GT" smtClean="0"/>
              <a:t>7/11/2024</a:t>
            </a:fld>
            <a:endParaRPr lang="es-GT"/>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GT"/>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GT"/>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GT"/>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1A802D-9326-426A-853F-0C4EDCB20703}" type="slidenum">
              <a:rPr lang="es-GT" smtClean="0"/>
              <a:t>‹Nº›</a:t>
            </a:fld>
            <a:endParaRPr lang="es-GT"/>
          </a:p>
        </p:txBody>
      </p:sp>
    </p:spTree>
    <p:extLst>
      <p:ext uri="{BB962C8B-B14F-4D97-AF65-F5344CB8AC3E}">
        <p14:creationId xmlns:p14="http://schemas.microsoft.com/office/powerpoint/2010/main" val="3816150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b="0" i="0" dirty="0">
                <a:solidFill>
                  <a:srgbClr val="000000"/>
                </a:solidFill>
                <a:effectLst/>
                <a:latin typeface="proxima_nova_regular"/>
              </a:rPr>
              <a:t>Another famous example is Hulu, which began life as a joint venture between NBC Universal, Providence Equity Partners, News Corporation and then The Walt Disney Company. Launched in 2007, Hulu was originally conceived to run programming from these four companies and their respective subsidiaries. Hulu has since developed its own programming. </a:t>
            </a:r>
            <a:endParaRPr lang="es-GT" dirty="0"/>
          </a:p>
        </p:txBody>
      </p:sp>
      <p:sp>
        <p:nvSpPr>
          <p:cNvPr id="4" name="Marcador de número de diapositiva 3"/>
          <p:cNvSpPr>
            <a:spLocks noGrp="1"/>
          </p:cNvSpPr>
          <p:nvPr>
            <p:ph type="sldNum" sz="quarter" idx="5"/>
          </p:nvPr>
        </p:nvSpPr>
        <p:spPr/>
        <p:txBody>
          <a:bodyPr/>
          <a:lstStyle/>
          <a:p>
            <a:fld id="{411A802D-9326-426A-853F-0C4EDCB20703}" type="slidenum">
              <a:rPr lang="es-GT" smtClean="0"/>
              <a:t>3</a:t>
            </a:fld>
            <a:endParaRPr lang="es-GT"/>
          </a:p>
        </p:txBody>
      </p:sp>
    </p:spTree>
    <p:extLst>
      <p:ext uri="{BB962C8B-B14F-4D97-AF65-F5344CB8AC3E}">
        <p14:creationId xmlns:p14="http://schemas.microsoft.com/office/powerpoint/2010/main" val="1606075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7/11/2024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57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7/11/2024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16311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7/11/2024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07671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C46035-0C1F-4358-AC87-7593A30C26EC}" type="datetimeFigureOut">
              <a:rPr lang="es-GT" smtClean="0"/>
              <a:t>7/11/2024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66149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46035-0C1F-4358-AC87-7593A30C26EC}" type="datetimeFigureOut">
              <a:rPr lang="es-GT" smtClean="0"/>
              <a:t>7/11/2024</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48C5AED9-68C5-493E-B325-2410F1CD8EA0}" type="slidenum">
              <a:rPr lang="es-GT" smtClean="0"/>
              <a:t>‹Nº›</a:t>
            </a:fld>
            <a:endParaRPr lang="es-G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57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46035-0C1F-4358-AC87-7593A30C26EC}" type="datetimeFigureOut">
              <a:rPr lang="es-GT" smtClean="0"/>
              <a:t>7/11/2024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710190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C46035-0C1F-4358-AC87-7593A30C26EC}" type="datetimeFigureOut">
              <a:rPr lang="es-GT" smtClean="0"/>
              <a:t>7/11/2024</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1888342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46035-0C1F-4358-AC87-7593A30C26EC}" type="datetimeFigureOut">
              <a:rPr lang="es-GT" smtClean="0"/>
              <a:t>7/11/2024</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2230557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6C46035-0C1F-4358-AC87-7593A30C26EC}" type="datetimeFigureOut">
              <a:rPr lang="es-GT" smtClean="0"/>
              <a:t>7/11/2024</a:t>
            </a:fld>
            <a:endParaRPr lang="es-G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GT"/>
          </a:p>
        </p:txBody>
      </p:sp>
      <p:sp>
        <p:nvSpPr>
          <p:cNvPr id="9" name="Slide Number Placeholder 8"/>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3463117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6C46035-0C1F-4358-AC87-7593A30C26EC}" type="datetimeFigureOut">
              <a:rPr lang="es-GT" smtClean="0"/>
              <a:t>7/11/2024</a:t>
            </a:fld>
            <a:endParaRPr lang="es-G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G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C5AED9-68C5-493E-B325-2410F1CD8EA0}" type="slidenum">
              <a:rPr lang="es-GT" smtClean="0"/>
              <a:t>‹Nº›</a:t>
            </a:fld>
            <a:endParaRPr lang="es-GT"/>
          </a:p>
        </p:txBody>
      </p:sp>
    </p:spTree>
    <p:extLst>
      <p:ext uri="{BB962C8B-B14F-4D97-AF65-F5344CB8AC3E}">
        <p14:creationId xmlns:p14="http://schemas.microsoft.com/office/powerpoint/2010/main" val="247892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46035-0C1F-4358-AC87-7593A30C26EC}" type="datetimeFigureOut">
              <a:rPr lang="es-GT" smtClean="0"/>
              <a:t>7/11/2024</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48C5AED9-68C5-493E-B325-2410F1CD8EA0}" type="slidenum">
              <a:rPr lang="es-GT" smtClean="0"/>
              <a:t>‹Nº›</a:t>
            </a:fld>
            <a:endParaRPr lang="es-GT"/>
          </a:p>
        </p:txBody>
      </p:sp>
    </p:spTree>
    <p:extLst>
      <p:ext uri="{BB962C8B-B14F-4D97-AF65-F5344CB8AC3E}">
        <p14:creationId xmlns:p14="http://schemas.microsoft.com/office/powerpoint/2010/main" val="94648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C46035-0C1F-4358-AC87-7593A30C26EC}" type="datetimeFigureOut">
              <a:rPr lang="es-GT" smtClean="0"/>
              <a:t>7/11/2024</a:t>
            </a:fld>
            <a:endParaRPr lang="es-G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G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C5AED9-68C5-493E-B325-2410F1CD8EA0}" type="slidenum">
              <a:rPr lang="es-GT" smtClean="0"/>
              <a:t>‹Nº›</a:t>
            </a:fld>
            <a:endParaRPr lang="es-G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34705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otorpasion.com/industria/toyota-yamaha-no-quieren-dejar-morir-motor-combustion-interna-estan-desarrollando-potente-v8-hidrogen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RxhKpYRQtaI?feature=oembed"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dirty="0"/>
              <a:t>, 2024</a:t>
            </a:r>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54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Tecnología de Grupos</a:t>
            </a:r>
          </a:p>
        </p:txBody>
      </p:sp>
      <p:sp>
        <p:nvSpPr>
          <p:cNvPr id="5" name="Content Placeholder 4">
            <a:extLst>
              <a:ext uri="{FF2B5EF4-FFF2-40B4-BE49-F238E27FC236}">
                <a16:creationId xmlns:a16="http://schemas.microsoft.com/office/drawing/2014/main" id="{D889AFDD-D76C-42AD-B3E3-29385913E2D4}"/>
              </a:ext>
            </a:extLst>
          </p:cNvPr>
          <p:cNvSpPr>
            <a:spLocks noGrp="1"/>
          </p:cNvSpPr>
          <p:nvPr>
            <p:ph idx="1"/>
          </p:nvPr>
        </p:nvSpPr>
        <p:spPr>
          <a:xfrm>
            <a:off x="1097280" y="1845733"/>
            <a:ext cx="10058400" cy="4104493"/>
          </a:xfrm>
        </p:spPr>
        <p:txBody>
          <a:bodyPr>
            <a:normAutofit/>
          </a:bodyPr>
          <a:lstStyle/>
          <a:p>
            <a:pPr marL="0" indent="0" algn="just">
              <a:buNone/>
            </a:pPr>
            <a:r>
              <a:rPr lang="es-MX" dirty="0"/>
              <a:t>La tecnología de grupos identifica los componentes mediante un esquema de codificación que especifica el tamaño, la forma y el tipo de procesamiento (por ejemplo, perforación). Esto facilita la normalización de materiales, componentes y procesos, así como la identificación de familias de piezas. A medida que se identifican esas familias, se pueden agrupar las actividades y las máquinas para reducir al mínimo las preparaciones o cambios, las rutas y el movimiento de materiales.</a:t>
            </a:r>
          </a:p>
        </p:txBody>
      </p:sp>
      <p:pic>
        <p:nvPicPr>
          <p:cNvPr id="6" name="Imagen 5">
            <a:extLst>
              <a:ext uri="{FF2B5EF4-FFF2-40B4-BE49-F238E27FC236}">
                <a16:creationId xmlns:a16="http://schemas.microsoft.com/office/drawing/2014/main" id="{5FD28632-9956-4659-80E7-B00E2DBA8133}"/>
              </a:ext>
            </a:extLst>
          </p:cNvPr>
          <p:cNvPicPr>
            <a:picLocks noChangeAspect="1"/>
          </p:cNvPicPr>
          <p:nvPr/>
        </p:nvPicPr>
        <p:blipFill>
          <a:blip r:embed="rId2"/>
          <a:stretch>
            <a:fillRect/>
          </a:stretch>
        </p:blipFill>
        <p:spPr>
          <a:xfrm>
            <a:off x="3340270" y="3637697"/>
            <a:ext cx="5286375" cy="2933700"/>
          </a:xfrm>
          <a:prstGeom prst="rect">
            <a:avLst/>
          </a:prstGeom>
        </p:spPr>
      </p:pic>
    </p:spTree>
    <p:extLst>
      <p:ext uri="{BB962C8B-B14F-4D97-AF65-F5344CB8AC3E}">
        <p14:creationId xmlns:p14="http://schemas.microsoft.com/office/powerpoint/2010/main" val="4001230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Documentos para la producción</a:t>
            </a:r>
          </a:p>
        </p:txBody>
      </p:sp>
      <p:sp>
        <p:nvSpPr>
          <p:cNvPr id="3" name="Content Placeholder 2">
            <a:extLst>
              <a:ext uri="{FF2B5EF4-FFF2-40B4-BE49-F238E27FC236}">
                <a16:creationId xmlns:a16="http://schemas.microsoft.com/office/drawing/2014/main" id="{4CB720F3-2E80-4244-B5F6-C8927C91265C}"/>
              </a:ext>
            </a:extLst>
          </p:cNvPr>
          <p:cNvSpPr>
            <a:spLocks noGrp="1"/>
          </p:cNvSpPr>
          <p:nvPr>
            <p:ph idx="1"/>
          </p:nvPr>
        </p:nvSpPr>
        <p:spPr>
          <a:xfrm>
            <a:off x="1097280" y="1845734"/>
            <a:ext cx="10058400" cy="4104492"/>
          </a:xfrm>
        </p:spPr>
        <p:txBody>
          <a:bodyPr>
            <a:normAutofit/>
          </a:bodyPr>
          <a:lstStyle/>
          <a:p>
            <a:pPr marL="0" indent="0" algn="just">
              <a:buNone/>
            </a:pPr>
            <a:r>
              <a:rPr lang="es-MX" dirty="0"/>
              <a:t>Un </a:t>
            </a:r>
            <a:r>
              <a:rPr lang="es-MX" b="1" dirty="0"/>
              <a:t>plano de montaje </a:t>
            </a:r>
            <a:r>
              <a:rPr lang="es-MX" dirty="0"/>
              <a:t>muestra simplemente una visión del despiece del producto.</a:t>
            </a:r>
          </a:p>
          <a:p>
            <a:pPr marL="0" indent="0" algn="just">
              <a:buNone/>
            </a:pPr>
            <a:r>
              <a:rPr lang="es-MX" dirty="0"/>
              <a:t>El d</a:t>
            </a:r>
            <a:r>
              <a:rPr lang="es-MX" b="1" dirty="0"/>
              <a:t>iagrama de montaje </a:t>
            </a:r>
            <a:r>
              <a:rPr lang="es-MX" dirty="0"/>
              <a:t>muestra de forma esquemática cómo se monta un producto. Los componentes (que pueden ser fabricados, adquiridos o una combinación de las dos cosas) se muestran en el diagrama de montaje. El diagrama de montaje determina el punto de la producción en el que los componentes se ensamblan en subconjuntos y, en último término, en el producto final.</a:t>
            </a:r>
          </a:p>
          <a:p>
            <a:pPr marL="0" indent="0" algn="just">
              <a:buNone/>
            </a:pPr>
            <a:r>
              <a:rPr lang="es-MX" dirty="0"/>
              <a:t>La </a:t>
            </a:r>
            <a:r>
              <a:rPr lang="es-MX" b="1" dirty="0"/>
              <a:t>hoja de ruta </a:t>
            </a:r>
            <a:r>
              <a:rPr lang="es-MX" dirty="0"/>
              <a:t>enumera las operaciones necesarias para fabricar el componente a partir del material especificado en la lista de materiales. La hoja de ruta de un artículo tendrá una entrada por cada operación que haya que llevar a cabo con el artículo.</a:t>
            </a:r>
          </a:p>
        </p:txBody>
      </p:sp>
    </p:spTree>
    <p:extLst>
      <p:ext uri="{BB962C8B-B14F-4D97-AF65-F5344CB8AC3E}">
        <p14:creationId xmlns:p14="http://schemas.microsoft.com/office/powerpoint/2010/main" val="335019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30"/>
            <a:ext cx="10058400" cy="1450757"/>
          </a:xfrm>
        </p:spPr>
        <p:txBody>
          <a:bodyPr/>
          <a:lstStyle/>
          <a:p>
            <a:r>
              <a:rPr lang="es-GT" dirty="0"/>
              <a:t>Documentos para la producción</a:t>
            </a:r>
          </a:p>
        </p:txBody>
      </p:sp>
      <p:sp>
        <p:nvSpPr>
          <p:cNvPr id="6" name="Marcador de contenido 5">
            <a:extLst>
              <a:ext uri="{FF2B5EF4-FFF2-40B4-BE49-F238E27FC236}">
                <a16:creationId xmlns:a16="http://schemas.microsoft.com/office/drawing/2014/main" id="{93944A85-E0E3-4B64-8E70-784E4BD2D296}"/>
              </a:ext>
            </a:extLst>
          </p:cNvPr>
          <p:cNvSpPr>
            <a:spLocks noGrp="1"/>
          </p:cNvSpPr>
          <p:nvPr>
            <p:ph idx="1"/>
          </p:nvPr>
        </p:nvSpPr>
        <p:spPr/>
        <p:txBody>
          <a:bodyPr/>
          <a:lstStyle/>
          <a:p>
            <a:pPr marL="0" indent="0" algn="just">
              <a:buNone/>
            </a:pPr>
            <a:r>
              <a:rPr lang="es-MX" dirty="0"/>
              <a:t>La </a:t>
            </a:r>
            <a:r>
              <a:rPr lang="es-MX" b="1" dirty="0"/>
              <a:t>orden de trabajo </a:t>
            </a:r>
            <a:r>
              <a:rPr lang="es-MX" dirty="0"/>
              <a:t>es una instrucción para fabricar una cantidad determinada de un artículo concreto, normalmente dentro de un plazo específico. La hoja en la que el camarero toma nota de nuestro pedido en nuestro restaurante preferido es una orden de trabajo.</a:t>
            </a:r>
          </a:p>
          <a:p>
            <a:pPr marL="0" indent="0" algn="just">
              <a:buNone/>
            </a:pPr>
            <a:r>
              <a:rPr lang="es-MX" dirty="0"/>
              <a:t>Las </a:t>
            </a:r>
            <a:r>
              <a:rPr lang="es-MX" b="1" dirty="0"/>
              <a:t>notificaciones de cambios de ingeniería </a:t>
            </a:r>
            <a:r>
              <a:rPr lang="es-MX" dirty="0"/>
              <a:t>(ECN: </a:t>
            </a:r>
            <a:r>
              <a:rPr lang="es-MX" dirty="0" err="1"/>
              <a:t>Engineering</a:t>
            </a:r>
            <a:r>
              <a:rPr lang="es-MX" dirty="0"/>
              <a:t> Change </a:t>
            </a:r>
            <a:r>
              <a:rPr lang="es-MX" dirty="0" err="1"/>
              <a:t>Notice</a:t>
            </a:r>
            <a:r>
              <a:rPr lang="es-MX" dirty="0"/>
              <a:t>) modifican algún aspecto de la definición o de la documentación del producto, como por ejemplo un plano de ingeniería o una lista de materiales</a:t>
            </a:r>
            <a:endParaRPr lang="es-GT" dirty="0"/>
          </a:p>
        </p:txBody>
      </p:sp>
    </p:spTree>
    <p:extLst>
      <p:ext uri="{BB962C8B-B14F-4D97-AF65-F5344CB8AC3E}">
        <p14:creationId xmlns:p14="http://schemas.microsoft.com/office/powerpoint/2010/main" val="364754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Documentos para la producción</a:t>
            </a:r>
            <a:endParaRPr lang="es-419" dirty="0"/>
          </a:p>
        </p:txBody>
      </p:sp>
      <p:pic>
        <p:nvPicPr>
          <p:cNvPr id="4" name="Picture 2" descr="McDonalds Restaurant in Liverpool's Lord Street - Liverpool Echo">
            <a:extLst>
              <a:ext uri="{FF2B5EF4-FFF2-40B4-BE49-F238E27FC236}">
                <a16:creationId xmlns:a16="http://schemas.microsoft.com/office/drawing/2014/main" id="{B99E6E70-A5E6-46D2-9531-FEED540F8186}"/>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60320" y="1846263"/>
            <a:ext cx="6858920" cy="4517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18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DA2A-6E9E-4D5C-A943-EEAFE0720DB4}"/>
              </a:ext>
            </a:extLst>
          </p:cNvPr>
          <p:cNvSpPr>
            <a:spLocks noGrp="1"/>
          </p:cNvSpPr>
          <p:nvPr>
            <p:ph type="title"/>
          </p:nvPr>
        </p:nvSpPr>
        <p:spPr/>
        <p:txBody>
          <a:bodyPr/>
          <a:lstStyle/>
          <a:p>
            <a:r>
              <a:rPr lang="es-MX" dirty="0"/>
              <a:t>Árboles de Decisión</a:t>
            </a:r>
            <a:endParaRPr lang="es-419" dirty="0"/>
          </a:p>
        </p:txBody>
      </p:sp>
      <p:sp>
        <p:nvSpPr>
          <p:cNvPr id="7" name="Marcador de contenido 6">
            <a:extLst>
              <a:ext uri="{FF2B5EF4-FFF2-40B4-BE49-F238E27FC236}">
                <a16:creationId xmlns:a16="http://schemas.microsoft.com/office/drawing/2014/main" id="{87E42C4C-12A7-4CD4-A7AF-C7D3C0EDAA90}"/>
              </a:ext>
            </a:extLst>
          </p:cNvPr>
          <p:cNvSpPr>
            <a:spLocks noGrp="1"/>
          </p:cNvSpPr>
          <p:nvPr>
            <p:ph idx="1"/>
          </p:nvPr>
        </p:nvSpPr>
        <p:spPr/>
        <p:txBody>
          <a:bodyPr>
            <a:normAutofit/>
          </a:bodyPr>
          <a:lstStyle/>
          <a:p>
            <a:pPr marL="0" indent="0" algn="just">
              <a:buNone/>
            </a:pPr>
            <a:r>
              <a:rPr lang="es-MX" dirty="0"/>
              <a:t>Los árboles de decisión se pueden utilizar para las decisiones sobre nuevos productos, así como para una amplia variedad de problemas de dirección en los que la incertidumbre esté presente. Resultan especialmente útiles cuando existe una serie de decisiones y diferentes resultados posibles que conducen a decisiones posteriores, seguidas por otros resultados. Para construir un árbol de decisión, se emplea el siguiente procedimiento:</a:t>
            </a:r>
            <a:endParaRPr lang="es-GT" dirty="0"/>
          </a:p>
        </p:txBody>
      </p:sp>
    </p:spTree>
    <p:extLst>
      <p:ext uri="{BB962C8B-B14F-4D97-AF65-F5344CB8AC3E}">
        <p14:creationId xmlns:p14="http://schemas.microsoft.com/office/powerpoint/2010/main" val="3389620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99BA2-96EB-4F24-9802-B5662D8E8840}"/>
              </a:ext>
            </a:extLst>
          </p:cNvPr>
          <p:cNvSpPr>
            <a:spLocks noGrp="1"/>
          </p:cNvSpPr>
          <p:nvPr>
            <p:ph type="title"/>
          </p:nvPr>
        </p:nvSpPr>
        <p:spPr/>
        <p:txBody>
          <a:bodyPr/>
          <a:lstStyle/>
          <a:p>
            <a:r>
              <a:rPr lang="es-GT" dirty="0"/>
              <a:t>Árboles de Decisión</a:t>
            </a:r>
          </a:p>
        </p:txBody>
      </p:sp>
      <p:sp>
        <p:nvSpPr>
          <p:cNvPr id="5" name="Marcador de contenido 4">
            <a:extLst>
              <a:ext uri="{FF2B5EF4-FFF2-40B4-BE49-F238E27FC236}">
                <a16:creationId xmlns:a16="http://schemas.microsoft.com/office/drawing/2014/main" id="{57815898-38F8-4495-BD2D-C7594E34EFA9}"/>
              </a:ext>
            </a:extLst>
          </p:cNvPr>
          <p:cNvSpPr>
            <a:spLocks noGrp="1"/>
          </p:cNvSpPr>
          <p:nvPr>
            <p:ph idx="1"/>
          </p:nvPr>
        </p:nvSpPr>
        <p:spPr/>
        <p:txBody>
          <a:bodyPr/>
          <a:lstStyle/>
          <a:p>
            <a:pPr marL="457200" indent="-457200">
              <a:buFont typeface="+mj-lt"/>
              <a:buAutoNum type="arabicPeriod"/>
            </a:pPr>
            <a:r>
              <a:rPr lang="es-MX" dirty="0"/>
              <a:t>Asegúrese de que se incluyen todas las posibles alternativas y estados de la situación (comenzando por la izquierda y yendo hacia la derecha) en el árbol de decisión. Esto incluye la alternativa de «no hacer nada». </a:t>
            </a:r>
          </a:p>
          <a:p>
            <a:pPr marL="457200" indent="-457200">
              <a:buFont typeface="+mj-lt"/>
              <a:buAutoNum type="arabicPeriod"/>
            </a:pPr>
            <a:r>
              <a:rPr lang="es-MX" dirty="0"/>
              <a:t>Los resultados se introducen al final de la rama adecuada. Este es el lugar para mostrar los resultados que lleva consigo la elección de esa rama. </a:t>
            </a:r>
          </a:p>
          <a:p>
            <a:pPr marL="457200" indent="-457200">
              <a:buFont typeface="+mj-lt"/>
              <a:buAutoNum type="arabicPeriod"/>
            </a:pPr>
            <a:r>
              <a:rPr lang="es-MX" dirty="0"/>
              <a:t>El objetivo comenzando por el final del árbol (el lado derecho) y siguiendo hacia el principio del mismo (a la izquierda), al tiempo que se calculan los valores en cada paso y se eliminan las alternativas que no son tan buenas como otras del mismo nodo.</a:t>
            </a:r>
            <a:endParaRPr lang="es-GT" dirty="0"/>
          </a:p>
        </p:txBody>
      </p:sp>
    </p:spTree>
    <p:extLst>
      <p:ext uri="{BB962C8B-B14F-4D97-AF65-F5344CB8AC3E}">
        <p14:creationId xmlns:p14="http://schemas.microsoft.com/office/powerpoint/2010/main" val="1024348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CF62A-6562-48EB-8AE9-269ACEA11DF7}"/>
              </a:ext>
            </a:extLst>
          </p:cNvPr>
          <p:cNvSpPr>
            <a:spLocks noGrp="1"/>
          </p:cNvSpPr>
          <p:nvPr>
            <p:ph type="title"/>
          </p:nvPr>
        </p:nvSpPr>
        <p:spPr/>
        <p:txBody>
          <a:bodyPr/>
          <a:lstStyle/>
          <a:p>
            <a:r>
              <a:rPr lang="es-GT" dirty="0"/>
              <a:t>Árbol de Decisión</a:t>
            </a:r>
          </a:p>
        </p:txBody>
      </p:sp>
      <p:pic>
        <p:nvPicPr>
          <p:cNvPr id="5" name="Marcador de contenido 4">
            <a:extLst>
              <a:ext uri="{FF2B5EF4-FFF2-40B4-BE49-F238E27FC236}">
                <a16:creationId xmlns:a16="http://schemas.microsoft.com/office/drawing/2014/main" id="{14F861F7-F134-4BC9-8182-93E40F9C9B78}"/>
              </a:ext>
            </a:extLst>
          </p:cNvPr>
          <p:cNvPicPr>
            <a:picLocks noGrp="1" noChangeAspect="1"/>
          </p:cNvPicPr>
          <p:nvPr>
            <p:ph idx="1"/>
          </p:nvPr>
        </p:nvPicPr>
        <p:blipFill>
          <a:blip r:embed="rId2"/>
          <a:stretch>
            <a:fillRect/>
          </a:stretch>
        </p:blipFill>
        <p:spPr>
          <a:xfrm>
            <a:off x="2103657" y="1931386"/>
            <a:ext cx="8081351" cy="3473320"/>
          </a:xfrm>
        </p:spPr>
      </p:pic>
    </p:spTree>
    <p:extLst>
      <p:ext uri="{BB962C8B-B14F-4D97-AF65-F5344CB8AC3E}">
        <p14:creationId xmlns:p14="http://schemas.microsoft.com/office/powerpoint/2010/main" val="3554905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1AD93-F29C-47A1-B705-1B38141BD27C}"/>
              </a:ext>
            </a:extLst>
          </p:cNvPr>
          <p:cNvSpPr>
            <a:spLocks noGrp="1"/>
          </p:cNvSpPr>
          <p:nvPr>
            <p:ph type="title"/>
          </p:nvPr>
        </p:nvSpPr>
        <p:spPr/>
        <p:txBody>
          <a:bodyPr/>
          <a:lstStyle/>
          <a:p>
            <a:r>
              <a:rPr lang="es-GT" dirty="0"/>
              <a:t>Árbol de Decisión</a:t>
            </a:r>
          </a:p>
        </p:txBody>
      </p:sp>
      <p:pic>
        <p:nvPicPr>
          <p:cNvPr id="5" name="Marcador de contenido 4">
            <a:extLst>
              <a:ext uri="{FF2B5EF4-FFF2-40B4-BE49-F238E27FC236}">
                <a16:creationId xmlns:a16="http://schemas.microsoft.com/office/drawing/2014/main" id="{C56808DD-BCB1-426E-B86A-8A5707279678}"/>
              </a:ext>
            </a:extLst>
          </p:cNvPr>
          <p:cNvPicPr>
            <a:picLocks noGrp="1" noChangeAspect="1"/>
          </p:cNvPicPr>
          <p:nvPr>
            <p:ph idx="1"/>
          </p:nvPr>
        </p:nvPicPr>
        <p:blipFill>
          <a:blip r:embed="rId2"/>
          <a:stretch>
            <a:fillRect/>
          </a:stretch>
        </p:blipFill>
        <p:spPr>
          <a:xfrm>
            <a:off x="3193366" y="1737360"/>
            <a:ext cx="5480495" cy="4956189"/>
          </a:xfrm>
        </p:spPr>
      </p:pic>
    </p:spTree>
    <p:extLst>
      <p:ext uri="{BB962C8B-B14F-4D97-AF65-F5344CB8AC3E}">
        <p14:creationId xmlns:p14="http://schemas.microsoft.com/office/powerpoint/2010/main" val="1630422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00051" y="1473327"/>
            <a:ext cx="10170795" cy="2479548"/>
          </a:xfrm>
        </p:spPr>
        <p:txBody>
          <a:bodyPr/>
          <a:lstStyle/>
          <a:p>
            <a:r>
              <a:rPr lang="es-GT" dirty="0"/>
              <a:t>Producción &amp; Operaciones I</a:t>
            </a:r>
          </a:p>
        </p:txBody>
      </p:sp>
      <p:sp>
        <p:nvSpPr>
          <p:cNvPr id="3" name="Subtítulo 2"/>
          <p:cNvSpPr>
            <a:spLocks noGrp="1"/>
          </p:cNvSpPr>
          <p:nvPr>
            <p:ph type="subTitle" idx="1"/>
          </p:nvPr>
        </p:nvSpPr>
        <p:spPr>
          <a:xfrm>
            <a:off x="1100051" y="4665171"/>
            <a:ext cx="10058400" cy="1143000"/>
          </a:xfrm>
        </p:spPr>
        <p:txBody>
          <a:bodyPr vert="horz" lIns="91440" tIns="45720" rIns="91440" bIns="45720" rtlCol="0" anchor="t">
            <a:normAutofit fontScale="85000" lnSpcReduction="20000"/>
          </a:bodyPr>
          <a:lstStyle/>
          <a:p>
            <a:r>
              <a:rPr lang="es-GT" dirty="0"/>
              <a:t>Semestre </a:t>
            </a:r>
            <a:r>
              <a:rPr lang="es-GT" dirty="0" err="1"/>
              <a:t>iI</a:t>
            </a:r>
            <a:r>
              <a:rPr lang="es-GT"/>
              <a:t>, 2024</a:t>
            </a:r>
            <a:endParaRPr lang="es-GT" dirty="0"/>
          </a:p>
          <a:p>
            <a:endParaRPr lang="es-GT" dirty="0"/>
          </a:p>
          <a:p>
            <a:pPr algn="r"/>
            <a:r>
              <a:rPr lang="es-GT" dirty="0"/>
              <a:t>Ing. Jorge rodriguez</a:t>
            </a:r>
          </a:p>
        </p:txBody>
      </p:sp>
      <p:pic>
        <p:nvPicPr>
          <p:cNvPr id="1028" name="Picture 4" descr="Resultado de imagen de universidad rafael landív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74" y="270132"/>
            <a:ext cx="2604145" cy="920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1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097280" y="188129"/>
            <a:ext cx="10058400" cy="1450757"/>
          </a:xfrm>
        </p:spPr>
        <p:txBody>
          <a:bodyPr>
            <a:normAutofit/>
          </a:bodyPr>
          <a:lstStyle/>
          <a:p>
            <a:r>
              <a:rPr lang="es-GT"/>
              <a:t>Desarrollo del producto</a:t>
            </a:r>
            <a:endParaRPr lang="es-GT" dirty="0"/>
          </a:p>
        </p:txBody>
      </p:sp>
      <p:pic>
        <p:nvPicPr>
          <p:cNvPr id="5" name="Imagen 4">
            <a:extLst>
              <a:ext uri="{FF2B5EF4-FFF2-40B4-BE49-F238E27FC236}">
                <a16:creationId xmlns:a16="http://schemas.microsoft.com/office/drawing/2014/main" id="{A1073D41-0A5C-4269-B44A-E5D75F795791}"/>
              </a:ext>
            </a:extLst>
          </p:cNvPr>
          <p:cNvPicPr>
            <a:picLocks noChangeAspect="1"/>
          </p:cNvPicPr>
          <p:nvPr/>
        </p:nvPicPr>
        <p:blipFill>
          <a:blip r:embed="rId2"/>
          <a:stretch>
            <a:fillRect/>
          </a:stretch>
        </p:blipFill>
        <p:spPr>
          <a:xfrm>
            <a:off x="2445141" y="2000909"/>
            <a:ext cx="7301718" cy="3638356"/>
          </a:xfrm>
          <a:prstGeom prst="rect">
            <a:avLst/>
          </a:prstGeom>
        </p:spPr>
      </p:pic>
    </p:spTree>
    <p:extLst>
      <p:ext uri="{BB962C8B-B14F-4D97-AF65-F5344CB8AC3E}">
        <p14:creationId xmlns:p14="http://schemas.microsoft.com/office/powerpoint/2010/main" val="285590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A56A-52A6-4C23-8A5C-D5FE744E4B5B}"/>
              </a:ext>
            </a:extLst>
          </p:cNvPr>
          <p:cNvSpPr>
            <a:spLocks noGrp="1"/>
          </p:cNvSpPr>
          <p:nvPr>
            <p:ph type="title"/>
          </p:nvPr>
        </p:nvSpPr>
        <p:spPr/>
        <p:txBody>
          <a:bodyPr/>
          <a:lstStyle/>
          <a:p>
            <a:r>
              <a:rPr lang="es-GT" dirty="0" err="1"/>
              <a:t>Joint</a:t>
            </a:r>
            <a:r>
              <a:rPr lang="es-GT" dirty="0"/>
              <a:t> Ventures</a:t>
            </a:r>
            <a:endParaRPr lang="es-419" dirty="0"/>
          </a:p>
        </p:txBody>
      </p:sp>
      <p:sp>
        <p:nvSpPr>
          <p:cNvPr id="3" name="Marcador de contenido 2">
            <a:extLst>
              <a:ext uri="{FF2B5EF4-FFF2-40B4-BE49-F238E27FC236}">
                <a16:creationId xmlns:a16="http://schemas.microsoft.com/office/drawing/2014/main" id="{0E173C38-57AC-4E1D-AC18-109BC65E9410}"/>
              </a:ext>
            </a:extLst>
          </p:cNvPr>
          <p:cNvSpPr>
            <a:spLocks noGrp="1"/>
          </p:cNvSpPr>
          <p:nvPr>
            <p:ph idx="1"/>
          </p:nvPr>
        </p:nvSpPr>
        <p:spPr/>
        <p:txBody>
          <a:bodyPr/>
          <a:lstStyle/>
          <a:p>
            <a:pPr marL="0" indent="0" algn="just">
              <a:buNone/>
            </a:pPr>
            <a:r>
              <a:rPr lang="es-MX" dirty="0"/>
              <a:t>Las empresas conjuntas (</a:t>
            </a:r>
            <a:r>
              <a:rPr lang="es-MX" dirty="0" err="1"/>
              <a:t>joint</a:t>
            </a:r>
            <a:r>
              <a:rPr lang="es-MX" dirty="0"/>
              <a:t> ventures) como esta constituyen una propiedad conjunta, generalmente de dos empresas, que crean una nueva entidad. La propiedad puede repartirse al cincuenta por ciento, o bien uno de los propietarios puede asumir una parte mayor, para garantizarse un mayor control. Las empresas conjuntas resultan, a menudo, adecuadas para la explotación de oportunidades de producto concretas que pueden no ser fundamentales para la misión de la empresa.</a:t>
            </a:r>
            <a:endParaRPr lang="es-GT" dirty="0"/>
          </a:p>
        </p:txBody>
      </p:sp>
      <p:pic>
        <p:nvPicPr>
          <p:cNvPr id="2050" name="Picture 2" descr="Hulu anuncia su nueva programación – Noticias Última Hora de Guatemala">
            <a:extLst>
              <a:ext uri="{FF2B5EF4-FFF2-40B4-BE49-F238E27FC236}">
                <a16:creationId xmlns:a16="http://schemas.microsoft.com/office/drawing/2014/main" id="{657E2894-4697-470A-8BBA-102EA697EA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239" y="3585307"/>
            <a:ext cx="4689231" cy="3126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566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185A7F1-1B65-427D-A881-9F76B988A7BE}"/>
              </a:ext>
            </a:extLst>
          </p:cNvPr>
          <p:cNvSpPr>
            <a:spLocks noGrp="1"/>
          </p:cNvSpPr>
          <p:nvPr>
            <p:ph type="title"/>
          </p:nvPr>
        </p:nvSpPr>
        <p:spPr/>
        <p:txBody>
          <a:bodyPr/>
          <a:lstStyle/>
          <a:p>
            <a:r>
              <a:rPr lang="es-MX" dirty="0"/>
              <a:t>Alianzas</a:t>
            </a:r>
            <a:endParaRPr lang="es-GT" dirty="0"/>
          </a:p>
        </p:txBody>
      </p:sp>
      <p:sp>
        <p:nvSpPr>
          <p:cNvPr id="3" name="Marcador de contenido 2">
            <a:extLst>
              <a:ext uri="{FF2B5EF4-FFF2-40B4-BE49-F238E27FC236}">
                <a16:creationId xmlns:a16="http://schemas.microsoft.com/office/drawing/2014/main" id="{035D588F-DA14-4D25-8EF8-C0BBDCB4DC5A}"/>
              </a:ext>
            </a:extLst>
          </p:cNvPr>
          <p:cNvSpPr>
            <a:spLocks noGrp="1"/>
          </p:cNvSpPr>
          <p:nvPr>
            <p:ph idx="1"/>
          </p:nvPr>
        </p:nvSpPr>
        <p:spPr/>
        <p:txBody>
          <a:bodyPr/>
          <a:lstStyle/>
          <a:p>
            <a:pPr marL="0" indent="0" algn="just">
              <a:buNone/>
            </a:pPr>
            <a:r>
              <a:rPr lang="es-MX" dirty="0"/>
              <a:t>Cuando los nuevos productos son básicos para la misión de la empresa, pero se necesitan cuantiosos recursos y el riesgo es considerable, las alianzas pueden constituir una buena estrategia para el desarrollo del producto. Las alianzas son acuerdos de cooperación que permiten a las empresas seguir siendo independientes, pero usar sus fortalezas complementarias con el fin de perseguir estrategias compatibles con sus respectivas misiones. Las alianzas resultan especialmente beneficiosas cuando los productos que se van a desarrollar incluyen tecnologías que todavía se están desarrollando.</a:t>
            </a:r>
          </a:p>
          <a:p>
            <a:pPr marL="0" indent="0" algn="just">
              <a:buNone/>
            </a:pPr>
            <a:endParaRPr lang="es-GT" dirty="0"/>
          </a:p>
          <a:p>
            <a:pPr marL="0" indent="0" algn="just">
              <a:buNone/>
            </a:pPr>
            <a:r>
              <a:rPr lang="es-GT" dirty="0">
                <a:hlinkClick r:id="rId2"/>
              </a:rPr>
              <a:t>https://www.motorpasion.com/industria/toyota-yamaha-no-quieren-dejar-morir-motor-combustion-interna-estan-desarrollando-potente-v8-hidrogeno</a:t>
            </a:r>
            <a:endParaRPr lang="es-GT" dirty="0"/>
          </a:p>
          <a:p>
            <a:pPr marL="0" indent="0" algn="just">
              <a:buNone/>
            </a:pPr>
            <a:endParaRPr lang="es-GT" dirty="0"/>
          </a:p>
        </p:txBody>
      </p:sp>
    </p:spTree>
    <p:extLst>
      <p:ext uri="{BB962C8B-B14F-4D97-AF65-F5344CB8AC3E}">
        <p14:creationId xmlns:p14="http://schemas.microsoft.com/office/powerpoint/2010/main" val="244675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B2B7DF-7037-4FD9-A2C9-B7D439D23047}"/>
              </a:ext>
            </a:extLst>
          </p:cNvPr>
          <p:cNvSpPr>
            <a:spLocks noGrp="1"/>
          </p:cNvSpPr>
          <p:nvPr>
            <p:ph type="title"/>
          </p:nvPr>
        </p:nvSpPr>
        <p:spPr/>
        <p:txBody>
          <a:bodyPr/>
          <a:lstStyle/>
          <a:p>
            <a:r>
              <a:rPr lang="es-MX" dirty="0"/>
              <a:t>Definición del Producto</a:t>
            </a:r>
            <a:endParaRPr lang="es-GT" dirty="0"/>
          </a:p>
        </p:txBody>
      </p:sp>
      <p:sp>
        <p:nvSpPr>
          <p:cNvPr id="5" name="Marcador de contenido 4">
            <a:extLst>
              <a:ext uri="{FF2B5EF4-FFF2-40B4-BE49-F238E27FC236}">
                <a16:creationId xmlns:a16="http://schemas.microsoft.com/office/drawing/2014/main" id="{1E9BA04D-2A3C-4C6D-9EB2-950455C9A95B}"/>
              </a:ext>
            </a:extLst>
          </p:cNvPr>
          <p:cNvSpPr>
            <a:spLocks noGrp="1"/>
          </p:cNvSpPr>
          <p:nvPr>
            <p:ph idx="1"/>
          </p:nvPr>
        </p:nvSpPr>
        <p:spPr/>
        <p:txBody>
          <a:bodyPr>
            <a:normAutofit/>
          </a:bodyPr>
          <a:lstStyle/>
          <a:p>
            <a:pPr marL="0" indent="0">
              <a:buNone/>
            </a:pPr>
            <a:r>
              <a:rPr lang="es-MX" dirty="0"/>
              <a:t>Una vez que se han seleccionado nuevos bienes o servicios para su introducción en el mercado, habrá que proceder a su definición. En primer lugar, un bien o un servicio se define en términos de sus funciones (es decir, qué es lo que va a hacer). Es entonces cuando se diseña el producto, y la empresa determina la forma de realizar esas funciones.</a:t>
            </a:r>
          </a:p>
          <a:p>
            <a:pPr marL="0" indent="0">
              <a:buNone/>
            </a:pPr>
            <a:r>
              <a:rPr lang="es-MX" dirty="0"/>
              <a:t>Es necesario definir rigurosas especificaciones del producto para garantizar una producción eficiente. No se pueden determinar máquinas, </a:t>
            </a:r>
            <a:r>
              <a:rPr lang="es-MX" dirty="0" err="1"/>
              <a:t>layout</a:t>
            </a:r>
            <a:r>
              <a:rPr lang="es-MX" dirty="0"/>
              <a:t>, ni recursos humanos, hasta que no se haya definido, diseñado y documentado el producto.</a:t>
            </a:r>
          </a:p>
          <a:p>
            <a:pPr marL="0" indent="0">
              <a:buNone/>
            </a:pPr>
            <a:r>
              <a:rPr lang="es-MX" dirty="0"/>
              <a:t>Por consiguiente, toda organización necesita disponer de documentos que definan sus productos. Y es así para todo, tanto para una empanadilla de carne, como para un queso, una computadora o un procedimiento médico.</a:t>
            </a:r>
            <a:endParaRPr lang="es-GT" dirty="0"/>
          </a:p>
        </p:txBody>
      </p:sp>
    </p:spTree>
    <p:extLst>
      <p:ext uri="{BB962C8B-B14F-4D97-AF65-F5344CB8AC3E}">
        <p14:creationId xmlns:p14="http://schemas.microsoft.com/office/powerpoint/2010/main" val="157404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0AB82-8C1B-47BB-BFD4-3342F93EEACC}"/>
              </a:ext>
            </a:extLst>
          </p:cNvPr>
          <p:cNvSpPr>
            <a:spLocks noGrp="1"/>
          </p:cNvSpPr>
          <p:nvPr>
            <p:ph type="title"/>
          </p:nvPr>
        </p:nvSpPr>
        <p:spPr/>
        <p:txBody>
          <a:bodyPr/>
          <a:lstStyle/>
          <a:p>
            <a:r>
              <a:rPr lang="es-GT" dirty="0"/>
              <a:t>Definición del Producto</a:t>
            </a:r>
          </a:p>
        </p:txBody>
      </p:sp>
      <p:pic>
        <p:nvPicPr>
          <p:cNvPr id="4" name="Elementos multimedia en línea 3" title="¿Sabe cómo se prepara un Big Mac?">
            <a:hlinkClick r:id="" action="ppaction://media"/>
            <a:extLst>
              <a:ext uri="{FF2B5EF4-FFF2-40B4-BE49-F238E27FC236}">
                <a16:creationId xmlns:a16="http://schemas.microsoft.com/office/drawing/2014/main" id="{5B302FAE-FF63-42F3-8734-7A0E57DEFCD8}"/>
              </a:ext>
            </a:extLst>
          </p:cNvPr>
          <p:cNvPicPr>
            <a:picLocks noGrp="1" noRot="1" noChangeAspect="1"/>
          </p:cNvPicPr>
          <p:nvPr>
            <p:ph idx="1"/>
            <a:videoFile r:link="rId1"/>
          </p:nvPr>
        </p:nvPicPr>
        <p:blipFill>
          <a:blip r:embed="rId3"/>
          <a:stretch>
            <a:fillRect/>
          </a:stretch>
        </p:blipFill>
        <p:spPr>
          <a:xfrm>
            <a:off x="2566988" y="1846263"/>
            <a:ext cx="7119937" cy="4022725"/>
          </a:xfrm>
          <a:prstGeom prst="rect">
            <a:avLst/>
          </a:prstGeom>
        </p:spPr>
      </p:pic>
    </p:spTree>
    <p:extLst>
      <p:ext uri="{BB962C8B-B14F-4D97-AF65-F5344CB8AC3E}">
        <p14:creationId xmlns:p14="http://schemas.microsoft.com/office/powerpoint/2010/main" val="134599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ECB421E-63C9-5045-FB6D-93CE24BC76C8}"/>
              </a:ext>
            </a:extLst>
          </p:cNvPr>
          <p:cNvSpPr>
            <a:spLocks noGrp="1"/>
          </p:cNvSpPr>
          <p:nvPr>
            <p:ph type="title"/>
          </p:nvPr>
        </p:nvSpPr>
        <p:spPr>
          <a:xfrm>
            <a:off x="4974771" y="634946"/>
            <a:ext cx="6574972" cy="1450757"/>
          </a:xfrm>
        </p:spPr>
        <p:txBody>
          <a:bodyPr>
            <a:normAutofit/>
          </a:bodyPr>
          <a:lstStyle/>
          <a:p>
            <a:r>
              <a:rPr lang="es-MX" dirty="0"/>
              <a:t>Hoy en la historia</a:t>
            </a:r>
            <a:endParaRPr lang="es-GT" dirty="0"/>
          </a:p>
        </p:txBody>
      </p:sp>
      <p:pic>
        <p:nvPicPr>
          <p:cNvPr id="6" name="Picture 2" descr="Revolución Rusa; los bolcheviques toman el poder-0">
            <a:extLst>
              <a:ext uri="{FF2B5EF4-FFF2-40B4-BE49-F238E27FC236}">
                <a16:creationId xmlns:a16="http://schemas.microsoft.com/office/drawing/2014/main" id="{F8095851-C0CC-FA1F-CABE-E37740FCC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533" r="16762"/>
          <a:stretch/>
        </p:blipFill>
        <p:spPr bwMode="auto">
          <a:xfrm>
            <a:off x="633999" y="640081"/>
            <a:ext cx="4001315"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1042" name="Straight Connector 1041">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C298BF9-EB51-E4DC-1467-127ED3C72E60}"/>
              </a:ext>
            </a:extLst>
          </p:cNvPr>
          <p:cNvSpPr>
            <a:spLocks noGrp="1"/>
          </p:cNvSpPr>
          <p:nvPr>
            <p:ph idx="1"/>
          </p:nvPr>
        </p:nvSpPr>
        <p:spPr>
          <a:xfrm>
            <a:off x="4974769" y="2198914"/>
            <a:ext cx="6574973" cy="3670180"/>
          </a:xfrm>
        </p:spPr>
        <p:txBody>
          <a:bodyPr>
            <a:normAutofit/>
          </a:bodyPr>
          <a:lstStyle/>
          <a:p>
            <a:pPr algn="just"/>
            <a:r>
              <a:rPr lang="es-MX" b="0" i="0" dirty="0">
                <a:effectLst/>
                <a:latin typeface="Georgia" panose="02040502050405020303" pitchFamily="18" charset="0"/>
              </a:rPr>
              <a:t>Un día como hoy, (el 25 de Octubre si se toma en cuenta el calendario juliano que regía entonces en Rusia; el 7 de Noviembre para el calendario gregoriano que utiliza occidente) de 1917 se alzaba la Revolución Rusa con la aniquilación definitiva del régimen zarista y el derrocamiento del gobierno provisional de </a:t>
            </a:r>
            <a:r>
              <a:rPr lang="es-MX" b="0" i="0" dirty="0" err="1">
                <a:effectLst/>
                <a:latin typeface="Georgia" panose="02040502050405020303" pitchFamily="18" charset="0"/>
              </a:rPr>
              <a:t>Kerensky</a:t>
            </a:r>
            <a:r>
              <a:rPr lang="es-MX" b="0" i="0" dirty="0">
                <a:effectLst/>
                <a:latin typeface="Georgia" panose="02040502050405020303" pitchFamily="18" charset="0"/>
              </a:rPr>
              <a:t>, iniciando con ello un proceso de instauración de un régimen socialista encabezado por el líder político Vladimir Lenin, siguiendo las teorías históricas y económicas de Karl Marx, y formando finalmente la República Federal Socialista y Soviética Rusa.</a:t>
            </a:r>
            <a:endParaRPr lang="es-GT" dirty="0"/>
          </a:p>
        </p:txBody>
      </p:sp>
      <p:sp>
        <p:nvSpPr>
          <p:cNvPr id="1044" name="Rectangle 1043">
            <a:extLst>
              <a:ext uri="{FF2B5EF4-FFF2-40B4-BE49-F238E27FC236}">
                <a16:creationId xmlns:a16="http://schemas.microsoft.com/office/drawing/2014/main" id="{CADA4CA0-9A57-4FBE-A9E5-24DFC23C3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
        <p:nvSpPr>
          <p:cNvPr id="1046" name="Rectangle 1045">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GT"/>
          </a:p>
        </p:txBody>
      </p:sp>
    </p:spTree>
    <p:extLst>
      <p:ext uri="{BB962C8B-B14F-4D97-AF65-F5344CB8AC3E}">
        <p14:creationId xmlns:p14="http://schemas.microsoft.com/office/powerpoint/2010/main" val="1542230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E9555-9172-4DC0-BE69-D56938D6394F}"/>
              </a:ext>
            </a:extLst>
          </p:cNvPr>
          <p:cNvSpPr>
            <a:spLocks noGrp="1"/>
          </p:cNvSpPr>
          <p:nvPr>
            <p:ph type="title"/>
          </p:nvPr>
        </p:nvSpPr>
        <p:spPr/>
        <p:txBody>
          <a:bodyPr/>
          <a:lstStyle/>
          <a:p>
            <a:r>
              <a:rPr lang="es-419" dirty="0"/>
              <a:t>Plano de Ingeniería y BOM</a:t>
            </a:r>
          </a:p>
        </p:txBody>
      </p:sp>
      <p:sp>
        <p:nvSpPr>
          <p:cNvPr id="4" name="Marcador de contenido 3">
            <a:extLst>
              <a:ext uri="{FF2B5EF4-FFF2-40B4-BE49-F238E27FC236}">
                <a16:creationId xmlns:a16="http://schemas.microsoft.com/office/drawing/2014/main" id="{70E37671-7209-4737-809F-290A18C39A1F}"/>
              </a:ext>
            </a:extLst>
          </p:cNvPr>
          <p:cNvSpPr>
            <a:spLocks noGrp="1"/>
          </p:cNvSpPr>
          <p:nvPr>
            <p:ph idx="1"/>
          </p:nvPr>
        </p:nvSpPr>
        <p:spPr/>
        <p:txBody>
          <a:bodyPr>
            <a:normAutofit/>
          </a:bodyPr>
          <a:lstStyle/>
          <a:p>
            <a:pPr marL="0" indent="0" algn="just">
              <a:buNone/>
            </a:pPr>
            <a:r>
              <a:rPr lang="es-MX" dirty="0"/>
              <a:t>La mayoría de los artículos fabricados, así como sus componentes, se definen mediante un dibujo, que se suele denominar plano de ingeniería. Un plano de ingeniería muestra las dimensiones, tolerancias, materiales y acabados de un componente. El plano de ingeniería constituirá un elemento de la lista de materiales.</a:t>
            </a:r>
          </a:p>
          <a:p>
            <a:pPr marL="0" indent="0" algn="just">
              <a:buNone/>
            </a:pPr>
            <a:r>
              <a:rPr lang="es-MX" dirty="0"/>
              <a:t>La lista de materiales (BOM: </a:t>
            </a:r>
            <a:r>
              <a:rPr lang="es-MX" dirty="0" err="1"/>
              <a:t>bill</a:t>
            </a:r>
            <a:r>
              <a:rPr lang="es-MX" dirty="0"/>
              <a:t> </a:t>
            </a:r>
            <a:r>
              <a:rPr lang="es-MX" dirty="0" err="1"/>
              <a:t>of</a:t>
            </a:r>
            <a:r>
              <a:rPr lang="es-MX" dirty="0"/>
              <a:t> </a:t>
            </a:r>
            <a:r>
              <a:rPr lang="es-MX" dirty="0" err="1"/>
              <a:t>materials</a:t>
            </a:r>
            <a:r>
              <a:rPr lang="es-MX" dirty="0"/>
              <a:t>) muestra la jerarquía de los componentes, su descripción y la cantidad que se necesitaría de cada uno de ellos para fabricar una unidad del producto.</a:t>
            </a:r>
            <a:endParaRPr lang="es-GT" dirty="0"/>
          </a:p>
        </p:txBody>
      </p:sp>
      <p:pic>
        <p:nvPicPr>
          <p:cNvPr id="3074" name="Picture 2" descr="Planificación de requerimiento de materiales - PDF Free Download">
            <a:extLst>
              <a:ext uri="{FF2B5EF4-FFF2-40B4-BE49-F238E27FC236}">
                <a16:creationId xmlns:a16="http://schemas.microsoft.com/office/drawing/2014/main" id="{E10BEB15-786E-480D-B264-E84A1C354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5637" y="3892868"/>
            <a:ext cx="4155754" cy="2861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485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2BF4-4303-4C95-B4AB-69A28333D090}"/>
              </a:ext>
            </a:extLst>
          </p:cNvPr>
          <p:cNvSpPr>
            <a:spLocks noGrp="1"/>
          </p:cNvSpPr>
          <p:nvPr>
            <p:ph type="title"/>
          </p:nvPr>
        </p:nvSpPr>
        <p:spPr/>
        <p:txBody>
          <a:bodyPr/>
          <a:lstStyle/>
          <a:p>
            <a:r>
              <a:rPr lang="es-MX" dirty="0"/>
              <a:t>Decisiones sobre fabricar y comprar</a:t>
            </a:r>
            <a:endParaRPr lang="es-419" dirty="0"/>
          </a:p>
        </p:txBody>
      </p:sp>
      <p:sp>
        <p:nvSpPr>
          <p:cNvPr id="4" name="Marcador de contenido 3">
            <a:extLst>
              <a:ext uri="{FF2B5EF4-FFF2-40B4-BE49-F238E27FC236}">
                <a16:creationId xmlns:a16="http://schemas.microsoft.com/office/drawing/2014/main" id="{424BA34F-F108-4E6B-A27F-A5DAB27F0D23}"/>
              </a:ext>
            </a:extLst>
          </p:cNvPr>
          <p:cNvSpPr>
            <a:spLocks noGrp="1"/>
          </p:cNvSpPr>
          <p:nvPr>
            <p:ph idx="1"/>
          </p:nvPr>
        </p:nvSpPr>
        <p:spPr/>
        <p:txBody>
          <a:bodyPr/>
          <a:lstStyle/>
          <a:p>
            <a:pPr marL="0" indent="0" algn="just">
              <a:buNone/>
            </a:pPr>
            <a:r>
              <a:rPr lang="es-MX" dirty="0"/>
              <a:t>Para muchos componentes de productos, las empresas disponen de la opción de producir ellas mismas estos componentes, o comprarlos a una fuente externa. La elección entre estas dos alternativas se conoce como decisión de fabricar o comprar. La decisión de fabricar o comprar diferencia entre lo que la empresa quiere producir y lo que quiere comprar.</a:t>
            </a:r>
            <a:endParaRPr lang="es-GT" dirty="0"/>
          </a:p>
        </p:txBody>
      </p:sp>
      <p:pic>
        <p:nvPicPr>
          <p:cNvPr id="4098" name="Picture 2" descr="9. LA DECISIÓN DE PRODUCIR O COMPRAR - ECONOSUBLIME">
            <a:extLst>
              <a:ext uri="{FF2B5EF4-FFF2-40B4-BE49-F238E27FC236}">
                <a16:creationId xmlns:a16="http://schemas.microsoft.com/office/drawing/2014/main" id="{F785CE41-D58F-46D0-97BB-28101626ECA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30991" y="3449758"/>
            <a:ext cx="4532748" cy="2090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05436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14758</TotalTime>
  <Words>1204</Words>
  <Application>Microsoft Office PowerPoint</Application>
  <PresentationFormat>Panorámica</PresentationFormat>
  <Paragraphs>47</Paragraphs>
  <Slides>18</Slides>
  <Notes>1</Notes>
  <HiddenSlides>0</HiddenSlides>
  <MMClips>1</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Georgia</vt:lpstr>
      <vt:lpstr>proxima_nova_regular</vt:lpstr>
      <vt:lpstr>Retrospect</vt:lpstr>
      <vt:lpstr>Producción &amp; Operaciones I</vt:lpstr>
      <vt:lpstr>Desarrollo del producto</vt:lpstr>
      <vt:lpstr>Joint Ventures</vt:lpstr>
      <vt:lpstr>Alianzas</vt:lpstr>
      <vt:lpstr>Definición del Producto</vt:lpstr>
      <vt:lpstr>Definición del Producto</vt:lpstr>
      <vt:lpstr>Hoy en la historia</vt:lpstr>
      <vt:lpstr>Plano de Ingeniería y BOM</vt:lpstr>
      <vt:lpstr>Decisiones sobre fabricar y comprar</vt:lpstr>
      <vt:lpstr>Tecnología de Grupos</vt:lpstr>
      <vt:lpstr>Documentos para la producción</vt:lpstr>
      <vt:lpstr>Documentos para la producción</vt:lpstr>
      <vt:lpstr>Documentos para la producción</vt:lpstr>
      <vt:lpstr>Árboles de Decisión</vt:lpstr>
      <vt:lpstr>Árboles de Decisión</vt:lpstr>
      <vt:lpstr>Árbol de Decisión</vt:lpstr>
      <vt:lpstr>Árbol de Decisión</vt:lpstr>
      <vt:lpstr>Producción &amp; Operaciones 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 de Producción y Operaciones</dc:title>
  <dc:creator>mario vela corona</dc:creator>
  <cp:lastModifiedBy>Jorge Rolando Rodriguez Castañeda</cp:lastModifiedBy>
  <cp:revision>209</cp:revision>
  <dcterms:created xsi:type="dcterms:W3CDTF">2017-08-19T23:17:36Z</dcterms:created>
  <dcterms:modified xsi:type="dcterms:W3CDTF">2024-11-08T01:16:06Z</dcterms:modified>
</cp:coreProperties>
</file>