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407" r:id="rId3"/>
    <p:sldId id="405" r:id="rId4"/>
    <p:sldId id="406" r:id="rId5"/>
    <p:sldId id="306" r:id="rId6"/>
    <p:sldId id="378" r:id="rId7"/>
    <p:sldId id="402" r:id="rId8"/>
    <p:sldId id="403" r:id="rId9"/>
    <p:sldId id="379" r:id="rId10"/>
    <p:sldId id="380" r:id="rId11"/>
    <p:sldId id="303" r:id="rId12"/>
    <p:sldId id="382" r:id="rId13"/>
    <p:sldId id="385" r:id="rId14"/>
    <p:sldId id="397" r:id="rId15"/>
    <p:sldId id="404" r:id="rId16"/>
    <p:sldId id="29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7545D-6F87-1052-8659-24179B787E72}" v="4" dt="2024-09-25T20:36:20.35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5" d="100"/>
          <a:sy n="75" d="100"/>
        </p:scale>
        <p:origin x="3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8/10/2024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8/10/2024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8/10/2024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8/10/2024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8/10/2024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8/10/2024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8/10/2024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8/10/2024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8/10/2024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8/10/2024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8/10/2024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8/10/2024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8/10/2024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EKYJ-gwGLXQ?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_GaFPUGnM7I?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Definición de Calidad</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1"/>
            <a:ext cx="10058400" cy="3948779"/>
          </a:xfrm>
        </p:spPr>
        <p:txBody>
          <a:bodyPr>
            <a:normAutofit/>
          </a:bodyPr>
          <a:lstStyle/>
          <a:p>
            <a:pPr marL="0" indent="0" algn="just">
              <a:buNone/>
            </a:pPr>
            <a:r>
              <a:rPr lang="es-419" b="1" dirty="0"/>
              <a:t>Basada en la fabricación</a:t>
            </a:r>
          </a:p>
          <a:p>
            <a:pPr marL="0" indent="0" algn="just">
              <a:buNone/>
            </a:pPr>
            <a:r>
              <a:rPr lang="es-MX" dirty="0"/>
              <a:t>Creen que la calidad significa conformidad con las especificaciones y «hacer las cosas bien a la primera»</a:t>
            </a:r>
          </a:p>
          <a:p>
            <a:pPr marL="0" indent="0" algn="just">
              <a:buNone/>
            </a:pPr>
            <a:endParaRPr lang="es-MX" dirty="0"/>
          </a:p>
          <a:p>
            <a:pPr marL="0" indent="0" algn="just">
              <a:buNone/>
            </a:pPr>
            <a:r>
              <a:rPr lang="es-419" b="1" dirty="0"/>
              <a:t>Basada en el producto</a:t>
            </a:r>
          </a:p>
          <a:p>
            <a:pPr marL="0" indent="0" algn="just">
              <a:buNone/>
            </a:pPr>
            <a:r>
              <a:rPr lang="es-MX" dirty="0"/>
              <a:t>Considera la calidad como una variable precisa y mensurable. Desde este punto de vista, por ejemplo, un helado realmente bueno ha de tener un alto nivel de crema de leche.</a:t>
            </a:r>
            <a:endParaRPr lang="es-419" dirty="0"/>
          </a:p>
        </p:txBody>
      </p:sp>
    </p:spTree>
    <p:extLst>
      <p:ext uri="{BB962C8B-B14F-4D97-AF65-F5344CB8AC3E}">
        <p14:creationId xmlns:p14="http://schemas.microsoft.com/office/powerpoint/2010/main" val="396805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Implicaciones de la calidad	</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4104493"/>
          </a:xfrm>
        </p:spPr>
        <p:txBody>
          <a:bodyPr>
            <a:normAutofit/>
          </a:bodyPr>
          <a:lstStyle/>
          <a:p>
            <a:pPr marL="0" indent="0" algn="just">
              <a:buNone/>
            </a:pPr>
            <a:r>
              <a:rPr lang="es-MX" b="1" i="1" dirty="0"/>
              <a:t>La reputación de la empresa: </a:t>
            </a:r>
            <a:r>
              <a:rPr lang="es-MX" dirty="0"/>
              <a:t>Las organizaciones deben contar con que su reputación en términos de calidad (sea buena o mala) las acompañará siempre. La calidad se pondrá de manifiesto en la percepción que tengan los clientes sobre los nuevos productos de la empresa, en las prácticas de empleo y en las relaciones con los proveedores.</a:t>
            </a:r>
          </a:p>
          <a:p>
            <a:pPr marL="0" indent="0" algn="just">
              <a:buNone/>
            </a:pPr>
            <a:r>
              <a:rPr lang="es-MX" dirty="0"/>
              <a:t>La autopromoción no es un sustituto de la calidad de los productos.</a:t>
            </a:r>
          </a:p>
          <a:p>
            <a:pPr marL="0" indent="0" algn="just">
              <a:buNone/>
            </a:pPr>
            <a:endParaRPr lang="es-MX" dirty="0"/>
          </a:p>
          <a:p>
            <a:pPr marL="0" indent="0" algn="just">
              <a:buNone/>
            </a:pPr>
            <a:r>
              <a:rPr lang="es-MX" b="1" i="1" dirty="0"/>
              <a:t>Responsabilidad sobre el producto: </a:t>
            </a:r>
            <a:r>
              <a:rPr lang="es-MX" dirty="0"/>
              <a:t>Cada vez es más frecuente que los tribunales persigan a las organizaciones que diseñan, producen, o distribuyen bienes o servicios defectuosos, responsables de causar daños o lesiones a los clientes que los utilizan.</a:t>
            </a:r>
          </a:p>
        </p:txBody>
      </p:sp>
    </p:spTree>
    <p:extLst>
      <p:ext uri="{BB962C8B-B14F-4D97-AF65-F5344CB8AC3E}">
        <p14:creationId xmlns:p14="http://schemas.microsoft.com/office/powerpoint/2010/main" val="400123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Implicación de la calidad</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a:bodyPr>
          <a:lstStyle/>
          <a:p>
            <a:pPr marL="0" indent="0" algn="just">
              <a:buNone/>
            </a:pPr>
            <a:r>
              <a:rPr lang="es-MX" b="1" i="1" dirty="0"/>
              <a:t>Implicaciones globales: </a:t>
            </a:r>
            <a:r>
              <a:rPr lang="es-MX" dirty="0"/>
              <a:t>En esta era tecnológica, la calidad, así como la dirección de operaciones, es de interés internacional. Para que tanto una empresa como un país puedan competir con eficacia en el marco de una economía global, los productos deben satisfacer las expectativas globales de calidad, diseño y precio.</a:t>
            </a:r>
            <a:endParaRPr lang="es-419" dirty="0"/>
          </a:p>
        </p:txBody>
      </p:sp>
      <p:pic>
        <p:nvPicPr>
          <p:cNvPr id="6" name="Imagen 5">
            <a:extLst>
              <a:ext uri="{FF2B5EF4-FFF2-40B4-BE49-F238E27FC236}">
                <a16:creationId xmlns:a16="http://schemas.microsoft.com/office/drawing/2014/main" id="{AE413B19-BC1E-4261-BFBA-920904D1A900}"/>
              </a:ext>
            </a:extLst>
          </p:cNvPr>
          <p:cNvPicPr>
            <a:picLocks noChangeAspect="1"/>
          </p:cNvPicPr>
          <p:nvPr/>
        </p:nvPicPr>
        <p:blipFill>
          <a:blip r:embed="rId2"/>
          <a:stretch>
            <a:fillRect/>
          </a:stretch>
        </p:blipFill>
        <p:spPr>
          <a:xfrm>
            <a:off x="3005797" y="3429000"/>
            <a:ext cx="6745386" cy="1965144"/>
          </a:xfrm>
          <a:prstGeom prst="rect">
            <a:avLst/>
          </a:prstGeom>
        </p:spPr>
      </p:pic>
    </p:spTree>
    <p:extLst>
      <p:ext uri="{BB962C8B-B14F-4D97-AF65-F5344CB8AC3E}">
        <p14:creationId xmlns:p14="http://schemas.microsoft.com/office/powerpoint/2010/main" val="335019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Implicación de la calidad</a:t>
            </a:r>
          </a:p>
        </p:txBody>
      </p:sp>
      <p:pic>
        <p:nvPicPr>
          <p:cNvPr id="8" name="Elementos multimedia en línea 7" title="How Samsung Phones are &quot;Faking&quot; their Photos.">
            <a:hlinkClick r:id="" action="ppaction://media"/>
            <a:extLst>
              <a:ext uri="{FF2B5EF4-FFF2-40B4-BE49-F238E27FC236}">
                <a16:creationId xmlns:a16="http://schemas.microsoft.com/office/drawing/2014/main" id="{1FD017EB-210E-D07E-5080-762F2F27A9AF}"/>
              </a:ext>
            </a:extLst>
          </p:cNvPr>
          <p:cNvPicPr>
            <a:picLocks noGrp="1" noRot="1" noChangeAspect="1"/>
          </p:cNvPicPr>
          <p:nvPr>
            <p:ph idx="1"/>
            <a:videoFile r:link="rId1"/>
          </p:nvPr>
        </p:nvPicPr>
        <p:blipFill>
          <a:blip r:embed="rId3"/>
          <a:stretch>
            <a:fillRect/>
          </a:stretch>
        </p:blipFill>
        <p:spPr>
          <a:xfrm>
            <a:off x="3840163" y="2143125"/>
            <a:ext cx="4572000" cy="3429000"/>
          </a:xfrm>
        </p:spPr>
      </p:pic>
    </p:spTree>
    <p:extLst>
      <p:ext uri="{BB962C8B-B14F-4D97-AF65-F5344CB8AC3E}">
        <p14:creationId xmlns:p14="http://schemas.microsoft.com/office/powerpoint/2010/main" val="3647549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Coste de la Calidad</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buNone/>
            </a:pPr>
            <a:r>
              <a:rPr lang="es-MX" dirty="0"/>
              <a:t>Hay cuatro categorías de costes asociados con la calidad. Colectivamente, se los denomina coste de la calidad y son los siguientes:</a:t>
            </a:r>
          </a:p>
          <a:p>
            <a:pPr marL="0" indent="0">
              <a:buNone/>
            </a:pPr>
            <a:endParaRPr lang="es-MX" dirty="0"/>
          </a:p>
          <a:p>
            <a:pPr marL="0" indent="0">
              <a:buNone/>
            </a:pPr>
            <a:r>
              <a:rPr lang="es-MX" b="1" dirty="0"/>
              <a:t>Costes de prevención: </a:t>
            </a:r>
            <a:r>
              <a:rPr lang="es-MX" dirty="0"/>
              <a:t>Costes relacionados con la reducción de las causas potenciales de producción de piezas o servicios defectuosos (por ejemplo, formación, programas de mejora de la calidad).</a:t>
            </a:r>
          </a:p>
          <a:p>
            <a:pPr marL="0" indent="0">
              <a:buNone/>
            </a:pPr>
            <a:endParaRPr lang="es-MX" dirty="0"/>
          </a:p>
          <a:p>
            <a:pPr marL="0" indent="0">
              <a:buNone/>
            </a:pPr>
            <a:r>
              <a:rPr lang="es-MX" b="1" dirty="0"/>
              <a:t>Costes de inspección o control: </a:t>
            </a:r>
            <a:r>
              <a:rPr lang="es-MX" dirty="0"/>
              <a:t>Costes relacionados con la inspección de productos, procesos, componentes o servicios (por ejemplo, pruebas, laboratorios, inspectores).</a:t>
            </a:r>
            <a:endParaRPr lang="es-GT" dirty="0"/>
          </a:p>
        </p:txBody>
      </p:sp>
    </p:spTree>
    <p:extLst>
      <p:ext uri="{BB962C8B-B14F-4D97-AF65-F5344CB8AC3E}">
        <p14:creationId xmlns:p14="http://schemas.microsoft.com/office/powerpoint/2010/main" val="132561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Coste de la Calidad</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b="1" dirty="0"/>
              <a:t>Costes de fallos internos: </a:t>
            </a:r>
            <a:r>
              <a:rPr lang="es-MX" dirty="0"/>
              <a:t>Costes resultantes de la producción de componentes o servicios defectuosos antes de su entrega al cliente (por ejemplo, reelaboración, desechos, tiempo perdido).</a:t>
            </a:r>
          </a:p>
          <a:p>
            <a:pPr marL="0" indent="0" algn="just">
              <a:buNone/>
            </a:pPr>
            <a:endParaRPr lang="es-MX" dirty="0"/>
          </a:p>
          <a:p>
            <a:pPr marL="0" indent="0" algn="just">
              <a:buNone/>
            </a:pPr>
            <a:r>
              <a:rPr lang="es-MX" b="1" dirty="0"/>
              <a:t>Costes de fallos externos: </a:t>
            </a:r>
            <a:r>
              <a:rPr lang="es-MX" dirty="0"/>
              <a:t>Costes que surgen después de entregar componentes o servicios defectuosos a los clientes (por ejemplo, reelaboración, artículos devueltos, responsabilidades legales, disminución del fondo de comercio o costes para la sociedad).</a:t>
            </a:r>
            <a:endParaRPr lang="es-GT" dirty="0"/>
          </a:p>
        </p:txBody>
      </p:sp>
    </p:spTree>
    <p:extLst>
      <p:ext uri="{BB962C8B-B14F-4D97-AF65-F5344CB8AC3E}">
        <p14:creationId xmlns:p14="http://schemas.microsoft.com/office/powerpoint/2010/main" val="3389620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51B29A-6333-D234-3979-5483C680218E}"/>
              </a:ext>
            </a:extLst>
          </p:cNvPr>
          <p:cNvSpPr>
            <a:spLocks noGrp="1"/>
          </p:cNvSpPr>
          <p:nvPr>
            <p:ph type="title"/>
          </p:nvPr>
        </p:nvSpPr>
        <p:spPr>
          <a:xfrm>
            <a:off x="5181601" y="634946"/>
            <a:ext cx="6368142" cy="1450757"/>
          </a:xfrm>
        </p:spPr>
        <p:txBody>
          <a:bodyPr>
            <a:normAutofit/>
          </a:bodyPr>
          <a:lstStyle/>
          <a:p>
            <a:r>
              <a:rPr lang="es-MX" sz="5400" dirty="0">
                <a:solidFill>
                  <a:srgbClr val="3D3F66"/>
                </a:solidFill>
              </a:rPr>
              <a:t>Hoy en la historia</a:t>
            </a:r>
            <a:endParaRPr lang="es-GT" sz="5400" dirty="0">
              <a:solidFill>
                <a:srgbClr val="3D3F66"/>
              </a:solidFill>
            </a:endParaRPr>
          </a:p>
        </p:txBody>
      </p:sp>
      <p:pic>
        <p:nvPicPr>
          <p:cNvPr id="1026" name="Picture 2" descr="Se lanza a la venta Mortal Kombat-0">
            <a:extLst>
              <a:ext uri="{FF2B5EF4-FFF2-40B4-BE49-F238E27FC236}">
                <a16:creationId xmlns:a16="http://schemas.microsoft.com/office/drawing/2014/main" id="{6FF3E721-8D7B-5B9F-C080-3AC43C2F7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13" r="42895" b="-1"/>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DDF599F-38C5-E4AA-D8B8-9789A97A2C7D}"/>
              </a:ext>
            </a:extLst>
          </p:cNvPr>
          <p:cNvSpPr>
            <a:spLocks noGrp="1"/>
          </p:cNvSpPr>
          <p:nvPr>
            <p:ph idx="1"/>
          </p:nvPr>
        </p:nvSpPr>
        <p:spPr>
          <a:xfrm>
            <a:off x="5181601" y="2198914"/>
            <a:ext cx="6368142" cy="3670180"/>
          </a:xfrm>
        </p:spPr>
        <p:txBody>
          <a:bodyPr>
            <a:normAutofit/>
          </a:bodyPr>
          <a:lstStyle/>
          <a:p>
            <a:pPr algn="just"/>
            <a:r>
              <a:rPr lang="es-MX" dirty="0"/>
              <a:t>Un día como hoy, se lanzaba al mercado Mortal </a:t>
            </a:r>
            <a:r>
              <a:rPr lang="es-MX" dirty="0" err="1"/>
              <a:t>Kombat</a:t>
            </a:r>
            <a:r>
              <a:rPr lang="es-MX" dirty="0"/>
              <a:t>, célebre franquicia de videojuegos de peleas callejeras creada por Ed </a:t>
            </a:r>
            <a:r>
              <a:rPr lang="es-MX" dirty="0" err="1"/>
              <a:t>Boon</a:t>
            </a:r>
            <a:r>
              <a:rPr lang="es-MX" dirty="0"/>
              <a:t> y John </a:t>
            </a:r>
            <a:r>
              <a:rPr lang="es-MX" dirty="0" err="1"/>
              <a:t>Tobias</a:t>
            </a:r>
            <a:r>
              <a:rPr lang="es-MX" dirty="0"/>
              <a:t>.</a:t>
            </a:r>
          </a:p>
          <a:p>
            <a:pPr algn="just"/>
            <a:endParaRPr lang="es-MX" dirty="0"/>
          </a:p>
          <a:p>
            <a:pPr algn="just"/>
            <a:endParaRPr lang="es-MX" dirty="0"/>
          </a:p>
          <a:p>
            <a:pPr algn="just"/>
            <a:r>
              <a:rPr lang="es-MX" dirty="0"/>
              <a:t>El 8 de octubre de 1992, salió a la venta la primera entrega de Mortal </a:t>
            </a:r>
            <a:r>
              <a:rPr lang="es-MX" dirty="0" err="1"/>
              <a:t>Kombat</a:t>
            </a:r>
            <a:r>
              <a:rPr lang="es-MX" dirty="0"/>
              <a:t>, un videojuego de enorme trascendencia y repercusión, comercializado a nivel mundial por Midway </a:t>
            </a:r>
            <a:r>
              <a:rPr lang="es-MX" dirty="0" err="1"/>
              <a:t>Games</a:t>
            </a:r>
            <a:r>
              <a:rPr lang="es-MX" dirty="0"/>
              <a:t>.</a:t>
            </a:r>
            <a:endParaRPr lang="es-GT" dirty="0"/>
          </a:p>
        </p:txBody>
      </p:sp>
    </p:spTree>
    <p:extLst>
      <p:ext uri="{BB962C8B-B14F-4D97-AF65-F5344CB8AC3E}">
        <p14:creationId xmlns:p14="http://schemas.microsoft.com/office/powerpoint/2010/main" val="121200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1A4C37-D082-8ADF-0109-0EBD66D6F53D}"/>
              </a:ext>
            </a:extLst>
          </p:cNvPr>
          <p:cNvSpPr>
            <a:spLocks noGrp="1"/>
          </p:cNvSpPr>
          <p:nvPr>
            <p:ph type="title"/>
          </p:nvPr>
        </p:nvSpPr>
        <p:spPr/>
        <p:txBody>
          <a:bodyPr/>
          <a:lstStyle/>
          <a:p>
            <a:r>
              <a:rPr lang="es-GT" dirty="0"/>
              <a:t>Familia Toyoda</a:t>
            </a:r>
          </a:p>
        </p:txBody>
      </p:sp>
      <p:sp>
        <p:nvSpPr>
          <p:cNvPr id="3" name="Marcador de contenido 2">
            <a:extLst>
              <a:ext uri="{FF2B5EF4-FFF2-40B4-BE49-F238E27FC236}">
                <a16:creationId xmlns:a16="http://schemas.microsoft.com/office/drawing/2014/main" id="{572D09F4-79A0-4E69-0C42-627079623439}"/>
              </a:ext>
            </a:extLst>
          </p:cNvPr>
          <p:cNvSpPr>
            <a:spLocks noGrp="1"/>
          </p:cNvSpPr>
          <p:nvPr>
            <p:ph idx="1"/>
          </p:nvPr>
        </p:nvSpPr>
        <p:spPr/>
        <p:txBody>
          <a:bodyPr/>
          <a:lstStyle/>
          <a:p>
            <a:pPr>
              <a:buFont typeface="Arial" panose="020B0604020202020204" pitchFamily="34" charset="0"/>
              <a:buChar char="•"/>
            </a:pPr>
            <a:r>
              <a:rPr lang="es-MX" dirty="0"/>
              <a:t>Kiichiro Toyoda era hijo del fundador de Toyoda </a:t>
            </a:r>
            <a:r>
              <a:rPr lang="es-MX" dirty="0" err="1"/>
              <a:t>Loom</a:t>
            </a:r>
            <a:r>
              <a:rPr lang="es-MX" dirty="0"/>
              <a:t> Works, Sakichi Toyoda. Poco antes de que este muriese, alentó a su hijo a seguir sus sueños y apostar a la industria manufacturera automotriz. Kiichiro creó finalmente lo que se convertiría en la Corporación Toyota.</a:t>
            </a:r>
          </a:p>
          <a:p>
            <a:r>
              <a:rPr lang="es-MX" dirty="0"/>
              <a:t>En 1957, su sobrino, </a:t>
            </a:r>
            <a:r>
              <a:rPr lang="es-MX" dirty="0" err="1"/>
              <a:t>Eiji</a:t>
            </a:r>
            <a:r>
              <a:rPr lang="es-MX" dirty="0"/>
              <a:t> Toyoda, se convirtió en la cabeza de Toyota, supervisando su exitosa expansión en el mundo entero y el lanzamiento del vehículo japonés más lujoso y prominente, el Lexus.</a:t>
            </a:r>
          </a:p>
          <a:p>
            <a:pPr>
              <a:buFont typeface="Arial" panose="020B0604020202020204" pitchFamily="34" charset="0"/>
              <a:buChar char="•"/>
            </a:pPr>
            <a:r>
              <a:rPr lang="es-GT" dirty="0" err="1"/>
              <a:t>Eiji</a:t>
            </a:r>
            <a:r>
              <a:rPr lang="es-GT" dirty="0"/>
              <a:t> Toyoda fue un eminente empresario japonés, que fue en gran parte el responsable de llevar a Toyota Motor </a:t>
            </a:r>
            <a:r>
              <a:rPr lang="es-GT" dirty="0" err="1"/>
              <a:t>Corporation</a:t>
            </a:r>
            <a:r>
              <a:rPr lang="es-GT" dirty="0"/>
              <a:t> a la rentabilidad y a ser mundialmente conocida durante su mandato como presidente y posteriormente como director.</a:t>
            </a:r>
          </a:p>
          <a:p>
            <a:pPr>
              <a:buFont typeface="Arial" panose="020B0604020202020204" pitchFamily="34" charset="0"/>
              <a:buChar char="•"/>
            </a:pPr>
            <a:r>
              <a:rPr lang="es-GT" dirty="0" err="1"/>
              <a:t>Akio</a:t>
            </a:r>
            <a:r>
              <a:rPr lang="es-GT" dirty="0"/>
              <a:t> Toyoda es bisnieto del fundador de Toyoda </a:t>
            </a:r>
            <a:r>
              <a:rPr lang="es-GT" dirty="0" err="1"/>
              <a:t>Automatic</a:t>
            </a:r>
            <a:r>
              <a:rPr lang="es-GT" dirty="0"/>
              <a:t> </a:t>
            </a:r>
            <a:r>
              <a:rPr lang="es-GT" dirty="0" err="1"/>
              <a:t>Loom</a:t>
            </a:r>
            <a:r>
              <a:rPr lang="es-GT" dirty="0"/>
              <a:t> Works, Sakichi Toyoda, y nieto del fundador de Toyota Motor </a:t>
            </a:r>
            <a:r>
              <a:rPr lang="es-GT" dirty="0" err="1"/>
              <a:t>Corporation</a:t>
            </a:r>
            <a:r>
              <a:rPr lang="es-GT" dirty="0"/>
              <a:t>, Kiichiro Toyoda.</a:t>
            </a:r>
          </a:p>
        </p:txBody>
      </p:sp>
    </p:spTree>
    <p:extLst>
      <p:ext uri="{BB962C8B-B14F-4D97-AF65-F5344CB8AC3E}">
        <p14:creationId xmlns:p14="http://schemas.microsoft.com/office/powerpoint/2010/main" val="500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56">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255988-E211-AC41-5DD5-5A9AE9231B7C}"/>
              </a:ext>
            </a:extLst>
          </p:cNvPr>
          <p:cNvSpPr>
            <a:spLocks noGrp="1"/>
          </p:cNvSpPr>
          <p:nvPr>
            <p:ph type="title"/>
          </p:nvPr>
        </p:nvSpPr>
        <p:spPr>
          <a:xfrm>
            <a:off x="7859485" y="634946"/>
            <a:ext cx="3690257" cy="1450757"/>
          </a:xfrm>
        </p:spPr>
        <p:txBody>
          <a:bodyPr>
            <a:normAutofit/>
          </a:bodyPr>
          <a:lstStyle/>
          <a:p>
            <a:r>
              <a:rPr lang="es-GT"/>
              <a:t>Familia Toyoda</a:t>
            </a:r>
            <a:endParaRPr lang="es-GT" dirty="0"/>
          </a:p>
        </p:txBody>
      </p:sp>
      <p:pic>
        <p:nvPicPr>
          <p:cNvPr id="2050" name="Picture 2" descr="Organigrama de la familia Toyoda.">
            <a:extLst>
              <a:ext uri="{FF2B5EF4-FFF2-40B4-BE49-F238E27FC236}">
                <a16:creationId xmlns:a16="http://schemas.microsoft.com/office/drawing/2014/main" id="{960F015E-89AB-D089-934C-AD871E26ED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30" r="3" b="5454"/>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2070" name="Straight Connector 2058">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3DF8AE12-D8F1-6B9D-816F-92F45788630A}"/>
              </a:ext>
            </a:extLst>
          </p:cNvPr>
          <p:cNvSpPr>
            <a:spLocks noGrp="1"/>
          </p:cNvSpPr>
          <p:nvPr>
            <p:ph idx="1"/>
          </p:nvPr>
        </p:nvSpPr>
        <p:spPr>
          <a:xfrm>
            <a:off x="7859485" y="2198914"/>
            <a:ext cx="3690257" cy="3670180"/>
          </a:xfrm>
        </p:spPr>
        <p:txBody>
          <a:bodyPr>
            <a:normAutofit/>
          </a:bodyPr>
          <a:lstStyle/>
          <a:p>
            <a:r>
              <a:rPr lang="en-US" dirty="0"/>
              <a:t>Toyoda </a:t>
            </a:r>
            <a:r>
              <a:rPr lang="en-US" dirty="0" err="1"/>
              <a:t>significa</a:t>
            </a:r>
            <a:r>
              <a:rPr lang="en-US" dirty="0"/>
              <a:t> </a:t>
            </a:r>
            <a:r>
              <a:rPr lang="en-US" dirty="0" err="1"/>
              <a:t>en</a:t>
            </a:r>
            <a:r>
              <a:rPr lang="en-US" dirty="0"/>
              <a:t> </a:t>
            </a:r>
            <a:r>
              <a:rPr lang="en-US" dirty="0" err="1"/>
              <a:t>japonés</a:t>
            </a:r>
            <a:r>
              <a:rPr lang="en-US" dirty="0"/>
              <a:t>: “Campo de arroz </a:t>
            </a:r>
            <a:r>
              <a:rPr lang="en-US" dirty="0" err="1"/>
              <a:t>fecundo</a:t>
            </a:r>
            <a:r>
              <a:rPr lang="en-US" dirty="0"/>
              <a:t>”</a:t>
            </a:r>
          </a:p>
        </p:txBody>
      </p:sp>
      <p:sp>
        <p:nvSpPr>
          <p:cNvPr id="2071" name="Rectangle 2060">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2072" name="Rectangle 206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240049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¿Qué es la calidad?</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p:txBody>
          <a:bodyPr>
            <a:normAutofit/>
          </a:bodyPr>
          <a:lstStyle/>
          <a:p>
            <a:pPr marL="0" indent="0" algn="just">
              <a:buNone/>
            </a:pPr>
            <a:endParaRPr lang="es-MX" dirty="0"/>
          </a:p>
          <a:p>
            <a:pPr marL="0" indent="0" algn="just">
              <a:buNone/>
            </a:pPr>
            <a:endParaRPr lang="es-MX" dirty="0"/>
          </a:p>
        </p:txBody>
      </p:sp>
      <p:pic>
        <p:nvPicPr>
          <p:cNvPr id="3" name="Elementos multimedia en línea 2" title="🔵¿QUE ES LA CALIDAD? | PRODUCTO O SERVICIO">
            <a:hlinkClick r:id="" action="ppaction://media"/>
            <a:extLst>
              <a:ext uri="{FF2B5EF4-FFF2-40B4-BE49-F238E27FC236}">
                <a16:creationId xmlns:a16="http://schemas.microsoft.com/office/drawing/2014/main" id="{633AD2D8-A13A-4EB1-9A56-4E82802F88D8}"/>
              </a:ext>
            </a:extLst>
          </p:cNvPr>
          <p:cNvPicPr>
            <a:picLocks noRot="1" noChangeAspect="1"/>
          </p:cNvPicPr>
          <p:nvPr>
            <a:videoFile r:link="rId1"/>
          </p:nvPr>
        </p:nvPicPr>
        <p:blipFill>
          <a:blip r:embed="rId3"/>
          <a:stretch>
            <a:fillRect/>
          </a:stretch>
        </p:blipFill>
        <p:spPr>
          <a:xfrm>
            <a:off x="3460693" y="2274129"/>
            <a:ext cx="5005237" cy="2827959"/>
          </a:xfrm>
          <a:prstGeom prst="rect">
            <a:avLst/>
          </a:prstGeom>
        </p:spPr>
      </p:pic>
    </p:spTree>
    <p:extLst>
      <p:ext uri="{BB962C8B-B14F-4D97-AF65-F5344CB8AC3E}">
        <p14:creationId xmlns:p14="http://schemas.microsoft.com/office/powerpoint/2010/main" val="285590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Gestión de la calidad</a:t>
            </a:r>
            <a:endParaRPr lang="es-419" dirty="0"/>
          </a:p>
        </p:txBody>
      </p:sp>
      <p:sp>
        <p:nvSpPr>
          <p:cNvPr id="3" name="Content Placeholder 2">
            <a:extLst>
              <a:ext uri="{FF2B5EF4-FFF2-40B4-BE49-F238E27FC236}">
                <a16:creationId xmlns:a16="http://schemas.microsoft.com/office/drawing/2014/main" id="{D3B6A187-6E8B-46AD-87BD-1CFBFAD3D937}"/>
              </a:ext>
            </a:extLst>
          </p:cNvPr>
          <p:cNvSpPr>
            <a:spLocks noGrp="1"/>
          </p:cNvSpPr>
          <p:nvPr>
            <p:ph idx="1"/>
          </p:nvPr>
        </p:nvSpPr>
        <p:spPr/>
        <p:txBody>
          <a:bodyPr/>
          <a:lstStyle/>
          <a:p>
            <a:pPr marL="0" indent="0" algn="just">
              <a:buNone/>
            </a:pPr>
            <a:r>
              <a:rPr lang="es-MX" dirty="0"/>
              <a:t>La gestión de la calidad contribuye a la elaboración de unas buenas estrategias de diferenciación, bajo coste y rapidez de respuesta.</a:t>
            </a:r>
          </a:p>
          <a:p>
            <a:pPr marL="0" indent="0" algn="just">
              <a:buNone/>
            </a:pPr>
            <a:endParaRPr lang="es-MX" dirty="0"/>
          </a:p>
          <a:p>
            <a:pPr marL="0" indent="0" algn="just">
              <a:buNone/>
            </a:pPr>
            <a:r>
              <a:rPr lang="es-MX" dirty="0"/>
              <a:t>Las ventas suelen aumentar cuando las empresas aceleran su capacidad de respuesta, aumentan o reducen sus precios de venta y mejoran su reputación como proveedoras de productos de calidad. Análogamente, la mejora de la calidad permite que disminuyan los costes, ya que las empresas aumentan su productividad y reducen los costes de reelaboración, de materiales desechados y de garantía.</a:t>
            </a:r>
            <a:endParaRPr lang="es-419" dirty="0"/>
          </a:p>
        </p:txBody>
      </p:sp>
    </p:spTree>
    <p:extLst>
      <p:ext uri="{BB962C8B-B14F-4D97-AF65-F5344CB8AC3E}">
        <p14:creationId xmlns:p14="http://schemas.microsoft.com/office/powerpoint/2010/main" val="226566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85A7F1-1B65-427D-A881-9F76B988A7BE}"/>
              </a:ext>
            </a:extLst>
          </p:cNvPr>
          <p:cNvSpPr>
            <a:spLocks noGrp="1"/>
          </p:cNvSpPr>
          <p:nvPr>
            <p:ph type="title"/>
          </p:nvPr>
        </p:nvSpPr>
        <p:spPr/>
        <p:txBody>
          <a:bodyPr/>
          <a:lstStyle/>
          <a:p>
            <a:r>
              <a:rPr lang="es-GT" dirty="0"/>
              <a:t>Gestión de la calidad</a:t>
            </a:r>
          </a:p>
        </p:txBody>
      </p:sp>
      <p:pic>
        <p:nvPicPr>
          <p:cNvPr id="8" name="Marcador de contenido 7">
            <a:extLst>
              <a:ext uri="{FF2B5EF4-FFF2-40B4-BE49-F238E27FC236}">
                <a16:creationId xmlns:a16="http://schemas.microsoft.com/office/drawing/2014/main" id="{F613E8EC-1271-4FA9-AA16-1084CD953A2D}"/>
              </a:ext>
            </a:extLst>
          </p:cNvPr>
          <p:cNvPicPr>
            <a:picLocks noGrp="1" noChangeAspect="1"/>
          </p:cNvPicPr>
          <p:nvPr>
            <p:ph idx="1"/>
          </p:nvPr>
        </p:nvPicPr>
        <p:blipFill>
          <a:blip r:embed="rId2"/>
          <a:stretch>
            <a:fillRect/>
          </a:stretch>
        </p:blipFill>
        <p:spPr>
          <a:xfrm>
            <a:off x="2387600" y="2290763"/>
            <a:ext cx="7477125" cy="3133725"/>
          </a:xfrm>
        </p:spPr>
      </p:pic>
    </p:spTree>
    <p:extLst>
      <p:ext uri="{BB962C8B-B14F-4D97-AF65-F5344CB8AC3E}">
        <p14:creationId xmlns:p14="http://schemas.microsoft.com/office/powerpoint/2010/main" val="244675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2B7DF-7037-4FD9-A2C9-B7D439D23047}"/>
              </a:ext>
            </a:extLst>
          </p:cNvPr>
          <p:cNvSpPr>
            <a:spLocks noGrp="1"/>
          </p:cNvSpPr>
          <p:nvPr>
            <p:ph type="title"/>
          </p:nvPr>
        </p:nvSpPr>
        <p:spPr/>
        <p:txBody>
          <a:bodyPr/>
          <a:lstStyle/>
          <a:p>
            <a:r>
              <a:rPr lang="es-GT" dirty="0"/>
              <a:t>Gestión de la calidad</a:t>
            </a:r>
          </a:p>
        </p:txBody>
      </p:sp>
      <p:sp>
        <p:nvSpPr>
          <p:cNvPr id="3" name="Marcador de contenido 2">
            <a:extLst>
              <a:ext uri="{FF2B5EF4-FFF2-40B4-BE49-F238E27FC236}">
                <a16:creationId xmlns:a16="http://schemas.microsoft.com/office/drawing/2014/main" id="{F9FE0148-1627-4494-AD03-4CF1EC3C0186}"/>
              </a:ext>
            </a:extLst>
          </p:cNvPr>
          <p:cNvSpPr>
            <a:spLocks noGrp="1"/>
          </p:cNvSpPr>
          <p:nvPr>
            <p:ph idx="1"/>
          </p:nvPr>
        </p:nvSpPr>
        <p:spPr/>
        <p:txBody>
          <a:bodyPr/>
          <a:lstStyle/>
          <a:p>
            <a:pPr marL="0" indent="0" algn="just">
              <a:buNone/>
            </a:pPr>
            <a:r>
              <a:rPr lang="es-MX" dirty="0"/>
              <a:t>La calidad, o su ausencia, ejerce un impacto sobre toda la organización, desde el proveedor hasta el cliente, y desde el diseño del producto hasta el mantenimiento. </a:t>
            </a:r>
          </a:p>
          <a:p>
            <a:pPr marL="0" indent="0" algn="just">
              <a:buNone/>
            </a:pPr>
            <a:endParaRPr lang="es-MX" dirty="0"/>
          </a:p>
          <a:p>
            <a:pPr marL="0" indent="0" algn="just">
              <a:buNone/>
            </a:pPr>
            <a:endParaRPr lang="es-GT" dirty="0"/>
          </a:p>
        </p:txBody>
      </p:sp>
      <p:pic>
        <p:nvPicPr>
          <p:cNvPr id="6" name="Imagen 5">
            <a:extLst>
              <a:ext uri="{FF2B5EF4-FFF2-40B4-BE49-F238E27FC236}">
                <a16:creationId xmlns:a16="http://schemas.microsoft.com/office/drawing/2014/main" id="{E9798117-478A-472F-86C1-5A7400EEF877}"/>
              </a:ext>
            </a:extLst>
          </p:cNvPr>
          <p:cNvPicPr>
            <a:picLocks noChangeAspect="1"/>
          </p:cNvPicPr>
          <p:nvPr/>
        </p:nvPicPr>
        <p:blipFill>
          <a:blip r:embed="rId2"/>
          <a:stretch>
            <a:fillRect/>
          </a:stretch>
        </p:blipFill>
        <p:spPr>
          <a:xfrm>
            <a:off x="3104322" y="2567518"/>
            <a:ext cx="5638800" cy="3409950"/>
          </a:xfrm>
          <a:prstGeom prst="rect">
            <a:avLst/>
          </a:prstGeom>
        </p:spPr>
      </p:pic>
    </p:spTree>
    <p:extLst>
      <p:ext uri="{BB962C8B-B14F-4D97-AF65-F5344CB8AC3E}">
        <p14:creationId xmlns:p14="http://schemas.microsoft.com/office/powerpoint/2010/main" val="15740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419" dirty="0"/>
              <a:t>Definición de la calidad</a:t>
            </a:r>
          </a:p>
        </p:txBody>
      </p:sp>
      <p:sp>
        <p:nvSpPr>
          <p:cNvPr id="5" name="Marcador de contenido 4">
            <a:extLst>
              <a:ext uri="{FF2B5EF4-FFF2-40B4-BE49-F238E27FC236}">
                <a16:creationId xmlns:a16="http://schemas.microsoft.com/office/drawing/2014/main" id="{899101A5-6FD1-4F73-B5F1-97DD4AB0C294}"/>
              </a:ext>
            </a:extLst>
          </p:cNvPr>
          <p:cNvSpPr>
            <a:spLocks noGrp="1"/>
          </p:cNvSpPr>
          <p:nvPr>
            <p:ph idx="1"/>
          </p:nvPr>
        </p:nvSpPr>
        <p:spPr/>
        <p:txBody>
          <a:bodyPr/>
          <a:lstStyle/>
          <a:p>
            <a:pPr marL="0" indent="0">
              <a:buNone/>
            </a:pPr>
            <a:r>
              <a:rPr lang="es-MX" dirty="0"/>
              <a:t>“La totalidad de prestaciones y características de un producto o servicio que son la base de su capacidad para satisfacer necesidades explícitas o implícitas”</a:t>
            </a:r>
          </a:p>
          <a:p>
            <a:pPr marL="0" indent="0">
              <a:buNone/>
            </a:pPr>
            <a:r>
              <a:rPr lang="es-MX" dirty="0"/>
              <a:t>	</a:t>
            </a:r>
            <a:r>
              <a:rPr lang="es-MX" i="1" dirty="0"/>
              <a:t>American </a:t>
            </a:r>
            <a:r>
              <a:rPr lang="es-MX" i="1" dirty="0" err="1"/>
              <a:t>Society</a:t>
            </a:r>
            <a:r>
              <a:rPr lang="es-MX" i="1" dirty="0"/>
              <a:t> </a:t>
            </a:r>
            <a:r>
              <a:rPr lang="es-MX" i="1" dirty="0" err="1"/>
              <a:t>for</a:t>
            </a:r>
            <a:r>
              <a:rPr lang="es-MX" i="1" dirty="0"/>
              <a:t> </a:t>
            </a:r>
            <a:r>
              <a:rPr lang="es-MX" i="1" dirty="0" err="1"/>
              <a:t>Quality</a:t>
            </a:r>
            <a:endParaRPr lang="es-MX" i="1" dirty="0"/>
          </a:p>
          <a:p>
            <a:pPr marL="0" indent="0">
              <a:buNone/>
            </a:pPr>
            <a:endParaRPr lang="es-MX" i="1" dirty="0"/>
          </a:p>
          <a:p>
            <a:pPr marL="0" indent="0">
              <a:buNone/>
            </a:pPr>
            <a:r>
              <a:rPr lang="es-MX" b="1" dirty="0"/>
              <a:t>Basadas en el Usuario:</a:t>
            </a:r>
          </a:p>
          <a:p>
            <a:pPr marL="0" indent="0">
              <a:buNone/>
            </a:pPr>
            <a:r>
              <a:rPr lang="es-MX" dirty="0"/>
              <a:t>La calidad «reside en los ojos del usuario». Para ellos, una mejor calidad implica un mayor rendimiento, características más atractivas y otras mejoras (a veces costosas).</a:t>
            </a:r>
          </a:p>
          <a:p>
            <a:pPr marL="0" indent="0">
              <a:buNone/>
            </a:pPr>
            <a:endParaRPr lang="es-MX" dirty="0"/>
          </a:p>
          <a:p>
            <a:pPr marL="0" indent="0">
              <a:buNone/>
            </a:pPr>
            <a:endParaRPr lang="es-GT" i="1" dirty="0"/>
          </a:p>
        </p:txBody>
      </p:sp>
    </p:spTree>
    <p:extLst>
      <p:ext uri="{BB962C8B-B14F-4D97-AF65-F5344CB8AC3E}">
        <p14:creationId xmlns:p14="http://schemas.microsoft.com/office/powerpoint/2010/main" val="368348502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14452</TotalTime>
  <Words>886</Words>
  <Application>Microsoft Office PowerPoint</Application>
  <PresentationFormat>Panorámica</PresentationFormat>
  <Paragraphs>58</Paragraphs>
  <Slides>16</Slides>
  <Notes>0</Notes>
  <HiddenSlides>0</HiddenSlides>
  <MMClips>2</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Retrospect</vt:lpstr>
      <vt:lpstr>Producción &amp; Operaciones I</vt:lpstr>
      <vt:lpstr>Hoy en la historia</vt:lpstr>
      <vt:lpstr>Familia Toyoda</vt:lpstr>
      <vt:lpstr>Familia Toyoda</vt:lpstr>
      <vt:lpstr>¿Qué es la calidad?</vt:lpstr>
      <vt:lpstr>Gestión de la calidad</vt:lpstr>
      <vt:lpstr>Gestión de la calidad</vt:lpstr>
      <vt:lpstr>Gestión de la calidad</vt:lpstr>
      <vt:lpstr>Definición de la calidad</vt:lpstr>
      <vt:lpstr>Definición de Calidad</vt:lpstr>
      <vt:lpstr>Implicaciones de la calidad </vt:lpstr>
      <vt:lpstr>Implicación de la calidad</vt:lpstr>
      <vt:lpstr>Implicación de la calidad</vt:lpstr>
      <vt:lpstr>Coste de la Calidad</vt:lpstr>
      <vt:lpstr>Coste de la Calidad</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213</cp:revision>
  <dcterms:created xsi:type="dcterms:W3CDTF">2017-08-19T23:17:36Z</dcterms:created>
  <dcterms:modified xsi:type="dcterms:W3CDTF">2024-10-08T22:19:24Z</dcterms:modified>
</cp:coreProperties>
</file>