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4"/>
  </p:sldMasterIdLst>
  <p:notesMasterIdLst>
    <p:notesMasterId r:id="rId23"/>
  </p:notesMasterIdLst>
  <p:sldIdLst>
    <p:sldId id="256" r:id="rId5"/>
    <p:sldId id="304" r:id="rId6"/>
    <p:sldId id="305" r:id="rId7"/>
    <p:sldId id="306" r:id="rId8"/>
    <p:sldId id="353" r:id="rId9"/>
    <p:sldId id="303" r:id="rId10"/>
    <p:sldId id="354" r:id="rId11"/>
    <p:sldId id="301" r:id="rId12"/>
    <p:sldId id="355" r:id="rId13"/>
    <p:sldId id="356" r:id="rId14"/>
    <p:sldId id="357" r:id="rId15"/>
    <p:sldId id="358" r:id="rId16"/>
    <p:sldId id="359" r:id="rId17"/>
    <p:sldId id="360" r:id="rId18"/>
    <p:sldId id="361" r:id="rId19"/>
    <p:sldId id="363" r:id="rId20"/>
    <p:sldId id="362" r:id="rId21"/>
    <p:sldId id="295" r:id="rId22"/>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FCE9F3-5CCC-C37C-1F78-A54E67BB6D69}" v="22" dt="2024-01-19T21:16:33.96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60"/>
  </p:normalViewPr>
  <p:slideViewPr>
    <p:cSldViewPr snapToGrid="0">
      <p:cViewPr varScale="1">
        <p:scale>
          <a:sx n="60" d="100"/>
          <a:sy n="60" d="100"/>
        </p:scale>
        <p:origin x="90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ROLANDO RODRIGUEZ CASTANEDA" userId="S::jrrodriguezc@correo.url.edu.gt::4863539d-5666-4a8e-b043-1d0219cc113a" providerId="AD" clId="Web-{50497934-ACDE-FA82-C0AC-4346C53D10E8}"/>
    <pc:docChg chg="modSld">
      <pc:chgData name="JORGE ROLANDO RODRIGUEZ CASTANEDA" userId="S::jrrodriguezc@correo.url.edu.gt::4863539d-5666-4a8e-b043-1d0219cc113a" providerId="AD" clId="Web-{50497934-ACDE-FA82-C0AC-4346C53D10E8}" dt="2023-08-10T22:36:18.649" v="26" actId="20577"/>
      <pc:docMkLst>
        <pc:docMk/>
      </pc:docMkLst>
      <pc:sldChg chg="modSp">
        <pc:chgData name="JORGE ROLANDO RODRIGUEZ CASTANEDA" userId="S::jrrodriguezc@correo.url.edu.gt::4863539d-5666-4a8e-b043-1d0219cc113a" providerId="AD" clId="Web-{50497934-ACDE-FA82-C0AC-4346C53D10E8}" dt="2023-08-10T22:33:26.270" v="0" actId="20577"/>
        <pc:sldMkLst>
          <pc:docMk/>
          <pc:sldMk cId="1267354632" sldId="256"/>
        </pc:sldMkLst>
        <pc:spChg chg="mod">
          <ac:chgData name="JORGE ROLANDO RODRIGUEZ CASTANEDA" userId="S::jrrodriguezc@correo.url.edu.gt::4863539d-5666-4a8e-b043-1d0219cc113a" providerId="AD" clId="Web-{50497934-ACDE-FA82-C0AC-4346C53D10E8}" dt="2023-08-10T22:33:26.270" v="0" actId="20577"/>
          <ac:spMkLst>
            <pc:docMk/>
            <pc:sldMk cId="1267354632" sldId="256"/>
            <ac:spMk id="2" creationId="{00000000-0000-0000-0000-000000000000}"/>
          </ac:spMkLst>
        </pc:spChg>
      </pc:sldChg>
      <pc:sldChg chg="modSp">
        <pc:chgData name="JORGE ROLANDO RODRIGUEZ CASTANEDA" userId="S::jrrodriguezc@correo.url.edu.gt::4863539d-5666-4a8e-b043-1d0219cc113a" providerId="AD" clId="Web-{50497934-ACDE-FA82-C0AC-4346C53D10E8}" dt="2023-08-10T22:34:50.491" v="2" actId="20577"/>
        <pc:sldMkLst>
          <pc:docMk/>
          <pc:sldMk cId="231512274" sldId="295"/>
        </pc:sldMkLst>
        <pc:spChg chg="mod">
          <ac:chgData name="JORGE ROLANDO RODRIGUEZ CASTANEDA" userId="S::jrrodriguezc@correo.url.edu.gt::4863539d-5666-4a8e-b043-1d0219cc113a" providerId="AD" clId="Web-{50497934-ACDE-FA82-C0AC-4346C53D10E8}" dt="2023-08-10T22:34:50.491" v="2" actId="20577"/>
          <ac:spMkLst>
            <pc:docMk/>
            <pc:sldMk cId="231512274" sldId="295"/>
            <ac:spMk id="2" creationId="{00000000-0000-0000-0000-000000000000}"/>
          </ac:spMkLst>
        </pc:spChg>
      </pc:sldChg>
      <pc:sldChg chg="addSp delSp modSp mod setBg">
        <pc:chgData name="JORGE ROLANDO RODRIGUEZ CASTANEDA" userId="S::jrrodriguezc@correo.url.edu.gt::4863539d-5666-4a8e-b043-1d0219cc113a" providerId="AD" clId="Web-{50497934-ACDE-FA82-C0AC-4346C53D10E8}" dt="2023-08-10T22:36:18.649" v="26" actId="20577"/>
        <pc:sldMkLst>
          <pc:docMk/>
          <pc:sldMk cId="762226403" sldId="304"/>
        </pc:sldMkLst>
        <pc:spChg chg="mod">
          <ac:chgData name="JORGE ROLANDO RODRIGUEZ CASTANEDA" userId="S::jrrodriguezc@correo.url.edu.gt::4863539d-5666-4a8e-b043-1d0219cc113a" providerId="AD" clId="Web-{50497934-ACDE-FA82-C0AC-4346C53D10E8}" dt="2023-08-10T22:36:12.602" v="24"/>
          <ac:spMkLst>
            <pc:docMk/>
            <pc:sldMk cId="762226403" sldId="304"/>
            <ac:spMk id="2" creationId="{00000000-0000-0000-0000-000000000000}"/>
          </ac:spMkLst>
        </pc:spChg>
        <pc:spChg chg="mod">
          <ac:chgData name="JORGE ROLANDO RODRIGUEZ CASTANEDA" userId="S::jrrodriguezc@correo.url.edu.gt::4863539d-5666-4a8e-b043-1d0219cc113a" providerId="AD" clId="Web-{50497934-ACDE-FA82-C0AC-4346C53D10E8}" dt="2023-08-10T22:36:18.649" v="26" actId="20577"/>
          <ac:spMkLst>
            <pc:docMk/>
            <pc:sldMk cId="762226403" sldId="304"/>
            <ac:spMk id="3" creationId="{00000000-0000-0000-0000-000000000000}"/>
          </ac:spMkLst>
        </pc:spChg>
        <pc:picChg chg="add mod modCrop">
          <ac:chgData name="JORGE ROLANDO RODRIGUEZ CASTANEDA" userId="S::jrrodriguezc@correo.url.edu.gt::4863539d-5666-4a8e-b043-1d0219cc113a" providerId="AD" clId="Web-{50497934-ACDE-FA82-C0AC-4346C53D10E8}" dt="2023-08-10T22:36:12.602" v="24"/>
          <ac:picMkLst>
            <pc:docMk/>
            <pc:sldMk cId="762226403" sldId="304"/>
            <ac:picMk id="4" creationId="{CECAE0D4-379A-75EB-6E34-1C4BB5E76D0B}"/>
          </ac:picMkLst>
        </pc:picChg>
        <pc:picChg chg="del">
          <ac:chgData name="JORGE ROLANDO RODRIGUEZ CASTANEDA" userId="S::jrrodriguezc@correo.url.edu.gt::4863539d-5666-4a8e-b043-1d0219cc113a" providerId="AD" clId="Web-{50497934-ACDE-FA82-C0AC-4346C53D10E8}" dt="2023-08-10T22:35:35.945" v="20"/>
          <ac:picMkLst>
            <pc:docMk/>
            <pc:sldMk cId="762226403" sldId="304"/>
            <ac:picMk id="1026" creationId="{1F4F4FE8-11FD-4E96-92C4-785C0690A7DD}"/>
          </ac:picMkLst>
        </pc:picChg>
      </pc:sldChg>
    </pc:docChg>
  </pc:docChgLst>
  <pc:docChgLst>
    <pc:chgData name="JORGE ROLANDO RODRIGUEZ CASTANEDA" userId="S::jrrodriguezc@correo.url.edu.gt::4863539d-5666-4a8e-b043-1d0219cc113a" providerId="AD" clId="Web-{35FCE9F3-5CCC-C37C-1F78-A54E67BB6D69}"/>
    <pc:docChg chg="delSld modSld">
      <pc:chgData name="JORGE ROLANDO RODRIGUEZ CASTANEDA" userId="S::jrrodriguezc@correo.url.edu.gt::4863539d-5666-4a8e-b043-1d0219cc113a" providerId="AD" clId="Web-{35FCE9F3-5CCC-C37C-1F78-A54E67BB6D69}" dt="2024-01-19T21:16:33.964" v="19"/>
      <pc:docMkLst>
        <pc:docMk/>
      </pc:docMkLst>
      <pc:sldChg chg="modSp">
        <pc:chgData name="JORGE ROLANDO RODRIGUEZ CASTANEDA" userId="S::jrrodriguezc@correo.url.edu.gt::4863539d-5666-4a8e-b043-1d0219cc113a" providerId="AD" clId="Web-{35FCE9F3-5CCC-C37C-1F78-A54E67BB6D69}" dt="2024-01-19T21:08:42.039" v="3" actId="20577"/>
        <pc:sldMkLst>
          <pc:docMk/>
          <pc:sldMk cId="1267354632" sldId="256"/>
        </pc:sldMkLst>
        <pc:spChg chg="mod">
          <ac:chgData name="JORGE ROLANDO RODRIGUEZ CASTANEDA" userId="S::jrrodriguezc@correo.url.edu.gt::4863539d-5666-4a8e-b043-1d0219cc113a" providerId="AD" clId="Web-{35FCE9F3-5CCC-C37C-1F78-A54E67BB6D69}" dt="2024-01-19T21:08:38.695" v="0" actId="20577"/>
          <ac:spMkLst>
            <pc:docMk/>
            <pc:sldMk cId="1267354632" sldId="256"/>
            <ac:spMk id="2" creationId="{00000000-0000-0000-0000-000000000000}"/>
          </ac:spMkLst>
        </pc:spChg>
        <pc:spChg chg="mod">
          <ac:chgData name="JORGE ROLANDO RODRIGUEZ CASTANEDA" userId="S::jrrodriguezc@correo.url.edu.gt::4863539d-5666-4a8e-b043-1d0219cc113a" providerId="AD" clId="Web-{35FCE9F3-5CCC-C37C-1F78-A54E67BB6D69}" dt="2024-01-19T21:08:42.039" v="3" actId="20577"/>
          <ac:spMkLst>
            <pc:docMk/>
            <pc:sldMk cId="1267354632" sldId="256"/>
            <ac:spMk id="3" creationId="{00000000-0000-0000-0000-000000000000}"/>
          </ac:spMkLst>
        </pc:spChg>
      </pc:sldChg>
      <pc:sldChg chg="modSp">
        <pc:chgData name="JORGE ROLANDO RODRIGUEZ CASTANEDA" userId="S::jrrodriguezc@correo.url.edu.gt::4863539d-5666-4a8e-b043-1d0219cc113a" providerId="AD" clId="Web-{35FCE9F3-5CCC-C37C-1F78-A54E67BB6D69}" dt="2024-01-19T21:08:55.352" v="8" actId="20577"/>
        <pc:sldMkLst>
          <pc:docMk/>
          <pc:sldMk cId="231512274" sldId="295"/>
        </pc:sldMkLst>
        <pc:spChg chg="mod">
          <ac:chgData name="JORGE ROLANDO RODRIGUEZ CASTANEDA" userId="S::jrrodriguezc@correo.url.edu.gt::4863539d-5666-4a8e-b043-1d0219cc113a" providerId="AD" clId="Web-{35FCE9F3-5CCC-C37C-1F78-A54E67BB6D69}" dt="2024-01-19T21:08:55.352" v="8" actId="20577"/>
          <ac:spMkLst>
            <pc:docMk/>
            <pc:sldMk cId="231512274" sldId="295"/>
            <ac:spMk id="2" creationId="{00000000-0000-0000-0000-000000000000}"/>
          </ac:spMkLst>
        </pc:spChg>
        <pc:spChg chg="mod">
          <ac:chgData name="JORGE ROLANDO RODRIGUEZ CASTANEDA" userId="S::jrrodriguezc@correo.url.edu.gt::4863539d-5666-4a8e-b043-1d0219cc113a" providerId="AD" clId="Web-{35FCE9F3-5CCC-C37C-1F78-A54E67BB6D69}" dt="2024-01-19T21:08:51.867" v="6" actId="20577"/>
          <ac:spMkLst>
            <pc:docMk/>
            <pc:sldMk cId="231512274" sldId="295"/>
            <ac:spMk id="3" creationId="{00000000-0000-0000-0000-000000000000}"/>
          </ac:spMkLst>
        </pc:spChg>
      </pc:sldChg>
      <pc:sldChg chg="addSp delSp modSp">
        <pc:chgData name="JORGE ROLANDO RODRIGUEZ CASTANEDA" userId="S::jrrodriguezc@correo.url.edu.gt::4863539d-5666-4a8e-b043-1d0219cc113a" providerId="AD" clId="Web-{35FCE9F3-5CCC-C37C-1F78-A54E67BB6D69}" dt="2024-01-19T21:13:02.330" v="18" actId="20577"/>
        <pc:sldMkLst>
          <pc:docMk/>
          <pc:sldMk cId="762226403" sldId="304"/>
        </pc:sldMkLst>
        <pc:spChg chg="mod">
          <ac:chgData name="JORGE ROLANDO RODRIGUEZ CASTANEDA" userId="S::jrrodriguezc@correo.url.edu.gt::4863539d-5666-4a8e-b043-1d0219cc113a" providerId="AD" clId="Web-{35FCE9F3-5CCC-C37C-1F78-A54E67BB6D69}" dt="2024-01-19T21:13:02.330" v="18" actId="20577"/>
          <ac:spMkLst>
            <pc:docMk/>
            <pc:sldMk cId="762226403" sldId="304"/>
            <ac:spMk id="3" creationId="{00000000-0000-0000-0000-000000000000}"/>
          </ac:spMkLst>
        </pc:spChg>
        <pc:picChg chg="del">
          <ac:chgData name="JORGE ROLANDO RODRIGUEZ CASTANEDA" userId="S::jrrodriguezc@correo.url.edu.gt::4863539d-5666-4a8e-b043-1d0219cc113a" providerId="AD" clId="Web-{35FCE9F3-5CCC-C37C-1F78-A54E67BB6D69}" dt="2024-01-19T21:12:34.329" v="15"/>
          <ac:picMkLst>
            <pc:docMk/>
            <pc:sldMk cId="762226403" sldId="304"/>
            <ac:picMk id="4" creationId="{CECAE0D4-379A-75EB-6E34-1C4BB5E76D0B}"/>
          </ac:picMkLst>
        </pc:picChg>
        <pc:picChg chg="add mod">
          <ac:chgData name="JORGE ROLANDO RODRIGUEZ CASTANEDA" userId="S::jrrodriguezc@correo.url.edu.gt::4863539d-5666-4a8e-b043-1d0219cc113a" providerId="AD" clId="Web-{35FCE9F3-5CCC-C37C-1F78-A54E67BB6D69}" dt="2024-01-19T21:12:50.705" v="17"/>
          <ac:picMkLst>
            <pc:docMk/>
            <pc:sldMk cId="762226403" sldId="304"/>
            <ac:picMk id="5" creationId="{86950968-711E-7B8E-6126-0C65A521D9F0}"/>
          </ac:picMkLst>
        </pc:picChg>
      </pc:sldChg>
      <pc:sldChg chg="del">
        <pc:chgData name="JORGE ROLANDO RODRIGUEZ CASTANEDA" userId="S::jrrodriguezc@correo.url.edu.gt::4863539d-5666-4a8e-b043-1d0219cc113a" providerId="AD" clId="Web-{35FCE9F3-5CCC-C37C-1F78-A54E67BB6D69}" dt="2024-01-19T21:16:33.964" v="19"/>
        <pc:sldMkLst>
          <pc:docMk/>
          <pc:sldMk cId="358227361" sldId="364"/>
        </pc:sldMkLst>
      </pc:sldChg>
    </pc:docChg>
  </pc:docChgLst>
  <pc:docChgLst>
    <pc:chgData name="JORGE ROLANDO RODRIGUEZ CASTANEDA" userId="S::jrrodriguezc@correo.url.edu.gt::4863539d-5666-4a8e-b043-1d0219cc113a" providerId="AD" clId="Web-{E2F34DDE-E368-C61D-B88C-7B396753038C}"/>
    <pc:docChg chg="addSld modSld">
      <pc:chgData name="JORGE ROLANDO RODRIGUEZ CASTANEDA" userId="S::jrrodriguezc@correo.url.edu.gt::4863539d-5666-4a8e-b043-1d0219cc113a" providerId="AD" clId="Web-{E2F34DDE-E368-C61D-B88C-7B396753038C}" dt="2022-01-19T15:56:32.129" v="16"/>
      <pc:docMkLst>
        <pc:docMk/>
      </pc:docMkLst>
      <pc:sldChg chg="addSp delSp modSp new">
        <pc:chgData name="JORGE ROLANDO RODRIGUEZ CASTANEDA" userId="S::jrrodriguezc@correo.url.edu.gt::4863539d-5666-4a8e-b043-1d0219cc113a" providerId="AD" clId="Web-{E2F34DDE-E368-C61D-B88C-7B396753038C}" dt="2022-01-19T15:56:32.129" v="16"/>
        <pc:sldMkLst>
          <pc:docMk/>
          <pc:sldMk cId="358227361" sldId="364"/>
        </pc:sldMkLst>
        <pc:spChg chg="mod">
          <ac:chgData name="JORGE ROLANDO RODRIGUEZ CASTANEDA" userId="S::jrrodriguezc@correo.url.edu.gt::4863539d-5666-4a8e-b043-1d0219cc113a" providerId="AD" clId="Web-{E2F34DDE-E368-C61D-B88C-7B396753038C}" dt="2022-01-19T15:56:30.098" v="15" actId="20577"/>
          <ac:spMkLst>
            <pc:docMk/>
            <pc:sldMk cId="358227361" sldId="364"/>
            <ac:spMk id="2" creationId="{4731999D-62F1-45B3-94B0-D8B72493764B}"/>
          </ac:spMkLst>
        </pc:spChg>
        <pc:spChg chg="del">
          <ac:chgData name="JORGE ROLANDO RODRIGUEZ CASTANEDA" userId="S::jrrodriguezc@correo.url.edu.gt::4863539d-5666-4a8e-b043-1d0219cc113a" providerId="AD" clId="Web-{E2F34DDE-E368-C61D-B88C-7B396753038C}" dt="2022-01-19T15:56:32.129" v="16"/>
          <ac:spMkLst>
            <pc:docMk/>
            <pc:sldMk cId="358227361" sldId="364"/>
            <ac:spMk id="3" creationId="{650DAEEB-BFFD-4722-8F9D-747975DE258F}"/>
          </ac:spMkLst>
        </pc:spChg>
        <pc:picChg chg="add mod ord">
          <ac:chgData name="JORGE ROLANDO RODRIGUEZ CASTANEDA" userId="S::jrrodriguezc@correo.url.edu.gt::4863539d-5666-4a8e-b043-1d0219cc113a" providerId="AD" clId="Web-{E2F34DDE-E368-C61D-B88C-7B396753038C}" dt="2022-01-19T15:56:32.129" v="16"/>
          <ac:picMkLst>
            <pc:docMk/>
            <pc:sldMk cId="358227361" sldId="364"/>
            <ac:picMk id="4" creationId="{EEF64C56-652E-4BA0-94A7-F84033FDF22C}"/>
          </ac:picMkLst>
        </pc:picChg>
      </pc:sldChg>
    </pc:docChg>
  </pc:docChgLst>
  <pc:docChgLst>
    <pc:chgData name="JORGE ROLANDO RODRIGUEZ CASTANEDA" userId="S::jrrodriguezc@correo.url.edu.gt::4863539d-5666-4a8e-b043-1d0219cc113a" providerId="AD" clId="Web-{05541120-E362-7600-AF9C-992A7B44F70F}"/>
    <pc:docChg chg="modSld">
      <pc:chgData name="JORGE ROLANDO RODRIGUEZ CASTANEDA" userId="S::jrrodriguezc@correo.url.edu.gt::4863539d-5666-4a8e-b043-1d0219cc113a" providerId="AD" clId="Web-{05541120-E362-7600-AF9C-992A7B44F70F}" dt="2023-08-10T22:32:39.020" v="5" actId="20577"/>
      <pc:docMkLst>
        <pc:docMk/>
      </pc:docMkLst>
      <pc:sldChg chg="modSp">
        <pc:chgData name="JORGE ROLANDO RODRIGUEZ CASTANEDA" userId="S::jrrodriguezc@correo.url.edu.gt::4863539d-5666-4a8e-b043-1d0219cc113a" providerId="AD" clId="Web-{05541120-E362-7600-AF9C-992A7B44F70F}" dt="2023-08-10T22:32:30.785" v="1" actId="20577"/>
        <pc:sldMkLst>
          <pc:docMk/>
          <pc:sldMk cId="1267354632" sldId="256"/>
        </pc:sldMkLst>
        <pc:spChg chg="mod">
          <ac:chgData name="JORGE ROLANDO RODRIGUEZ CASTANEDA" userId="S::jrrodriguezc@correo.url.edu.gt::4863539d-5666-4a8e-b043-1d0219cc113a" providerId="AD" clId="Web-{05541120-E362-7600-AF9C-992A7B44F70F}" dt="2023-08-10T22:32:30.785" v="1" actId="20577"/>
          <ac:spMkLst>
            <pc:docMk/>
            <pc:sldMk cId="1267354632" sldId="256"/>
            <ac:spMk id="3" creationId="{00000000-0000-0000-0000-000000000000}"/>
          </ac:spMkLst>
        </pc:spChg>
      </pc:sldChg>
      <pc:sldChg chg="modSp">
        <pc:chgData name="JORGE ROLANDO RODRIGUEZ CASTANEDA" userId="S::jrrodriguezc@correo.url.edu.gt::4863539d-5666-4a8e-b043-1d0219cc113a" providerId="AD" clId="Web-{05541120-E362-7600-AF9C-992A7B44F70F}" dt="2023-08-10T22:32:39.020" v="5" actId="20577"/>
        <pc:sldMkLst>
          <pc:docMk/>
          <pc:sldMk cId="231512274" sldId="295"/>
        </pc:sldMkLst>
        <pc:spChg chg="mod">
          <ac:chgData name="JORGE ROLANDO RODRIGUEZ CASTANEDA" userId="S::jrrodriguezc@correo.url.edu.gt::4863539d-5666-4a8e-b043-1d0219cc113a" providerId="AD" clId="Web-{05541120-E362-7600-AF9C-992A7B44F70F}" dt="2023-08-10T22:32:39.020" v="5" actId="20577"/>
          <ac:spMkLst>
            <pc:docMk/>
            <pc:sldMk cId="231512274" sldId="295"/>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1C24C-5FD6-4F7F-AA36-0E82D615A5EE}" type="datetimeFigureOut">
              <a:rPr lang="es-GT" smtClean="0"/>
              <a:t>11/07/2024</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A802D-9326-426A-853F-0C4EDCB20703}" type="slidenum">
              <a:rPr lang="es-GT" smtClean="0"/>
              <a:t>‹Nº›</a:t>
            </a:fld>
            <a:endParaRPr lang="es-GT"/>
          </a:p>
        </p:txBody>
      </p:sp>
    </p:spTree>
    <p:extLst>
      <p:ext uri="{BB962C8B-B14F-4D97-AF65-F5344CB8AC3E}">
        <p14:creationId xmlns:p14="http://schemas.microsoft.com/office/powerpoint/2010/main" val="381615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GT" dirty="0"/>
              <a:t>https://companiesmarketcap.com/</a:t>
            </a:r>
          </a:p>
        </p:txBody>
      </p:sp>
      <p:sp>
        <p:nvSpPr>
          <p:cNvPr id="4" name="Marcador de número de diapositiva 3"/>
          <p:cNvSpPr>
            <a:spLocks noGrp="1"/>
          </p:cNvSpPr>
          <p:nvPr>
            <p:ph type="sldNum" sz="quarter" idx="5"/>
          </p:nvPr>
        </p:nvSpPr>
        <p:spPr/>
        <p:txBody>
          <a:bodyPr/>
          <a:lstStyle/>
          <a:p>
            <a:fld id="{411A802D-9326-426A-853F-0C4EDCB20703}" type="slidenum">
              <a:rPr lang="es-GT" smtClean="0"/>
              <a:t>17</a:t>
            </a:fld>
            <a:endParaRPr lang="es-GT"/>
          </a:p>
        </p:txBody>
      </p:sp>
    </p:spTree>
    <p:extLst>
      <p:ext uri="{BB962C8B-B14F-4D97-AF65-F5344CB8AC3E}">
        <p14:creationId xmlns:p14="http://schemas.microsoft.com/office/powerpoint/2010/main" val="2425324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11/07/2024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41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11/07/2024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487779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11/07/2024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319607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11/07/2024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667092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66C46035-0C1F-4358-AC87-7593A30C26EC}" type="datetimeFigureOut">
              <a:rPr lang="es-GT" smtClean="0"/>
              <a:t>11/07/2024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358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6C46035-0C1F-4358-AC87-7593A30C26EC}" type="datetimeFigureOut">
              <a:rPr lang="es-GT" smtClean="0"/>
              <a:t>11/07/2024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1700557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6C46035-0C1F-4358-AC87-7593A30C26EC}" type="datetimeFigureOut">
              <a:rPr lang="es-GT" smtClean="0"/>
              <a:t>11/07/2024</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0977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6C46035-0C1F-4358-AC87-7593A30C26EC}" type="datetimeFigureOut">
              <a:rPr lang="es-GT" smtClean="0"/>
              <a:t>11/07/2024</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33202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C46035-0C1F-4358-AC87-7593A30C26EC}" type="datetimeFigureOut">
              <a:rPr lang="es-GT" smtClean="0"/>
              <a:t>11/07/2024</a:t>
            </a:fld>
            <a:endParaRPr lang="es-G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20847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6C46035-0C1F-4358-AC87-7593A30C26EC}" type="datetimeFigureOut">
              <a:rPr lang="es-GT" smtClean="0"/>
              <a:t>11/07/2024</a:t>
            </a:fld>
            <a:endParaRPr lang="es-G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G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C5AED9-68C5-493E-B325-2410F1CD8EA0}" type="slidenum">
              <a:rPr lang="es-GT" smtClean="0"/>
              <a:t>‹Nº›</a:t>
            </a:fld>
            <a:endParaRPr lang="es-GT"/>
          </a:p>
        </p:txBody>
      </p:sp>
    </p:spTree>
    <p:extLst>
      <p:ext uri="{BB962C8B-B14F-4D97-AF65-F5344CB8AC3E}">
        <p14:creationId xmlns:p14="http://schemas.microsoft.com/office/powerpoint/2010/main" val="1544036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66C46035-0C1F-4358-AC87-7593A30C26EC}" type="datetimeFigureOut">
              <a:rPr lang="es-GT" smtClean="0"/>
              <a:t>11/07/2024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754931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C46035-0C1F-4358-AC87-7593A30C26EC}" type="datetimeFigureOut">
              <a:rPr lang="es-GT" smtClean="0"/>
              <a:t>11/07/2024</a:t>
            </a:fld>
            <a:endParaRPr lang="es-G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G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C5AED9-68C5-493E-B325-2410F1CD8EA0}" type="slidenum">
              <a:rPr lang="es-GT" smtClean="0"/>
              <a:t>‹Nº›</a:t>
            </a:fld>
            <a:endParaRPr lang="es-G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05385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a:t>
            </a:r>
            <a:r>
              <a:rPr lang="es-GT" dirty="0" err="1"/>
              <a:t>Ii</a:t>
            </a:r>
            <a:r>
              <a:rPr lang="es-GT" dirty="0"/>
              <a:t>, 2024</a:t>
            </a:r>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354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8CA2E-6EA1-A84F-BFCE-F0E1E7A3E0A8}"/>
              </a:ext>
            </a:extLst>
          </p:cNvPr>
          <p:cNvSpPr>
            <a:spLocks noGrp="1"/>
          </p:cNvSpPr>
          <p:nvPr>
            <p:ph type="title"/>
          </p:nvPr>
        </p:nvSpPr>
        <p:spPr/>
        <p:txBody>
          <a:bodyPr/>
          <a:lstStyle/>
          <a:p>
            <a:r>
              <a:rPr lang="en-GT" dirty="0"/>
              <a:t>Diferencias entre bien y servicio</a:t>
            </a:r>
          </a:p>
        </p:txBody>
      </p:sp>
      <p:pic>
        <p:nvPicPr>
          <p:cNvPr id="5" name="Content Placeholder 4">
            <a:extLst>
              <a:ext uri="{FF2B5EF4-FFF2-40B4-BE49-F238E27FC236}">
                <a16:creationId xmlns:a16="http://schemas.microsoft.com/office/drawing/2014/main" id="{675075C5-D3E0-FB46-A965-E44EE16C8F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1911" y="1846263"/>
            <a:ext cx="7348503" cy="4022725"/>
          </a:xfrm>
        </p:spPr>
      </p:pic>
    </p:spTree>
    <p:extLst>
      <p:ext uri="{BB962C8B-B14F-4D97-AF65-F5344CB8AC3E}">
        <p14:creationId xmlns:p14="http://schemas.microsoft.com/office/powerpoint/2010/main" val="282758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6AFC-606D-0C44-AC2A-3C9BA89F1E3A}"/>
              </a:ext>
            </a:extLst>
          </p:cNvPr>
          <p:cNvSpPr>
            <a:spLocks noGrp="1"/>
          </p:cNvSpPr>
          <p:nvPr>
            <p:ph type="title"/>
          </p:nvPr>
        </p:nvSpPr>
        <p:spPr/>
        <p:txBody>
          <a:bodyPr/>
          <a:lstStyle/>
          <a:p>
            <a:r>
              <a:rPr lang="en-GT" dirty="0"/>
              <a:t>Analicemos:</a:t>
            </a:r>
          </a:p>
        </p:txBody>
      </p:sp>
      <p:pic>
        <p:nvPicPr>
          <p:cNvPr id="5122" name="Picture 2" descr="Netflix 'Shuffle Play' Feature Randomly Streams Selected Titles - Variety">
            <a:extLst>
              <a:ext uri="{FF2B5EF4-FFF2-40B4-BE49-F238E27FC236}">
                <a16:creationId xmlns:a16="http://schemas.microsoft.com/office/drawing/2014/main" id="{6B8A79BB-A9A2-0D4D-9674-417DAA80BA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8319" y="2000603"/>
            <a:ext cx="38100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Disney Plus gratis por un año: La forma más barata de obtener una  suscripción - CNET en Español">
            <a:extLst>
              <a:ext uri="{FF2B5EF4-FFF2-40B4-BE49-F238E27FC236}">
                <a16:creationId xmlns:a16="http://schemas.microsoft.com/office/drawing/2014/main" id="{886664CF-5D77-2549-A01A-5E178224ED4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4088" y="2000603"/>
            <a:ext cx="3905955" cy="219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979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423FCF-867E-A84A-B793-6B96162238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7962" y="1846263"/>
            <a:ext cx="7536401" cy="4022725"/>
          </a:xfrm>
        </p:spPr>
      </p:pic>
    </p:spTree>
    <p:extLst>
      <p:ext uri="{BB962C8B-B14F-4D97-AF65-F5344CB8AC3E}">
        <p14:creationId xmlns:p14="http://schemas.microsoft.com/office/powerpoint/2010/main" val="758640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FCD4-A571-A041-BC56-51A544816541}"/>
              </a:ext>
            </a:extLst>
          </p:cNvPr>
          <p:cNvSpPr>
            <a:spLocks noGrp="1"/>
          </p:cNvSpPr>
          <p:nvPr>
            <p:ph type="title"/>
          </p:nvPr>
        </p:nvSpPr>
        <p:spPr/>
        <p:txBody>
          <a:bodyPr/>
          <a:lstStyle/>
          <a:p>
            <a:r>
              <a:rPr lang="en-GT" dirty="0"/>
              <a:t>La realidad</a:t>
            </a:r>
          </a:p>
        </p:txBody>
      </p:sp>
      <p:sp>
        <p:nvSpPr>
          <p:cNvPr id="3" name="Content Placeholder 2">
            <a:extLst>
              <a:ext uri="{FF2B5EF4-FFF2-40B4-BE49-F238E27FC236}">
                <a16:creationId xmlns:a16="http://schemas.microsoft.com/office/drawing/2014/main" id="{8165FFB1-2800-AE42-8141-6D794437B41E}"/>
              </a:ext>
            </a:extLst>
          </p:cNvPr>
          <p:cNvSpPr>
            <a:spLocks noGrp="1"/>
          </p:cNvSpPr>
          <p:nvPr>
            <p:ph idx="1"/>
          </p:nvPr>
        </p:nvSpPr>
        <p:spPr/>
        <p:txBody>
          <a:bodyPr/>
          <a:lstStyle/>
          <a:p>
            <a:pPr algn="just">
              <a:buFont typeface="Wingdings" pitchFamily="2" charset="2"/>
              <a:buChar char="Ø"/>
            </a:pPr>
            <a:r>
              <a:rPr lang="es-ES_tradnl" dirty="0"/>
              <a:t>En la realidad, casi todos los servicios son una mezcla de un servicio y un producto tangible; de forma parecida, la venta de la mayoría de los bienes implica o exige un servicio.</a:t>
            </a:r>
          </a:p>
          <a:p>
            <a:pPr algn="just">
              <a:buFont typeface="Wingdings" pitchFamily="2" charset="2"/>
              <a:buChar char="Ø"/>
            </a:pPr>
            <a:endParaRPr lang="es-ES_tradnl" dirty="0"/>
          </a:p>
          <a:p>
            <a:pPr algn="just">
              <a:buFont typeface="Wingdings" pitchFamily="2" charset="2"/>
              <a:buChar char="Ø"/>
            </a:pPr>
            <a:r>
              <a:rPr lang="es-ES_tradnl" dirty="0"/>
              <a:t>Además, muchas actividades “de servicios” tienen lugar dentro de operaciones de producción de bienes. La gestión de recursos humanos, la logística, la contabilidad, la formación, el servicio sobre el terreno y la reparación son todas actividades de servicios, pero se prestan dentro de una organización manufacturera.</a:t>
            </a:r>
          </a:p>
          <a:p>
            <a:pPr algn="just">
              <a:buFont typeface="Wingdings" pitchFamily="2" charset="2"/>
              <a:buChar char="Ø"/>
            </a:pPr>
            <a:endParaRPr lang="en-US" dirty="0"/>
          </a:p>
          <a:p>
            <a:endParaRPr lang="en-GT" dirty="0"/>
          </a:p>
        </p:txBody>
      </p:sp>
    </p:spTree>
    <p:extLst>
      <p:ext uri="{BB962C8B-B14F-4D97-AF65-F5344CB8AC3E}">
        <p14:creationId xmlns:p14="http://schemas.microsoft.com/office/powerpoint/2010/main" val="4233402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A.P. Moller – Maersk muestra un mejor rendimiento y progreso estratégico –  Asociacion Peruana de Agentes Maritimos">
            <a:extLst>
              <a:ext uri="{FF2B5EF4-FFF2-40B4-BE49-F238E27FC236}">
                <a16:creationId xmlns:a16="http://schemas.microsoft.com/office/drawing/2014/main" id="{A353290F-9F29-484B-9A7C-63DBA652EA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2142418"/>
            <a:ext cx="4419760" cy="245215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apag-Lloyd se compromete con el reacondicionamiento de EGCS">
            <a:extLst>
              <a:ext uri="{FF2B5EF4-FFF2-40B4-BE49-F238E27FC236}">
                <a16:creationId xmlns:a16="http://schemas.microsoft.com/office/drawing/2014/main" id="{E73149F2-39FD-B24C-B60B-B189451243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4754" y="2142419"/>
            <a:ext cx="4827411" cy="3218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214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0F28B-DCA8-014B-9FC3-D3FD3957E5EE}"/>
              </a:ext>
            </a:extLst>
          </p:cNvPr>
          <p:cNvSpPr>
            <a:spLocks noGrp="1"/>
          </p:cNvSpPr>
          <p:nvPr>
            <p:ph type="title"/>
          </p:nvPr>
        </p:nvSpPr>
        <p:spPr/>
        <p:txBody>
          <a:bodyPr/>
          <a:lstStyle/>
          <a:p>
            <a:r>
              <a:rPr lang="en-GT" dirty="0"/>
              <a:t>Servicios Puros</a:t>
            </a:r>
          </a:p>
        </p:txBody>
      </p:sp>
      <p:sp>
        <p:nvSpPr>
          <p:cNvPr id="3" name="Content Placeholder 2">
            <a:extLst>
              <a:ext uri="{FF2B5EF4-FFF2-40B4-BE49-F238E27FC236}">
                <a16:creationId xmlns:a16="http://schemas.microsoft.com/office/drawing/2014/main" id="{9A87EE07-AE96-6F46-9284-CA935C54301C}"/>
              </a:ext>
            </a:extLst>
          </p:cNvPr>
          <p:cNvSpPr>
            <a:spLocks noGrp="1"/>
          </p:cNvSpPr>
          <p:nvPr>
            <p:ph idx="1"/>
          </p:nvPr>
        </p:nvSpPr>
        <p:spPr/>
        <p:txBody>
          <a:bodyPr/>
          <a:lstStyle/>
          <a:p>
            <a:pPr>
              <a:buFont typeface="Wingdings" pitchFamily="2" charset="2"/>
              <a:buChar char="Ø"/>
            </a:pPr>
            <a:r>
              <a:rPr lang="es-ES_tradnl" dirty="0"/>
              <a:t>Cuando no se incluye un producto tangible en el servicio, lo podemos llamar servicio puro.</a:t>
            </a:r>
          </a:p>
          <a:p>
            <a:endParaRPr lang="es-ES_tradnl" dirty="0"/>
          </a:p>
        </p:txBody>
      </p:sp>
      <p:pic>
        <p:nvPicPr>
          <p:cNvPr id="8194" name="Picture 2" descr="Cuánto deberías pagar por un servicio de asesoría? | Blog de Anfix">
            <a:extLst>
              <a:ext uri="{FF2B5EF4-FFF2-40B4-BE49-F238E27FC236}">
                <a16:creationId xmlns:a16="http://schemas.microsoft.com/office/drawing/2014/main" id="{C46347E4-B0B9-3D4F-9F5E-BA66B81520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0366" y="2841676"/>
            <a:ext cx="4631267" cy="2603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910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8A3E9-06E7-F04C-99F2-132D8B2CB2DB}"/>
              </a:ext>
            </a:extLst>
          </p:cNvPr>
          <p:cNvSpPr>
            <a:spLocks noGrp="1"/>
          </p:cNvSpPr>
          <p:nvPr>
            <p:ph type="title"/>
          </p:nvPr>
        </p:nvSpPr>
        <p:spPr/>
        <p:txBody>
          <a:bodyPr/>
          <a:lstStyle/>
          <a:p>
            <a:r>
              <a:rPr lang="en-GT" dirty="0"/>
              <a:t>Remuneración en el sector de Servicios</a:t>
            </a:r>
          </a:p>
        </p:txBody>
      </p:sp>
      <p:sp>
        <p:nvSpPr>
          <p:cNvPr id="3" name="Content Placeholder 2">
            <a:extLst>
              <a:ext uri="{FF2B5EF4-FFF2-40B4-BE49-F238E27FC236}">
                <a16:creationId xmlns:a16="http://schemas.microsoft.com/office/drawing/2014/main" id="{0501EFB5-4706-F445-B723-4BA963C0ED71}"/>
              </a:ext>
            </a:extLst>
          </p:cNvPr>
          <p:cNvSpPr>
            <a:spLocks noGrp="1"/>
          </p:cNvSpPr>
          <p:nvPr>
            <p:ph idx="1"/>
          </p:nvPr>
        </p:nvSpPr>
        <p:spPr/>
        <p:txBody>
          <a:bodyPr/>
          <a:lstStyle/>
          <a:p>
            <a:pPr algn="just">
              <a:buFont typeface="Wingdings" pitchFamily="2" charset="2"/>
              <a:buChar char="Ø"/>
            </a:pPr>
            <a:r>
              <a:rPr lang="es-ES_tradnl" dirty="0"/>
              <a:t>A pesar de que existe un sentimiento generalizado de que las empresas de servicios pagan poco, hay muchos trabajos de servicios que están muy bien pagados. </a:t>
            </a:r>
          </a:p>
          <a:p>
            <a:pPr algn="just">
              <a:buFont typeface="Wingdings" pitchFamily="2" charset="2"/>
              <a:buChar char="Ø"/>
            </a:pPr>
            <a:r>
              <a:rPr lang="es-ES_tradnl" dirty="0"/>
              <a:t>Los directores de operaciones de la instalación de mantenimiento de una compañía aérea reciben un buen sueldo, al igual que los que supervisan el servicio informático de la comunidad financiera.</a:t>
            </a:r>
          </a:p>
          <a:p>
            <a:endParaRPr lang="en-GT" dirty="0"/>
          </a:p>
        </p:txBody>
      </p:sp>
    </p:spTree>
    <p:extLst>
      <p:ext uri="{BB962C8B-B14F-4D97-AF65-F5344CB8AC3E}">
        <p14:creationId xmlns:p14="http://schemas.microsoft.com/office/powerpoint/2010/main" val="1333696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3070-BBED-8643-BC5D-29049BF4775D}"/>
              </a:ext>
            </a:extLst>
          </p:cNvPr>
          <p:cNvSpPr>
            <a:spLocks noGrp="1"/>
          </p:cNvSpPr>
          <p:nvPr>
            <p:ph type="title"/>
          </p:nvPr>
        </p:nvSpPr>
        <p:spPr/>
        <p:txBody>
          <a:bodyPr/>
          <a:lstStyle/>
          <a:p>
            <a:r>
              <a:rPr lang="en-GT" dirty="0"/>
              <a:t>El crecimiento del sector servicio</a:t>
            </a:r>
          </a:p>
        </p:txBody>
      </p:sp>
      <p:sp>
        <p:nvSpPr>
          <p:cNvPr id="4" name="Marcador de contenido 3">
            <a:extLst>
              <a:ext uri="{FF2B5EF4-FFF2-40B4-BE49-F238E27FC236}">
                <a16:creationId xmlns:a16="http://schemas.microsoft.com/office/drawing/2014/main" id="{CB6FE356-4D80-49B8-9EFB-1B9E71C1DB6B}"/>
              </a:ext>
            </a:extLst>
          </p:cNvPr>
          <p:cNvSpPr>
            <a:spLocks noGrp="1"/>
          </p:cNvSpPr>
          <p:nvPr>
            <p:ph idx="1"/>
          </p:nvPr>
        </p:nvSpPr>
        <p:spPr/>
        <p:txBody>
          <a:bodyPr/>
          <a:lstStyle/>
          <a:p>
            <a:endParaRPr lang="es-GT"/>
          </a:p>
        </p:txBody>
      </p:sp>
      <p:pic>
        <p:nvPicPr>
          <p:cNvPr id="5" name="Imagen 4">
            <a:extLst>
              <a:ext uri="{FF2B5EF4-FFF2-40B4-BE49-F238E27FC236}">
                <a16:creationId xmlns:a16="http://schemas.microsoft.com/office/drawing/2014/main" id="{A0C55D35-295B-C201-128C-7B42ABD43FAA}"/>
              </a:ext>
            </a:extLst>
          </p:cNvPr>
          <p:cNvPicPr>
            <a:picLocks noChangeAspect="1"/>
          </p:cNvPicPr>
          <p:nvPr/>
        </p:nvPicPr>
        <p:blipFill>
          <a:blip r:embed="rId3"/>
          <a:stretch>
            <a:fillRect/>
          </a:stretch>
        </p:blipFill>
        <p:spPr>
          <a:xfrm>
            <a:off x="2679404" y="1845734"/>
            <a:ext cx="6230679" cy="4758635"/>
          </a:xfrm>
          <a:prstGeom prst="rect">
            <a:avLst/>
          </a:prstGeom>
        </p:spPr>
      </p:pic>
    </p:spTree>
    <p:extLst>
      <p:ext uri="{BB962C8B-B14F-4D97-AF65-F5344CB8AC3E}">
        <p14:creationId xmlns:p14="http://schemas.microsoft.com/office/powerpoint/2010/main" val="2205920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II, 2024</a:t>
            </a:r>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12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058400" cy="1450757"/>
          </a:xfrm>
        </p:spPr>
        <p:txBody>
          <a:bodyPr>
            <a:normAutofit/>
          </a:bodyPr>
          <a:lstStyle/>
          <a:p>
            <a:r>
              <a:rPr lang="es-GT" dirty="0"/>
              <a:t>Hoy en la historia	</a:t>
            </a:r>
          </a:p>
        </p:txBody>
      </p:sp>
      <p:sp>
        <p:nvSpPr>
          <p:cNvPr id="3" name="Marcador de contenido 2"/>
          <p:cNvSpPr>
            <a:spLocks noGrp="1"/>
          </p:cNvSpPr>
          <p:nvPr>
            <p:ph idx="1"/>
          </p:nvPr>
        </p:nvSpPr>
        <p:spPr>
          <a:xfrm>
            <a:off x="1097279" y="1845734"/>
            <a:ext cx="6454987" cy="4023360"/>
          </a:xfrm>
        </p:spPr>
        <p:txBody>
          <a:bodyPr vert="horz" lIns="0" tIns="45720" rIns="0" bIns="45720" rtlCol="0">
            <a:normAutofit/>
          </a:bodyPr>
          <a:lstStyle/>
          <a:p>
            <a:pPr marL="0" indent="0" algn="just">
              <a:buNone/>
            </a:pPr>
            <a:r>
              <a:rPr lang="es-MX" dirty="0">
                <a:cs typeface="Calibri"/>
              </a:rPr>
              <a:t>El 10 de julio de 1099 murió Rodrigo Díaz de Vivar, conocido como el Cid Campeador, un caballero que dedicó su vida a la guerra y que tras su muerte se convirtió en leyenda.</a:t>
            </a:r>
            <a:endParaRPr lang="es-MX" dirty="0">
              <a:ea typeface="Calibri" panose="020F0502020204030204"/>
              <a:cs typeface="Calibri"/>
            </a:endParaRPr>
          </a:p>
          <a:p>
            <a:pPr marL="0" indent="0" algn="just">
              <a:buNone/>
            </a:pPr>
            <a:r>
              <a:rPr lang="es-MX" dirty="0">
                <a:ea typeface="Calibri" panose="020F0502020204030204"/>
                <a:cs typeface="Calibri"/>
              </a:rPr>
              <a:t>Pese a su leyenda posterior como héroe nacional o cruzado en favor de la Reconquista, Rodrigo Díaz de Vivar se puso a lo largo de su vida a las órdenes de diferentes caudillos, tanto cristianos como musulmanes. En realidad, luchó en su propio beneficio, convirtiéndose en lo que algunos autores definen como un mercenario, un soldado profesional que presta sus servicios a cambio de una paga, más que un combatiente que lucha por unos ideales. Con todo, su vida inspiró el más importante cantar de gesta de la literatura española: El Cantar de mío Cid.</a:t>
            </a:r>
          </a:p>
        </p:txBody>
      </p:sp>
      <p:pic>
        <p:nvPicPr>
          <p:cNvPr id="4" name="Picture 2" descr="Dibujo de una persona&#10;&#10;Descripción generada automáticamente con confianza media">
            <a:extLst>
              <a:ext uri="{FF2B5EF4-FFF2-40B4-BE49-F238E27FC236}">
                <a16:creationId xmlns:a16="http://schemas.microsoft.com/office/drawing/2014/main" id="{519194E1-ABBD-F1AF-3196-BC41C964CB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758" r="7882" b="1"/>
          <a:stretch/>
        </p:blipFill>
        <p:spPr bwMode="auto">
          <a:xfrm>
            <a:off x="8020570" y="1916318"/>
            <a:ext cx="3135109" cy="3471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226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Bien o Servicio?</a:t>
            </a:r>
          </a:p>
        </p:txBody>
      </p:sp>
      <p:sp>
        <p:nvSpPr>
          <p:cNvPr id="3" name="Marcador de contenido 2"/>
          <p:cNvSpPr>
            <a:spLocks noGrp="1"/>
          </p:cNvSpPr>
          <p:nvPr>
            <p:ph idx="1"/>
          </p:nvPr>
        </p:nvSpPr>
        <p:spPr>
          <a:xfrm>
            <a:off x="1097280" y="1845733"/>
            <a:ext cx="10058400" cy="4330477"/>
          </a:xfrm>
        </p:spPr>
        <p:txBody>
          <a:bodyPr>
            <a:noAutofit/>
          </a:bodyPr>
          <a:lstStyle/>
          <a:p>
            <a:pPr algn="just">
              <a:buFont typeface="Wingdings" pitchFamily="2" charset="2"/>
              <a:buChar char="Ø"/>
            </a:pPr>
            <a:r>
              <a:rPr lang="es-GT" sz="2600" dirty="0"/>
              <a:t> </a:t>
            </a:r>
            <a:r>
              <a:rPr lang="es-ES_tradnl" dirty="0"/>
              <a:t>Los fabricantes producen un producto tangible, mientras que el producto de los servicios suele ser intangible.</a:t>
            </a:r>
          </a:p>
          <a:p>
            <a:pPr algn="just">
              <a:buFont typeface="Wingdings" pitchFamily="2" charset="2"/>
              <a:buChar char="Ø"/>
            </a:pPr>
            <a:endParaRPr lang="es-ES_tradnl" dirty="0"/>
          </a:p>
          <a:p>
            <a:pPr algn="just">
              <a:buFont typeface="Wingdings" pitchFamily="2" charset="2"/>
              <a:buChar char="Ø"/>
            </a:pPr>
            <a:r>
              <a:rPr lang="es-ES_tradnl" dirty="0"/>
              <a:t>Además, muchos productos son una combinación de un bien y un servicio, lo que complica aún más la definición de qué es un servicio.</a:t>
            </a:r>
          </a:p>
          <a:p>
            <a:endParaRPr lang="en-US" dirty="0"/>
          </a:p>
        </p:txBody>
      </p:sp>
    </p:spTree>
    <p:extLst>
      <p:ext uri="{BB962C8B-B14F-4D97-AF65-F5344CB8AC3E}">
        <p14:creationId xmlns:p14="http://schemas.microsoft.com/office/powerpoint/2010/main" val="2520511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Bien o Servicio</a:t>
            </a:r>
          </a:p>
        </p:txBody>
      </p:sp>
      <p:pic>
        <p:nvPicPr>
          <p:cNvPr id="2052" name="Picture 4" descr="Consulta de saldos – EEGSA">
            <a:extLst>
              <a:ext uri="{FF2B5EF4-FFF2-40B4-BE49-F238E27FC236}">
                <a16:creationId xmlns:a16="http://schemas.microsoft.com/office/drawing/2014/main" id="{976E6EB3-0E34-2741-AF2F-56F40AD543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170" y="2450878"/>
            <a:ext cx="2487083" cy="195624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Google Pixel 8 Pro 12GB RAM + 512GB Almacenamiento, Porcelana - Liberado  Dual SIM">
            <a:extLst>
              <a:ext uri="{FF2B5EF4-FFF2-40B4-BE49-F238E27FC236}">
                <a16:creationId xmlns:a16="http://schemas.microsoft.com/office/drawing/2014/main" id="{725479DD-DD83-3BB2-836A-AEE1CB537B6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92384" y="2126916"/>
            <a:ext cx="3451447" cy="3451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900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FD7BD-A632-EF4E-85D3-AFC3F4A4449C}"/>
              </a:ext>
            </a:extLst>
          </p:cNvPr>
          <p:cNvSpPr>
            <a:spLocks noGrp="1"/>
          </p:cNvSpPr>
          <p:nvPr>
            <p:ph type="title"/>
          </p:nvPr>
        </p:nvSpPr>
        <p:spPr/>
        <p:txBody>
          <a:bodyPr/>
          <a:lstStyle/>
          <a:p>
            <a:r>
              <a:rPr lang="en-GT" dirty="0"/>
              <a:t>Bien o servicio</a:t>
            </a:r>
          </a:p>
        </p:txBody>
      </p:sp>
      <p:pic>
        <p:nvPicPr>
          <p:cNvPr id="3076" name="Picture 4" descr="Es importante fomentar alianzas para impulsar la RSE en Guatemala” –  Corresponsables">
            <a:extLst>
              <a:ext uri="{FF2B5EF4-FFF2-40B4-BE49-F238E27FC236}">
                <a16:creationId xmlns:a16="http://schemas.microsoft.com/office/drawing/2014/main" id="{39E07A2C-92E6-9A7F-6F82-EE2C4ECC1C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0762" y="2530217"/>
            <a:ext cx="4489598" cy="2094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798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Bien o servicio</a:t>
            </a:r>
          </a:p>
        </p:txBody>
      </p:sp>
      <p:sp>
        <p:nvSpPr>
          <p:cNvPr id="6" name="Rectángulo 5"/>
          <p:cNvSpPr/>
          <p:nvPr/>
        </p:nvSpPr>
        <p:spPr>
          <a:xfrm>
            <a:off x="1673525" y="1923691"/>
            <a:ext cx="1414732" cy="3597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4" name="Content Placeholder 3">
            <a:extLst>
              <a:ext uri="{FF2B5EF4-FFF2-40B4-BE49-F238E27FC236}">
                <a16:creationId xmlns:a16="http://schemas.microsoft.com/office/drawing/2014/main" id="{8DB1FC9A-6B3B-5747-91E1-62DCC112D018}"/>
              </a:ext>
            </a:extLst>
          </p:cNvPr>
          <p:cNvSpPr>
            <a:spLocks noGrp="1"/>
          </p:cNvSpPr>
          <p:nvPr>
            <p:ph idx="1"/>
          </p:nvPr>
        </p:nvSpPr>
        <p:spPr/>
        <p:txBody>
          <a:bodyPr/>
          <a:lstStyle/>
          <a:p>
            <a:pPr algn="just">
              <a:buFont typeface="Wingdings" pitchFamily="2" charset="2"/>
              <a:buChar char="Ø"/>
            </a:pPr>
            <a:r>
              <a:rPr lang="es-ES_tradnl" dirty="0"/>
              <a:t>Los servicios son normalmente intangibles (por ejemplo, obtener un viaje en un asiento vacío de un puente aéreo entre dos ciudades), en contraposición con un bien tangible.</a:t>
            </a:r>
          </a:p>
          <a:p>
            <a:pPr marL="0" indent="0" algn="just">
              <a:buNone/>
            </a:pPr>
            <a:r>
              <a:rPr lang="es-ES_tradnl" dirty="0"/>
              <a:t> </a:t>
            </a:r>
          </a:p>
          <a:p>
            <a:pPr algn="just">
              <a:buFont typeface="Wingdings" pitchFamily="2" charset="2"/>
              <a:buChar char="Ø"/>
            </a:pPr>
            <a:r>
              <a:rPr lang="es-ES_tradnl" dirty="0"/>
              <a:t>Habitualmente, los servicios se producen y consumen simultáneamente; no hay productos almacenados.</a:t>
            </a:r>
          </a:p>
          <a:p>
            <a:endParaRPr lang="en-GT" dirty="0"/>
          </a:p>
        </p:txBody>
      </p:sp>
    </p:spTree>
    <p:extLst>
      <p:ext uri="{BB962C8B-B14F-4D97-AF65-F5344CB8AC3E}">
        <p14:creationId xmlns:p14="http://schemas.microsoft.com/office/powerpoint/2010/main" val="4001230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Bien o servicio</a:t>
            </a:r>
          </a:p>
        </p:txBody>
      </p:sp>
      <p:sp>
        <p:nvSpPr>
          <p:cNvPr id="6" name="Rectángulo 5"/>
          <p:cNvSpPr/>
          <p:nvPr/>
        </p:nvSpPr>
        <p:spPr>
          <a:xfrm>
            <a:off x="1673525" y="1923691"/>
            <a:ext cx="1414732" cy="3597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4" name="Content Placeholder 3">
            <a:extLst>
              <a:ext uri="{FF2B5EF4-FFF2-40B4-BE49-F238E27FC236}">
                <a16:creationId xmlns:a16="http://schemas.microsoft.com/office/drawing/2014/main" id="{8DB1FC9A-6B3B-5747-91E1-62DCC112D018}"/>
              </a:ext>
            </a:extLst>
          </p:cNvPr>
          <p:cNvSpPr>
            <a:spLocks noGrp="1"/>
          </p:cNvSpPr>
          <p:nvPr>
            <p:ph idx="1"/>
          </p:nvPr>
        </p:nvSpPr>
        <p:spPr/>
        <p:txBody>
          <a:bodyPr>
            <a:normAutofit/>
          </a:bodyPr>
          <a:lstStyle/>
          <a:p>
            <a:pPr algn="just">
              <a:buFont typeface="Wingdings" pitchFamily="2" charset="2"/>
              <a:buChar char="Ø"/>
            </a:pPr>
            <a:r>
              <a:rPr lang="es-ES_tradnl" dirty="0"/>
              <a:t>Los servicios son habitualmente únicos. Su combinación de cobertura financiera(como inversiones y pólizas de seguros) puede ser distinta a la de cualquier otra </a:t>
            </a:r>
            <a:r>
              <a:rPr lang="es-ES_tradnl" dirty="0" err="1"/>
              <a:t>persona,del</a:t>
            </a:r>
            <a:r>
              <a:rPr lang="es-ES_tradnl" dirty="0"/>
              <a:t> mismo modo que un tratamiento médico o un corte de pelo realizados para usted no son exactamente iguales a los producidos para cualquier otro.</a:t>
            </a:r>
          </a:p>
          <a:p>
            <a:pPr algn="just">
              <a:buFont typeface="Wingdings" pitchFamily="2" charset="2"/>
              <a:buChar char="Ø"/>
            </a:pPr>
            <a:endParaRPr lang="es-ES_tradnl" dirty="0"/>
          </a:p>
          <a:p>
            <a:pPr algn="just">
              <a:buFont typeface="Wingdings" pitchFamily="2" charset="2"/>
              <a:buChar char="Ø"/>
            </a:pPr>
            <a:r>
              <a:rPr lang="es-ES_tradnl" dirty="0"/>
              <a:t>Los servicios suponen una gran interacción con el cliente. Los servicios son habitualmente difíciles de normalizar y automatizar, y es difícil que sean tan eficaces como quisiéramos, porque la interacción del cliente demanda singularidad. De hecho, en muchas ocasiones el cliente está pagando por esta singularidad; por eso, el director de operaciones se debe asegurar de que el producto está pensado (es decir, personalizado) de modo que se pueda entregar en la forma singular requerida por el cliente.</a:t>
            </a:r>
          </a:p>
          <a:p>
            <a:pPr algn="just">
              <a:buFont typeface="Wingdings" pitchFamily="2" charset="2"/>
              <a:buChar char="Ø"/>
            </a:pPr>
            <a:endParaRPr lang="en-US" dirty="0"/>
          </a:p>
          <a:p>
            <a:pPr marL="0" indent="0">
              <a:buNone/>
            </a:pPr>
            <a:endParaRPr lang="en-GT" dirty="0"/>
          </a:p>
          <a:p>
            <a:pPr marL="0" indent="0">
              <a:buNone/>
            </a:pPr>
            <a:endParaRPr lang="en-GT" dirty="0"/>
          </a:p>
        </p:txBody>
      </p:sp>
    </p:spTree>
    <p:extLst>
      <p:ext uri="{BB962C8B-B14F-4D97-AF65-F5344CB8AC3E}">
        <p14:creationId xmlns:p14="http://schemas.microsoft.com/office/powerpoint/2010/main" val="1993989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Servicios</a:t>
            </a:r>
          </a:p>
        </p:txBody>
      </p:sp>
      <p:pic>
        <p:nvPicPr>
          <p:cNvPr id="4098" name="Picture 2">
            <a:extLst>
              <a:ext uri="{FF2B5EF4-FFF2-40B4-BE49-F238E27FC236}">
                <a16:creationId xmlns:a16="http://schemas.microsoft.com/office/drawing/2014/main" id="{73BA6F4C-69DA-9C5B-DEDF-549B9579CC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161" y="2834353"/>
            <a:ext cx="4505325" cy="10191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Atento | Líder en Experiencia del Cliente y Soluciones BPO">
            <a:extLst>
              <a:ext uri="{FF2B5EF4-FFF2-40B4-BE49-F238E27FC236}">
                <a16:creationId xmlns:a16="http://schemas.microsoft.com/office/drawing/2014/main" id="{5F462C54-9713-E8E9-253E-D78E65E450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3542" y="2952750"/>
            <a:ext cx="4791075"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615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8E274-A437-174D-9083-1BF9F4F04612}"/>
              </a:ext>
            </a:extLst>
          </p:cNvPr>
          <p:cNvSpPr>
            <a:spLocks noGrp="1"/>
          </p:cNvSpPr>
          <p:nvPr>
            <p:ph type="title"/>
          </p:nvPr>
        </p:nvSpPr>
        <p:spPr/>
        <p:txBody>
          <a:bodyPr/>
          <a:lstStyle/>
          <a:p>
            <a:r>
              <a:rPr lang="en-GT" dirty="0"/>
              <a:t>Bien o servicio</a:t>
            </a:r>
          </a:p>
        </p:txBody>
      </p:sp>
      <p:sp>
        <p:nvSpPr>
          <p:cNvPr id="3" name="Content Placeholder 2">
            <a:extLst>
              <a:ext uri="{FF2B5EF4-FFF2-40B4-BE49-F238E27FC236}">
                <a16:creationId xmlns:a16="http://schemas.microsoft.com/office/drawing/2014/main" id="{2AB9D472-EA21-6A4C-83F1-E48BDA484282}"/>
              </a:ext>
            </a:extLst>
          </p:cNvPr>
          <p:cNvSpPr>
            <a:spLocks noGrp="1"/>
          </p:cNvSpPr>
          <p:nvPr>
            <p:ph idx="1"/>
          </p:nvPr>
        </p:nvSpPr>
        <p:spPr/>
        <p:txBody>
          <a:bodyPr/>
          <a:lstStyle/>
          <a:p>
            <a:pPr>
              <a:buFont typeface="Wingdings" pitchFamily="2" charset="2"/>
              <a:buChar char="Ø"/>
            </a:pPr>
            <a:r>
              <a:rPr lang="es-ES_tradnl" dirty="0"/>
              <a:t>Los servicios tienen una definición del producto inconsistente. La definición del producto puede ser rigurosa, como en el caso de una póliza de seguro de automóvil, pero a la vez inconsistente, porque los asegurados cambian de automóvil y se hacen mayores.</a:t>
            </a:r>
          </a:p>
          <a:p>
            <a:pPr>
              <a:buFont typeface="Wingdings" pitchFamily="2" charset="2"/>
              <a:buChar char="Ø"/>
            </a:pPr>
            <a:endParaRPr lang="es-ES_tradnl" dirty="0"/>
          </a:p>
          <a:p>
            <a:pPr>
              <a:buFont typeface="Wingdings" pitchFamily="2" charset="2"/>
              <a:buChar char="Ø"/>
            </a:pPr>
            <a:r>
              <a:rPr lang="es-ES_tradnl" dirty="0"/>
              <a:t>Los servicios se basan normalmente en conocimientos, como en el caso de la educación, la medicina y los servicios jurídicos, y por tanto son difíciles de automatizar.</a:t>
            </a:r>
          </a:p>
          <a:p>
            <a:endParaRPr lang="en-GT" dirty="0"/>
          </a:p>
        </p:txBody>
      </p:sp>
    </p:spTree>
    <p:extLst>
      <p:ext uri="{BB962C8B-B14F-4D97-AF65-F5344CB8AC3E}">
        <p14:creationId xmlns:p14="http://schemas.microsoft.com/office/powerpoint/2010/main" val="568709192"/>
      </p:ext>
    </p:extLst>
  </p:cSld>
  <p:clrMapOvr>
    <a:masterClrMapping/>
  </p:clrMapOvr>
</p:sld>
</file>

<file path=ppt/theme/theme1.xml><?xml version="1.0" encoding="utf-8"?>
<a:theme xmlns:a="http://schemas.openxmlformats.org/drawingml/2006/main" name="Retrospección">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436E4C4E91B80D4E97A69E78555C9C5F" ma:contentTypeVersion="2" ma:contentTypeDescription="Crear nuevo documento." ma:contentTypeScope="" ma:versionID="c33c08f2ecd86b72cc91fc35c46fc516">
  <xsd:schema xmlns:xsd="http://www.w3.org/2001/XMLSchema" xmlns:xs="http://www.w3.org/2001/XMLSchema" xmlns:p="http://schemas.microsoft.com/office/2006/metadata/properties" xmlns:ns3="5d21eb22-63ff-4fc6-b000-ff313b93bf95" targetNamespace="http://schemas.microsoft.com/office/2006/metadata/properties" ma:root="true" ma:fieldsID="97324ce21634af50fbdba077ce8c96a8" ns3:_="">
    <xsd:import namespace="5d21eb22-63ff-4fc6-b000-ff313b93bf95"/>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21eb22-63ff-4fc6-b000-ff313b93bf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440154-ED90-4720-87F5-0423405694A2}">
  <ds:schemaRefs>
    <ds:schemaRef ds:uri="http://schemas.microsoft.com/sharepoint/v3/contenttype/forms"/>
  </ds:schemaRefs>
</ds:datastoreItem>
</file>

<file path=customXml/itemProps2.xml><?xml version="1.0" encoding="utf-8"?>
<ds:datastoreItem xmlns:ds="http://schemas.openxmlformats.org/officeDocument/2006/customXml" ds:itemID="{78AB8CB8-D128-498D-B10F-08D0016959B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DB910EB-6A3E-413E-AAF3-F31FE8B315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21eb22-63ff-4fc6-b000-ff313b93bf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TM02900722[[fn=Sala de juntas (ion)]]</Template>
  <TotalTime>13470</TotalTime>
  <Words>705</Words>
  <Application>Microsoft Office PowerPoint</Application>
  <PresentationFormat>Panorámica</PresentationFormat>
  <Paragraphs>45</Paragraphs>
  <Slides>18</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Calibri Light</vt:lpstr>
      <vt:lpstr>Wingdings</vt:lpstr>
      <vt:lpstr>Retrospección</vt:lpstr>
      <vt:lpstr>Producción &amp; Operaciones I</vt:lpstr>
      <vt:lpstr>Hoy en la historia </vt:lpstr>
      <vt:lpstr>Bien o Servicio?</vt:lpstr>
      <vt:lpstr>Bien o Servicio</vt:lpstr>
      <vt:lpstr>Bien o servicio</vt:lpstr>
      <vt:lpstr>Bien o servicio</vt:lpstr>
      <vt:lpstr>Bien o servicio</vt:lpstr>
      <vt:lpstr>Servicios</vt:lpstr>
      <vt:lpstr>Bien o servicio</vt:lpstr>
      <vt:lpstr>Diferencias entre bien y servicio</vt:lpstr>
      <vt:lpstr>Analicemos:</vt:lpstr>
      <vt:lpstr>Presentación de PowerPoint</vt:lpstr>
      <vt:lpstr>La realidad</vt:lpstr>
      <vt:lpstr>Presentación de PowerPoint</vt:lpstr>
      <vt:lpstr>Servicios Puros</vt:lpstr>
      <vt:lpstr>Remuneración en el sector de Servicios</vt:lpstr>
      <vt:lpstr>El crecimiento del sector servicio</vt:lpstr>
      <vt:lpstr>Producción &amp; Operaciones 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Estrategia de Producción y Operaciones</dc:title>
  <dc:creator>mario vela corona</dc:creator>
  <cp:lastModifiedBy>Jorge Rolando Rodriguez Castañeda</cp:lastModifiedBy>
  <cp:revision>168</cp:revision>
  <dcterms:created xsi:type="dcterms:W3CDTF">2017-08-19T23:17:36Z</dcterms:created>
  <dcterms:modified xsi:type="dcterms:W3CDTF">2024-07-12T00:09:26Z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0x010100436E4C4E91B80D4E97A69E78555C9C5F</vt:lpwstr>
  </property>
</Properties>
</file>