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6"/>
  </p:notesMasterIdLst>
  <p:sldIdLst>
    <p:sldId id="256" r:id="rId2"/>
    <p:sldId id="305" r:id="rId3"/>
    <p:sldId id="306" r:id="rId4"/>
    <p:sldId id="364" r:id="rId5"/>
    <p:sldId id="353" r:id="rId6"/>
    <p:sldId id="303" r:id="rId7"/>
    <p:sldId id="354" r:id="rId8"/>
    <p:sldId id="301" r:id="rId9"/>
    <p:sldId id="355" r:id="rId10"/>
    <p:sldId id="365" r:id="rId11"/>
    <p:sldId id="366" r:id="rId12"/>
    <p:sldId id="402" r:id="rId13"/>
    <p:sldId id="367" r:id="rId14"/>
    <p:sldId id="368" r:id="rId15"/>
    <p:sldId id="369" r:id="rId16"/>
    <p:sldId id="370" r:id="rId17"/>
    <p:sldId id="371" r:id="rId18"/>
    <p:sldId id="372" r:id="rId19"/>
    <p:sldId id="373" r:id="rId20"/>
    <p:sldId id="374" r:id="rId21"/>
    <p:sldId id="375" r:id="rId22"/>
    <p:sldId id="376" r:id="rId23"/>
    <p:sldId id="377" r:id="rId24"/>
    <p:sldId id="295" r:id="rId2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10F3F-1330-6C9A-CA7F-B3FAE720ADE7}" v="5" dt="2022-01-27T00:22:29.635"/>
    <p1510:client id="{BF8E7AAB-43B5-57F5-0307-67229303DB9A}" v="36" dt="2023-02-13T21:55:33.02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BF8E7AAB-43B5-57F5-0307-67229303DB9A}"/>
    <pc:docChg chg="modSld">
      <pc:chgData name="JORGE ROLANDO RODRIGUEZ CASTANEDA" userId="S::jrrodriguezc@correo.url.edu.gt::4863539d-5666-4a8e-b043-1d0219cc113a" providerId="AD" clId="Web-{BF8E7AAB-43B5-57F5-0307-67229303DB9A}" dt="2023-02-13T21:55:31.662" v="27" actId="20577"/>
      <pc:docMkLst>
        <pc:docMk/>
      </pc:docMkLst>
      <pc:sldChg chg="modSp">
        <pc:chgData name="JORGE ROLANDO RODRIGUEZ CASTANEDA" userId="S::jrrodriguezc@correo.url.edu.gt::4863539d-5666-4a8e-b043-1d0219cc113a" providerId="AD" clId="Web-{BF8E7AAB-43B5-57F5-0307-67229303DB9A}" dt="2023-02-13T21:50:52.245" v="1" actId="20577"/>
        <pc:sldMkLst>
          <pc:docMk/>
          <pc:sldMk cId="1267354632" sldId="256"/>
        </pc:sldMkLst>
        <pc:spChg chg="mod">
          <ac:chgData name="JORGE ROLANDO RODRIGUEZ CASTANEDA" userId="S::jrrodriguezc@correo.url.edu.gt::4863539d-5666-4a8e-b043-1d0219cc113a" providerId="AD" clId="Web-{BF8E7AAB-43B5-57F5-0307-67229303DB9A}" dt="2023-02-13T21:50:52.245"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BF8E7AAB-43B5-57F5-0307-67229303DB9A}" dt="2023-02-13T21:55:31.662" v="27" actId="20577"/>
        <pc:sldMkLst>
          <pc:docMk/>
          <pc:sldMk cId="231512274" sldId="295"/>
        </pc:sldMkLst>
        <pc:spChg chg="mod">
          <ac:chgData name="JORGE ROLANDO RODRIGUEZ CASTANEDA" userId="S::jrrodriguezc@correo.url.edu.gt::4863539d-5666-4a8e-b043-1d0219cc113a" providerId="AD" clId="Web-{BF8E7AAB-43B5-57F5-0307-67229303DB9A}" dt="2023-02-13T21:55:31.662" v="27" actId="20577"/>
          <ac:spMkLst>
            <pc:docMk/>
            <pc:sldMk cId="231512274" sldId="295"/>
            <ac:spMk id="3" creationId="{00000000-0000-0000-0000-000000000000}"/>
          </ac:spMkLst>
        </pc:spChg>
      </pc:sldChg>
      <pc:sldChg chg="addSp delSp modSp">
        <pc:chgData name="JORGE ROLANDO RODRIGUEZ CASTANEDA" userId="S::jrrodriguezc@correo.url.edu.gt::4863539d-5666-4a8e-b043-1d0219cc113a" providerId="AD" clId="Web-{BF8E7AAB-43B5-57F5-0307-67229303DB9A}" dt="2023-02-13T21:52:24.811" v="11" actId="1076"/>
        <pc:sldMkLst>
          <pc:docMk/>
          <pc:sldMk cId="2574615773" sldId="301"/>
        </pc:sldMkLst>
        <pc:picChg chg="add mod">
          <ac:chgData name="JORGE ROLANDO RODRIGUEZ CASTANEDA" userId="S::jrrodriguezc@correo.url.edu.gt::4863539d-5666-4a8e-b043-1d0219cc113a" providerId="AD" clId="Web-{BF8E7AAB-43B5-57F5-0307-67229303DB9A}" dt="2023-02-13T21:51:56.592" v="6" actId="1076"/>
          <ac:picMkLst>
            <pc:docMk/>
            <pc:sldMk cId="2574615773" sldId="301"/>
            <ac:picMk id="3" creationId="{F125EC6E-A12B-6D6D-2C44-21002D2821AB}"/>
          </ac:picMkLst>
        </pc:picChg>
        <pc:picChg chg="add mod">
          <ac:chgData name="JORGE ROLANDO RODRIGUEZ CASTANEDA" userId="S::jrrodriguezc@correo.url.edu.gt::4863539d-5666-4a8e-b043-1d0219cc113a" providerId="AD" clId="Web-{BF8E7AAB-43B5-57F5-0307-67229303DB9A}" dt="2023-02-13T21:52:24.811" v="11" actId="1076"/>
          <ac:picMkLst>
            <pc:docMk/>
            <pc:sldMk cId="2574615773" sldId="301"/>
            <ac:picMk id="4" creationId="{66711F9E-C122-71A0-36E6-D5AFCEAB9545}"/>
          </ac:picMkLst>
        </pc:picChg>
        <pc:picChg chg="del">
          <ac:chgData name="JORGE ROLANDO RODRIGUEZ CASTANEDA" userId="S::jrrodriguezc@correo.url.edu.gt::4863539d-5666-4a8e-b043-1d0219cc113a" providerId="AD" clId="Web-{BF8E7AAB-43B5-57F5-0307-67229303DB9A}" dt="2023-02-13T21:52:18.264" v="7"/>
          <ac:picMkLst>
            <pc:docMk/>
            <pc:sldMk cId="2574615773" sldId="301"/>
            <ac:picMk id="7170" creationId="{B4B24FDE-4814-4475-9BD4-049D5F2A0092}"/>
          </ac:picMkLst>
        </pc:picChg>
        <pc:picChg chg="del">
          <ac:chgData name="JORGE ROLANDO RODRIGUEZ CASTANEDA" userId="S::jrrodriguezc@correo.url.edu.gt::4863539d-5666-4a8e-b043-1d0219cc113a" providerId="AD" clId="Web-{BF8E7AAB-43B5-57F5-0307-67229303DB9A}" dt="2023-02-13T21:51:46.810" v="2"/>
          <ac:picMkLst>
            <pc:docMk/>
            <pc:sldMk cId="2574615773" sldId="301"/>
            <ac:picMk id="7172" creationId="{C3ABB864-86C4-4BF0-B4B9-C3B869966387}"/>
          </ac:picMkLst>
        </pc:picChg>
      </pc:sldChg>
      <pc:sldChg chg="addSp delSp modSp">
        <pc:chgData name="JORGE ROLANDO RODRIGUEZ CASTANEDA" userId="S::jrrodriguezc@correo.url.edu.gt::4863539d-5666-4a8e-b043-1d0219cc113a" providerId="AD" clId="Web-{BF8E7AAB-43B5-57F5-0307-67229303DB9A}" dt="2023-02-13T21:53:17.657" v="20" actId="20577"/>
        <pc:sldMkLst>
          <pc:docMk/>
          <pc:sldMk cId="2852633509" sldId="365"/>
        </pc:sldMkLst>
        <pc:spChg chg="add mod">
          <ac:chgData name="JORGE ROLANDO RODRIGUEZ CASTANEDA" userId="S::jrrodriguezc@correo.url.edu.gt::4863539d-5666-4a8e-b043-1d0219cc113a" providerId="AD" clId="Web-{BF8E7AAB-43B5-57F5-0307-67229303DB9A}" dt="2023-02-13T21:53:17.657" v="20" actId="20577"/>
          <ac:spMkLst>
            <pc:docMk/>
            <pc:sldMk cId="2852633509" sldId="365"/>
            <ac:spMk id="3" creationId="{3E030522-2526-E3EB-4A91-161AF158D3B4}"/>
          </ac:spMkLst>
        </pc:spChg>
        <pc:spChg chg="del">
          <ac:chgData name="JORGE ROLANDO RODRIGUEZ CASTANEDA" userId="S::jrrodriguezc@correo.url.edu.gt::4863539d-5666-4a8e-b043-1d0219cc113a" providerId="AD" clId="Web-{BF8E7AAB-43B5-57F5-0307-67229303DB9A}" dt="2023-02-13T21:52:35.859" v="13"/>
          <ac:spMkLst>
            <pc:docMk/>
            <pc:sldMk cId="2852633509" sldId="365"/>
            <ac:spMk id="7" creationId="{508BF12F-CB7B-4009-A1DB-841E73FB5C70}"/>
          </ac:spMkLst>
        </pc:spChg>
        <pc:picChg chg="mod">
          <ac:chgData name="JORGE ROLANDO RODRIGUEZ CASTANEDA" userId="S::jrrodriguezc@correo.url.edu.gt::4863539d-5666-4a8e-b043-1d0219cc113a" providerId="AD" clId="Web-{BF8E7AAB-43B5-57F5-0307-67229303DB9A}" dt="2023-02-13T21:52:37.968" v="14" actId="1076"/>
          <ac:picMkLst>
            <pc:docMk/>
            <pc:sldMk cId="2852633509" sldId="365"/>
            <ac:picMk id="6" creationId="{8635FA37-7CF9-4FF6-ABD4-A37E9E38CB47}"/>
          </ac:picMkLst>
        </pc:picChg>
        <pc:picChg chg="del">
          <ac:chgData name="JORGE ROLANDO RODRIGUEZ CASTANEDA" userId="S::jrrodriguezc@correo.url.edu.gt::4863539d-5666-4a8e-b043-1d0219cc113a" providerId="AD" clId="Web-{BF8E7AAB-43B5-57F5-0307-67229303DB9A}" dt="2023-02-13T21:52:34.077" v="12"/>
          <ac:picMkLst>
            <pc:docMk/>
            <pc:sldMk cId="2852633509" sldId="365"/>
            <ac:picMk id="8194" creationId="{A03F466B-E683-4E12-B268-3D723FBFB7B3}"/>
          </ac:picMkLst>
        </pc:picChg>
      </pc:sldChg>
      <pc:sldChg chg="addSp delSp modSp">
        <pc:chgData name="JORGE ROLANDO RODRIGUEZ CASTANEDA" userId="S::jrrodriguezc@correo.url.edu.gt::4863539d-5666-4a8e-b043-1d0219cc113a" providerId="AD" clId="Web-{BF8E7AAB-43B5-57F5-0307-67229303DB9A}" dt="2023-02-13T21:54:51.348" v="25" actId="1076"/>
        <pc:sldMkLst>
          <pc:docMk/>
          <pc:sldMk cId="1210304512" sldId="374"/>
        </pc:sldMkLst>
        <pc:picChg chg="add mod">
          <ac:chgData name="JORGE ROLANDO RODRIGUEZ CASTANEDA" userId="S::jrrodriguezc@correo.url.edu.gt::4863539d-5666-4a8e-b043-1d0219cc113a" providerId="AD" clId="Web-{BF8E7AAB-43B5-57F5-0307-67229303DB9A}" dt="2023-02-13T21:54:11.472" v="23" actId="1076"/>
          <ac:picMkLst>
            <pc:docMk/>
            <pc:sldMk cId="1210304512" sldId="374"/>
            <ac:picMk id="3" creationId="{9E2485F1-DA0E-B572-57A2-0CF5D7D6FC84}"/>
          </ac:picMkLst>
        </pc:picChg>
        <pc:picChg chg="add mod">
          <ac:chgData name="JORGE ROLANDO RODRIGUEZ CASTANEDA" userId="S::jrrodriguezc@correo.url.edu.gt::4863539d-5666-4a8e-b043-1d0219cc113a" providerId="AD" clId="Web-{BF8E7AAB-43B5-57F5-0307-67229303DB9A}" dt="2023-02-13T21:54:51.348" v="25" actId="1076"/>
          <ac:picMkLst>
            <pc:docMk/>
            <pc:sldMk cId="1210304512" sldId="374"/>
            <ac:picMk id="4" creationId="{3C7FED18-370C-7374-AE4A-FE3B8BF50C37}"/>
          </ac:picMkLst>
        </pc:picChg>
        <pc:picChg chg="del">
          <ac:chgData name="JORGE ROLANDO RODRIGUEZ CASTANEDA" userId="S::jrrodriguezc@correo.url.edu.gt::4863539d-5666-4a8e-b043-1d0219cc113a" providerId="AD" clId="Web-{BF8E7AAB-43B5-57F5-0307-67229303DB9A}" dt="2023-02-13T21:53:44.955" v="21"/>
          <ac:picMkLst>
            <pc:docMk/>
            <pc:sldMk cId="1210304512" sldId="374"/>
            <ac:picMk id="13316" creationId="{9D5EB642-2743-4A39-B3B1-B6404962D289}"/>
          </ac:picMkLst>
        </pc:picChg>
      </pc:sldChg>
    </pc:docChg>
  </pc:docChgLst>
  <pc:docChgLst>
    <pc:chgData name="JORGE ROLANDO RODRIGUEZ CASTANEDA" userId="S::jrrodriguezc@correo.url.edu.gt::4863539d-5666-4a8e-b043-1d0219cc113a" providerId="AD" clId="Web-{B5910F3F-1330-6C9A-CA7F-B3FAE720ADE7}"/>
    <pc:docChg chg="delSld modSld">
      <pc:chgData name="JORGE ROLANDO RODRIGUEZ CASTANEDA" userId="S::jrrodriguezc@correo.url.edu.gt::4863539d-5666-4a8e-b043-1d0219cc113a" providerId="AD" clId="Web-{B5910F3F-1330-6C9A-CA7F-B3FAE720ADE7}" dt="2022-01-27T00:22:27.650" v="2" actId="20577"/>
      <pc:docMkLst>
        <pc:docMk/>
      </pc:docMkLst>
      <pc:sldChg chg="modSp">
        <pc:chgData name="JORGE ROLANDO RODRIGUEZ CASTANEDA" userId="S::jrrodriguezc@correo.url.edu.gt::4863539d-5666-4a8e-b043-1d0219cc113a" providerId="AD" clId="Web-{B5910F3F-1330-6C9A-CA7F-B3FAE720ADE7}" dt="2022-01-27T00:21:24.336" v="0" actId="20577"/>
        <pc:sldMkLst>
          <pc:docMk/>
          <pc:sldMk cId="1267354632" sldId="256"/>
        </pc:sldMkLst>
        <pc:spChg chg="mod">
          <ac:chgData name="JORGE ROLANDO RODRIGUEZ CASTANEDA" userId="S::jrrodriguezc@correo.url.edu.gt::4863539d-5666-4a8e-b043-1d0219cc113a" providerId="AD" clId="Web-{B5910F3F-1330-6C9A-CA7F-B3FAE720ADE7}" dt="2022-01-27T00:21:24.336"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B5910F3F-1330-6C9A-CA7F-B3FAE720ADE7}" dt="2022-01-27T00:22:27.650" v="2" actId="20577"/>
        <pc:sldMkLst>
          <pc:docMk/>
          <pc:sldMk cId="231512274" sldId="295"/>
        </pc:sldMkLst>
        <pc:spChg chg="mod">
          <ac:chgData name="JORGE ROLANDO RODRIGUEZ CASTANEDA" userId="S::jrrodriguezc@correo.url.edu.gt::4863539d-5666-4a8e-b043-1d0219cc113a" providerId="AD" clId="Web-{B5910F3F-1330-6C9A-CA7F-B3FAE720ADE7}" dt="2022-01-27T00:22:27.650" v="2"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B5910F3F-1330-6C9A-CA7F-B3FAE720ADE7}" dt="2022-01-27T00:21:29.008" v="1"/>
        <pc:sldMkLst>
          <pc:docMk/>
          <pc:sldMk cId="762226403"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30/07/2024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1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48777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1960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6670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6C46035-0C1F-4358-AC87-7593A30C26EC}" type="datetimeFigureOut">
              <a:rPr lang="es-GT" smtClean="0"/>
              <a:t>30/07/2024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5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70055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30/07/2024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097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30/07/2024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3320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30/07/2024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0847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15440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C46035-0C1F-4358-AC87-7593A30C26EC}" type="datetimeFigureOut">
              <a:rPr lang="es-GT" smtClean="0"/>
              <a:t>30/07/2024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754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30/07/2024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538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accredomatic.com/es-gt/personas/autoexpo-virtua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a:t>, 2024</a:t>
            </a:r>
            <a:endParaRPr lang="es-ES" dirty="0"/>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160C-CDA6-485D-B62F-BEDCD589745A}"/>
              </a:ext>
            </a:extLst>
          </p:cNvPr>
          <p:cNvSpPr>
            <a:spLocks noGrp="1"/>
          </p:cNvSpPr>
          <p:nvPr>
            <p:ph type="title"/>
          </p:nvPr>
        </p:nvSpPr>
        <p:spPr>
          <a:xfrm>
            <a:off x="1097280" y="273351"/>
            <a:ext cx="10058400" cy="1450757"/>
          </a:xfrm>
        </p:spPr>
        <p:txBody>
          <a:bodyPr/>
          <a:lstStyle/>
          <a:p>
            <a:r>
              <a:rPr lang="es-MX" dirty="0"/>
              <a:t>Respuesta Rápida</a:t>
            </a:r>
            <a:endParaRPr lang="es-419" dirty="0"/>
          </a:p>
        </p:txBody>
      </p:sp>
      <p:sp>
        <p:nvSpPr>
          <p:cNvPr id="5" name="Content Placeholder 4">
            <a:extLst>
              <a:ext uri="{FF2B5EF4-FFF2-40B4-BE49-F238E27FC236}">
                <a16:creationId xmlns:a16="http://schemas.microsoft.com/office/drawing/2014/main" id="{B003D243-2322-4565-BA73-BF1951A15ADB}"/>
              </a:ext>
            </a:extLst>
          </p:cNvPr>
          <p:cNvSpPr>
            <a:spLocks noGrp="1"/>
          </p:cNvSpPr>
          <p:nvPr>
            <p:ph idx="1"/>
          </p:nvPr>
        </p:nvSpPr>
        <p:spPr>
          <a:xfrm>
            <a:off x="1097280" y="1845734"/>
            <a:ext cx="10058400" cy="1043240"/>
          </a:xfrm>
        </p:spPr>
        <p:txBody>
          <a:bodyPr/>
          <a:lstStyle/>
          <a:p>
            <a:pPr algn="just">
              <a:buFont typeface="Wingdings" panose="05000000000000000000" pitchFamily="2" charset="2"/>
              <a:buChar char="Ø"/>
            </a:pPr>
            <a:r>
              <a:rPr lang="es-MX" dirty="0"/>
              <a:t>La respuesta flexible debe entenderse como la capacidad de adaptarse a los cambios en un mercado en el que las innovaciones en el diseño y los volúmenes de producción/venta varían sustancialmente</a:t>
            </a:r>
            <a:endParaRPr lang="es-419" dirty="0"/>
          </a:p>
        </p:txBody>
      </p:sp>
      <p:pic>
        <p:nvPicPr>
          <p:cNvPr id="6" name="Picture 5">
            <a:extLst>
              <a:ext uri="{FF2B5EF4-FFF2-40B4-BE49-F238E27FC236}">
                <a16:creationId xmlns:a16="http://schemas.microsoft.com/office/drawing/2014/main" id="{8635FA37-7CF9-4FF6-ABD4-A37E9E38CB47}"/>
              </a:ext>
            </a:extLst>
          </p:cNvPr>
          <p:cNvPicPr/>
          <p:nvPr/>
        </p:nvPicPr>
        <p:blipFill rotWithShape="1">
          <a:blip r:embed="rId2"/>
          <a:srcRect t="10667" b="6589"/>
          <a:stretch/>
        </p:blipFill>
        <p:spPr bwMode="auto">
          <a:xfrm>
            <a:off x="1096030" y="3044126"/>
            <a:ext cx="5400040" cy="2512060"/>
          </a:xfrm>
          <a:prstGeom prst="rect">
            <a:avLst/>
          </a:prstGeom>
          <a:ln>
            <a:noFill/>
          </a:ln>
          <a:extLst>
            <a:ext uri="{53640926-AAD7-44D8-BBD7-CCE9431645EC}">
              <a14:shadowObscured xmlns:a14="http://schemas.microsoft.com/office/drawing/2010/main"/>
            </a:ext>
          </a:extLst>
        </p:spPr>
      </p:pic>
      <p:sp>
        <p:nvSpPr>
          <p:cNvPr id="3" name="CuadroTexto 2">
            <a:extLst>
              <a:ext uri="{FF2B5EF4-FFF2-40B4-BE49-F238E27FC236}">
                <a16:creationId xmlns:a16="http://schemas.microsoft.com/office/drawing/2014/main" id="{3E030522-2526-E3EB-4A91-161AF158D3B4}"/>
              </a:ext>
            </a:extLst>
          </p:cNvPr>
          <p:cNvSpPr txBox="1"/>
          <p:nvPr/>
        </p:nvSpPr>
        <p:spPr>
          <a:xfrm>
            <a:off x="7467600" y="331269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https://www.baccredomatic.com/es-gt/personas/autoexpo-virtual</a:t>
            </a:r>
            <a:endParaRPr lang="es-ES"/>
          </a:p>
          <a:p>
            <a:endParaRPr lang="en-US" dirty="0">
              <a:ea typeface="Calibri"/>
              <a:cs typeface="Calibri"/>
            </a:endParaRPr>
          </a:p>
        </p:txBody>
      </p:sp>
    </p:spTree>
    <p:extLst>
      <p:ext uri="{BB962C8B-B14F-4D97-AF65-F5344CB8AC3E}">
        <p14:creationId xmlns:p14="http://schemas.microsoft.com/office/powerpoint/2010/main" val="285263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12E9-4862-435B-8D58-700C902F00AE}"/>
              </a:ext>
            </a:extLst>
          </p:cNvPr>
          <p:cNvSpPr>
            <a:spLocks noGrp="1"/>
          </p:cNvSpPr>
          <p:nvPr>
            <p:ph type="title"/>
          </p:nvPr>
        </p:nvSpPr>
        <p:spPr/>
        <p:txBody>
          <a:bodyPr/>
          <a:lstStyle/>
          <a:p>
            <a:r>
              <a:rPr lang="es-MX" dirty="0"/>
              <a:t>Fiabilidad de la respuesta</a:t>
            </a:r>
            <a:endParaRPr lang="es-419" dirty="0"/>
          </a:p>
        </p:txBody>
      </p:sp>
      <p:sp>
        <p:nvSpPr>
          <p:cNvPr id="4" name="Content Placeholder 3">
            <a:extLst>
              <a:ext uri="{FF2B5EF4-FFF2-40B4-BE49-F238E27FC236}">
                <a16:creationId xmlns:a16="http://schemas.microsoft.com/office/drawing/2014/main" id="{99AD117A-6CF4-40B0-B79A-038C82C6C5CA}"/>
              </a:ext>
            </a:extLst>
          </p:cNvPr>
          <p:cNvSpPr>
            <a:spLocks noGrp="1"/>
          </p:cNvSpPr>
          <p:nvPr>
            <p:ph idx="1"/>
          </p:nvPr>
        </p:nvSpPr>
        <p:spPr>
          <a:xfrm>
            <a:off x="1097280" y="1845734"/>
            <a:ext cx="10058400" cy="711936"/>
          </a:xfrm>
        </p:spPr>
        <p:txBody>
          <a:bodyPr/>
          <a:lstStyle/>
          <a:p>
            <a:pPr>
              <a:buFont typeface="Wingdings" panose="05000000000000000000" pitchFamily="2" charset="2"/>
              <a:buChar char="Ø"/>
            </a:pPr>
            <a:r>
              <a:rPr lang="es-MX" dirty="0"/>
              <a:t>El segundo aspecto de la respuesta es la fiabilidad de la programación. La ventaja competitiva generada por una respuesta fiable tiene valor para el consumidor final.</a:t>
            </a:r>
            <a:endParaRPr lang="es-419" dirty="0"/>
          </a:p>
        </p:txBody>
      </p:sp>
      <p:pic>
        <p:nvPicPr>
          <p:cNvPr id="9220" name="Picture 4" descr="Resultado de imagen para taller mecanico sucio y desordenado">
            <a:extLst>
              <a:ext uri="{FF2B5EF4-FFF2-40B4-BE49-F238E27FC236}">
                <a16:creationId xmlns:a16="http://schemas.microsoft.com/office/drawing/2014/main" id="{0267A5FE-AD23-46E6-A2B0-7D6E9C0AE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217" y="2824359"/>
            <a:ext cx="4770783" cy="317741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Resultado de imagen para taller cofiño stahl">
            <a:extLst>
              <a:ext uri="{FF2B5EF4-FFF2-40B4-BE49-F238E27FC236}">
                <a16:creationId xmlns:a16="http://schemas.microsoft.com/office/drawing/2014/main" id="{087621E5-B7EE-4456-A715-1E6E6BEF4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783" y="2508067"/>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24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CA979-E44E-2180-A54E-7B2A5E917E7D}"/>
              </a:ext>
            </a:extLst>
          </p:cNvPr>
          <p:cNvSpPr>
            <a:spLocks noGrp="1"/>
          </p:cNvSpPr>
          <p:nvPr>
            <p:ph type="title"/>
          </p:nvPr>
        </p:nvSpPr>
        <p:spPr>
          <a:xfrm>
            <a:off x="5181600" y="386468"/>
            <a:ext cx="6368142" cy="1450757"/>
          </a:xfrm>
        </p:spPr>
        <p:txBody>
          <a:bodyPr vert="horz" lIns="91440" tIns="45720" rIns="91440" bIns="45720" rtlCol="0" anchor="b">
            <a:normAutofit/>
          </a:bodyPr>
          <a:lstStyle/>
          <a:p>
            <a:r>
              <a:rPr lang="en-US" sz="5400" dirty="0">
                <a:solidFill>
                  <a:srgbClr val="365A43"/>
                </a:solidFill>
              </a:rPr>
              <a:t>Hoy </a:t>
            </a:r>
            <a:r>
              <a:rPr lang="en-US" sz="5400" dirty="0" err="1">
                <a:solidFill>
                  <a:srgbClr val="365A43"/>
                </a:solidFill>
              </a:rPr>
              <a:t>en</a:t>
            </a:r>
            <a:r>
              <a:rPr lang="en-US" sz="5400" dirty="0">
                <a:solidFill>
                  <a:srgbClr val="365A43"/>
                </a:solidFill>
              </a:rPr>
              <a:t> la </a:t>
            </a:r>
            <a:r>
              <a:rPr lang="en-US" sz="5400" dirty="0" err="1">
                <a:solidFill>
                  <a:srgbClr val="365A43"/>
                </a:solidFill>
              </a:rPr>
              <a:t>historia</a:t>
            </a:r>
            <a:endParaRPr lang="en-US" sz="5400" dirty="0">
              <a:solidFill>
                <a:srgbClr val="365A43"/>
              </a:solidFill>
            </a:endParaRPr>
          </a:p>
        </p:txBody>
      </p:sp>
      <p:pic>
        <p:nvPicPr>
          <p:cNvPr id="3" name="Picture 2" descr="Camino a los Juegos: Jean Pierre Brol se luce en Copa del Mundo – Antorcha  Deportiva">
            <a:extLst>
              <a:ext uri="{FF2B5EF4-FFF2-40B4-BE49-F238E27FC236}">
                <a16:creationId xmlns:a16="http://schemas.microsoft.com/office/drawing/2014/main" id="{4A69BA32-C738-FDC3-A44E-82F0889F1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472"/>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pic>
        <p:nvPicPr>
          <p:cNvPr id="7" name="Marcador de contenido 6">
            <a:extLst>
              <a:ext uri="{FF2B5EF4-FFF2-40B4-BE49-F238E27FC236}">
                <a16:creationId xmlns:a16="http://schemas.microsoft.com/office/drawing/2014/main" id="{5DAA37F0-FFE8-BA89-C9D5-521BDD0C49B2}"/>
              </a:ext>
            </a:extLst>
          </p:cNvPr>
          <p:cNvPicPr>
            <a:picLocks noGrp="1" noChangeAspect="1"/>
          </p:cNvPicPr>
          <p:nvPr>
            <p:ph idx="1"/>
          </p:nvPr>
        </p:nvPicPr>
        <p:blipFill>
          <a:blip r:embed="rId3"/>
          <a:stretch>
            <a:fillRect/>
          </a:stretch>
        </p:blipFill>
        <p:spPr>
          <a:xfrm>
            <a:off x="5181600" y="3348495"/>
            <a:ext cx="6367463" cy="1370686"/>
          </a:xfrm>
        </p:spPr>
      </p:pic>
    </p:spTree>
    <p:extLst>
      <p:ext uri="{BB962C8B-B14F-4D97-AF65-F5344CB8AC3E}">
        <p14:creationId xmlns:p14="http://schemas.microsoft.com/office/powerpoint/2010/main" val="270630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5043-3B0A-4F1D-9DAB-60BF3C643053}"/>
              </a:ext>
            </a:extLst>
          </p:cNvPr>
          <p:cNvSpPr>
            <a:spLocks noGrp="1"/>
          </p:cNvSpPr>
          <p:nvPr>
            <p:ph type="title"/>
          </p:nvPr>
        </p:nvSpPr>
        <p:spPr/>
        <p:txBody>
          <a:bodyPr/>
          <a:lstStyle/>
          <a:p>
            <a:r>
              <a:rPr lang="es-MX" dirty="0"/>
              <a:t>Decisiones Estratégicas</a:t>
            </a:r>
            <a:endParaRPr lang="es-419" dirty="0"/>
          </a:p>
        </p:txBody>
      </p:sp>
      <p:sp>
        <p:nvSpPr>
          <p:cNvPr id="3" name="Content Placeholder 2">
            <a:extLst>
              <a:ext uri="{FF2B5EF4-FFF2-40B4-BE49-F238E27FC236}">
                <a16:creationId xmlns:a16="http://schemas.microsoft.com/office/drawing/2014/main" id="{89FF9291-6D98-4EB2-A7E6-E309383842AC}"/>
              </a:ext>
            </a:extLst>
          </p:cNvPr>
          <p:cNvSpPr>
            <a:spLocks noGrp="1"/>
          </p:cNvSpPr>
          <p:nvPr>
            <p:ph idx="1"/>
          </p:nvPr>
        </p:nvSpPr>
        <p:spPr>
          <a:xfrm>
            <a:off x="1097280" y="1845734"/>
            <a:ext cx="10058400" cy="3481640"/>
          </a:xfrm>
        </p:spPr>
        <p:txBody>
          <a:bodyPr>
            <a:normAutofit/>
          </a:bodyPr>
          <a:lstStyle/>
          <a:p>
            <a:pPr algn="just">
              <a:buFont typeface="Wingdings" panose="05000000000000000000" pitchFamily="2" charset="2"/>
              <a:buChar char="Ø"/>
            </a:pPr>
            <a:r>
              <a:rPr lang="es-MX" dirty="0"/>
              <a:t>Diferenciación, bajo coste y respuesta pueden lograrse cuando los directores toman decisiones eficaces en 10 áreas de la dirección de operaciones. Éstas se conocen en conjunto como decisiones de operaciones. Las diez decisiones que sirven de soporte para conseguir las misiones e implementar las estrategias son:</a:t>
            </a:r>
            <a:endParaRPr lang="es-419" dirty="0"/>
          </a:p>
        </p:txBody>
      </p:sp>
    </p:spTree>
    <p:extLst>
      <p:ext uri="{BB962C8B-B14F-4D97-AF65-F5344CB8AC3E}">
        <p14:creationId xmlns:p14="http://schemas.microsoft.com/office/powerpoint/2010/main" val="372192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513C1-6C74-454F-9830-1EDC579D552A}"/>
              </a:ext>
            </a:extLst>
          </p:cNvPr>
          <p:cNvSpPr>
            <a:spLocks noGrp="1"/>
          </p:cNvSpPr>
          <p:nvPr>
            <p:ph type="title"/>
          </p:nvPr>
        </p:nvSpPr>
        <p:spPr>
          <a:xfrm>
            <a:off x="1097280" y="286603"/>
            <a:ext cx="2961800" cy="2111477"/>
          </a:xfrm>
        </p:spPr>
        <p:txBody>
          <a:bodyPr>
            <a:normAutofit/>
          </a:bodyPr>
          <a:lstStyle/>
          <a:p>
            <a:r>
              <a:rPr lang="es-MX" sz="4000"/>
              <a:t>Decisiones Estratégicas</a:t>
            </a:r>
            <a:endParaRPr lang="es-419" sz="4000"/>
          </a:p>
        </p:txBody>
      </p:sp>
      <p:sp>
        <p:nvSpPr>
          <p:cNvPr id="3" name="Content Placeholder 2">
            <a:extLst>
              <a:ext uri="{FF2B5EF4-FFF2-40B4-BE49-F238E27FC236}">
                <a16:creationId xmlns:a16="http://schemas.microsoft.com/office/drawing/2014/main" id="{D669A682-1CA8-473C-853B-982401DCF1AA}"/>
              </a:ext>
            </a:extLst>
          </p:cNvPr>
          <p:cNvSpPr>
            <a:spLocks noGrp="1"/>
          </p:cNvSpPr>
          <p:nvPr>
            <p:ph idx="1"/>
          </p:nvPr>
        </p:nvSpPr>
        <p:spPr>
          <a:xfrm>
            <a:off x="1076432" y="2398080"/>
            <a:ext cx="4602227" cy="3471013"/>
          </a:xfrm>
        </p:spPr>
        <p:txBody>
          <a:bodyPr>
            <a:normAutofit/>
          </a:bodyPr>
          <a:lstStyle/>
          <a:p>
            <a:pPr marL="457200" indent="-457200" algn="just">
              <a:buAutoNum type="arabicPeriod"/>
            </a:pPr>
            <a:r>
              <a:rPr lang="es-MX" sz="1600" b="1" dirty="0"/>
              <a:t>Diseño de bienes y servicios. </a:t>
            </a:r>
            <a:r>
              <a:rPr lang="es-MX" sz="1600" dirty="0"/>
              <a:t>El diseño de los bienes y servicios determina en gran medida el proceso de transformación. Las decisiones sobre costes, calidad y recursos humanos están condicionadas por las decisiones de diseño. Los diseños normalmente determinan los límites más bajos de coste y los límites más altos de calidad.</a:t>
            </a:r>
          </a:p>
          <a:p>
            <a:pPr marL="457200" indent="-457200" algn="just">
              <a:buAutoNum type="arabicPeriod"/>
            </a:pPr>
            <a:endParaRPr lang="es-MX" sz="1600" dirty="0"/>
          </a:p>
          <a:p>
            <a:pPr marL="457200" indent="-457200" algn="just">
              <a:buAutoNum type="arabicPeriod"/>
            </a:pPr>
            <a:r>
              <a:rPr lang="es-MX" sz="1600" b="1" dirty="0"/>
              <a:t>Calidad</a:t>
            </a:r>
            <a:r>
              <a:rPr lang="es-MX" sz="1600" dirty="0"/>
              <a:t>. Deben determinarse las expectativas de calidad del cliente, y establecerse políticas y procedimientos para identificar y lograr esa calidad.</a:t>
            </a:r>
            <a:endParaRPr lang="es-419" sz="1600" dirty="0"/>
          </a:p>
        </p:txBody>
      </p:sp>
      <p:pic>
        <p:nvPicPr>
          <p:cNvPr id="10242" name="Picture 2" descr="Resultado de imagen para ferrari">
            <a:extLst>
              <a:ext uri="{FF2B5EF4-FFF2-40B4-BE49-F238E27FC236}">
                <a16:creationId xmlns:a16="http://schemas.microsoft.com/office/drawing/2014/main" id="{36308D14-060E-4F4D-90D1-C49F6BB826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3342" y="1227149"/>
            <a:ext cx="5045615" cy="2834994"/>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CB745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75" name="Rectangle 74">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A6B4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97069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D105-81B1-42D5-9C14-6220D00C341F}"/>
              </a:ext>
            </a:extLst>
          </p:cNvPr>
          <p:cNvSpPr>
            <a:spLocks noGrp="1"/>
          </p:cNvSpPr>
          <p:nvPr>
            <p:ph type="title"/>
          </p:nvPr>
        </p:nvSpPr>
        <p:spPr/>
        <p:txBody>
          <a:bodyPr/>
          <a:lstStyle/>
          <a:p>
            <a:r>
              <a:rPr lang="es-MX" dirty="0"/>
              <a:t>Decisiones Estratégicas</a:t>
            </a:r>
            <a:endParaRPr lang="es-419" dirty="0"/>
          </a:p>
        </p:txBody>
      </p:sp>
      <p:sp>
        <p:nvSpPr>
          <p:cNvPr id="3" name="Content Placeholder 2">
            <a:extLst>
              <a:ext uri="{FF2B5EF4-FFF2-40B4-BE49-F238E27FC236}">
                <a16:creationId xmlns:a16="http://schemas.microsoft.com/office/drawing/2014/main" id="{57E03D04-243A-4FCB-9E70-42421D631F6E}"/>
              </a:ext>
            </a:extLst>
          </p:cNvPr>
          <p:cNvSpPr>
            <a:spLocks noGrp="1"/>
          </p:cNvSpPr>
          <p:nvPr>
            <p:ph idx="1"/>
          </p:nvPr>
        </p:nvSpPr>
        <p:spPr/>
        <p:txBody>
          <a:bodyPr/>
          <a:lstStyle/>
          <a:p>
            <a:pPr marL="0" indent="0" algn="just">
              <a:buNone/>
            </a:pPr>
            <a:r>
              <a:rPr lang="es-MX" b="1" dirty="0"/>
              <a:t>3. Diseño del proceso y de la capacidad. </a:t>
            </a:r>
            <a:r>
              <a:rPr lang="es-MX" dirty="0"/>
              <a:t>Existen diferentes opciones de procesos de producción para los productos y servicios. Las decisiones sobre el proceso comprometen a la dirección con una determinada tecnología, calidad, recursos humanos y mantenimiento. Estos compromisos de gastos y capital determinarán en gran medida la estructura básica de costes de la empresa. </a:t>
            </a:r>
          </a:p>
          <a:p>
            <a:pPr marL="0" indent="0" algn="just">
              <a:buNone/>
            </a:pPr>
            <a:endParaRPr lang="es-MX" dirty="0"/>
          </a:p>
          <a:p>
            <a:pPr marL="0" indent="0" algn="just">
              <a:buNone/>
            </a:pPr>
            <a:r>
              <a:rPr lang="es-MX" b="1" dirty="0"/>
              <a:t>4. Elección de la localización. </a:t>
            </a:r>
            <a:r>
              <a:rPr lang="es-MX" dirty="0"/>
              <a:t>Las decisiones sobre la localización de las instalaciones, tanto para empresas de fabricación como para las de servicios, pueden ser determinantes para el éxito final de la empresa. Los errores cometidos en este momento pueden terminar con las eficiencias logradas en otras áreas.</a:t>
            </a:r>
          </a:p>
          <a:p>
            <a:pPr marL="0" indent="0">
              <a:buNone/>
            </a:pPr>
            <a:endParaRPr lang="es-419" dirty="0"/>
          </a:p>
        </p:txBody>
      </p:sp>
    </p:spTree>
    <p:extLst>
      <p:ext uri="{BB962C8B-B14F-4D97-AF65-F5344CB8AC3E}">
        <p14:creationId xmlns:p14="http://schemas.microsoft.com/office/powerpoint/2010/main" val="31072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8331D47-DE7A-4F51-9D59-FD68F3BDD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75" name="Rectangle 74">
            <a:extLst>
              <a:ext uri="{FF2B5EF4-FFF2-40B4-BE49-F238E27FC236}">
                <a16:creationId xmlns:a16="http://schemas.microsoft.com/office/drawing/2014/main" id="{99DEDC60-6312-4214-B219-E46479D7E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cxnSp>
        <p:nvCxnSpPr>
          <p:cNvPr id="77" name="Straight Connector 76">
            <a:extLst>
              <a:ext uri="{FF2B5EF4-FFF2-40B4-BE49-F238E27FC236}">
                <a16:creationId xmlns:a16="http://schemas.microsoft.com/office/drawing/2014/main" id="{D92A1B31-DB63-435D-93E6-9712CDFB20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9" name="Rectangle 78">
            <a:extLst>
              <a:ext uri="{FF2B5EF4-FFF2-40B4-BE49-F238E27FC236}">
                <a16:creationId xmlns:a16="http://schemas.microsoft.com/office/drawing/2014/main" id="{66B8738D-6184-4200-93C8-A38B49E39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E5A47-E989-4FC8-B2D8-B3C454A62EE6}"/>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Decisiones Estratégicas</a:t>
            </a:r>
          </a:p>
        </p:txBody>
      </p:sp>
      <p:pic>
        <p:nvPicPr>
          <p:cNvPr id="11268" name="Picture 4" descr="Resultado de imagen para tesla gigafactory">
            <a:extLst>
              <a:ext uri="{FF2B5EF4-FFF2-40B4-BE49-F238E27FC236}">
                <a16:creationId xmlns:a16="http://schemas.microsoft.com/office/drawing/2014/main" id="{AC664B0B-C98B-4CBA-91B3-04F3F09590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5457" y="1222680"/>
            <a:ext cx="5131653" cy="2437535"/>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5B73017D-B127-4D47-BB33-0DA52359F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rgbClr val="3F3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Resultado de imagen para ensamble tesla">
            <a:extLst>
              <a:ext uri="{FF2B5EF4-FFF2-40B4-BE49-F238E27FC236}">
                <a16:creationId xmlns:a16="http://schemas.microsoft.com/office/drawing/2014/main" id="{D87E0461-F936-428D-8F6F-F1D7B23E54E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24891" y="1161902"/>
            <a:ext cx="5118182" cy="2559091"/>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C2B7B8EB-0638-43BD-9A64-62F95F505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1AD70F9-2AA8-40AD-81F2-0D7BC881C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266FC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87" name="Rectangle 86">
            <a:extLst>
              <a:ext uri="{FF2B5EF4-FFF2-40B4-BE49-F238E27FC236}">
                <a16:creationId xmlns:a16="http://schemas.microsoft.com/office/drawing/2014/main" id="{0A95E83E-3C35-4C05-B1FC-CBF86CCB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F364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85807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6CBF-11B0-42F1-89B2-BE7AD2B8EA35}"/>
              </a:ext>
            </a:extLst>
          </p:cNvPr>
          <p:cNvSpPr>
            <a:spLocks noGrp="1"/>
          </p:cNvSpPr>
          <p:nvPr>
            <p:ph type="title"/>
          </p:nvPr>
        </p:nvSpPr>
        <p:spPr/>
        <p:txBody>
          <a:bodyPr/>
          <a:lstStyle/>
          <a:p>
            <a:r>
              <a:rPr lang="es-MX" dirty="0"/>
              <a:t>Decisiones Estratégicas	</a:t>
            </a:r>
            <a:endParaRPr lang="es-419" dirty="0"/>
          </a:p>
        </p:txBody>
      </p:sp>
      <p:sp>
        <p:nvSpPr>
          <p:cNvPr id="3" name="Content Placeholder 2">
            <a:extLst>
              <a:ext uri="{FF2B5EF4-FFF2-40B4-BE49-F238E27FC236}">
                <a16:creationId xmlns:a16="http://schemas.microsoft.com/office/drawing/2014/main" id="{6447FA95-DB35-4DDB-9941-00433CF57940}"/>
              </a:ext>
            </a:extLst>
          </p:cNvPr>
          <p:cNvSpPr>
            <a:spLocks noGrp="1"/>
          </p:cNvSpPr>
          <p:nvPr>
            <p:ph idx="1"/>
          </p:nvPr>
        </p:nvSpPr>
        <p:spPr/>
        <p:txBody>
          <a:bodyPr/>
          <a:lstStyle/>
          <a:p>
            <a:pPr marL="0" indent="0" algn="just">
              <a:buNone/>
            </a:pPr>
            <a:r>
              <a:rPr lang="es-MX" b="1" dirty="0"/>
              <a:t>5. Diseño del </a:t>
            </a:r>
            <a:r>
              <a:rPr lang="es-MX" b="1" dirty="0" err="1"/>
              <a:t>layout</a:t>
            </a:r>
            <a:r>
              <a:rPr lang="es-MX" b="1" dirty="0"/>
              <a:t>. </a:t>
            </a:r>
            <a:r>
              <a:rPr lang="es-MX" dirty="0"/>
              <a:t>Los flujos de materiales, necesidades de capacidad, niveles de personal, decisiones de tecnología y necesidades de inventario influyen sobre la disposición de la planta (</a:t>
            </a:r>
            <a:r>
              <a:rPr lang="es-MX" dirty="0" err="1"/>
              <a:t>layout</a:t>
            </a:r>
            <a:r>
              <a:rPr lang="es-MX" dirty="0"/>
              <a:t>). </a:t>
            </a:r>
          </a:p>
          <a:p>
            <a:pPr marL="0" indent="0" algn="just">
              <a:buNone/>
            </a:pPr>
            <a:endParaRPr lang="es-MX" dirty="0"/>
          </a:p>
          <a:p>
            <a:pPr marL="0" indent="0" algn="just">
              <a:buNone/>
            </a:pPr>
            <a:r>
              <a:rPr lang="es-MX" b="1" dirty="0"/>
              <a:t>6. Recursos humanos y diseño del trabajo. </a:t>
            </a:r>
            <a:r>
              <a:rPr lang="es-MX" dirty="0"/>
              <a:t>El personal representa una parte esencial y cara del diseño global del sistema. Por tanto, debe decidirse la calidad de vida laboral proporcionada, las capacidades y habilidades requeridas, y su coste.</a:t>
            </a:r>
            <a:endParaRPr lang="es-419" dirty="0"/>
          </a:p>
        </p:txBody>
      </p:sp>
    </p:spTree>
    <p:extLst>
      <p:ext uri="{BB962C8B-B14F-4D97-AF65-F5344CB8AC3E}">
        <p14:creationId xmlns:p14="http://schemas.microsoft.com/office/powerpoint/2010/main" val="14486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2BCF-DEFA-4381-90B4-88E9C235F7BB}"/>
              </a:ext>
            </a:extLst>
          </p:cNvPr>
          <p:cNvSpPr>
            <a:spLocks noGrp="1"/>
          </p:cNvSpPr>
          <p:nvPr>
            <p:ph type="title"/>
          </p:nvPr>
        </p:nvSpPr>
        <p:spPr/>
        <p:txBody>
          <a:bodyPr/>
          <a:lstStyle/>
          <a:p>
            <a:r>
              <a:rPr lang="es-MX" dirty="0"/>
              <a:t>Decisiones Estratégicas</a:t>
            </a:r>
            <a:endParaRPr lang="es-419" dirty="0"/>
          </a:p>
        </p:txBody>
      </p:sp>
      <p:pic>
        <p:nvPicPr>
          <p:cNvPr id="12290" name="Picture 2" descr="Resultado de imagen para layout planta">
            <a:extLst>
              <a:ext uri="{FF2B5EF4-FFF2-40B4-BE49-F238E27FC236}">
                <a16:creationId xmlns:a16="http://schemas.microsoft.com/office/drawing/2014/main" id="{B93D45DF-ED12-4ABE-B9D3-1B942634D22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8420" y="1934307"/>
            <a:ext cx="5198998" cy="40227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esultado de imagen para linea de zincado">
            <a:extLst>
              <a:ext uri="{FF2B5EF4-FFF2-40B4-BE49-F238E27FC236}">
                <a16:creationId xmlns:a16="http://schemas.microsoft.com/office/drawing/2014/main" id="{B119A125-A618-4648-917C-01DC95394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418" y="2066155"/>
            <a:ext cx="5638540" cy="375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34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F33D-9FB3-4782-8C71-E796EF5BC408}"/>
              </a:ext>
            </a:extLst>
          </p:cNvPr>
          <p:cNvSpPr>
            <a:spLocks noGrp="1"/>
          </p:cNvSpPr>
          <p:nvPr>
            <p:ph type="title"/>
          </p:nvPr>
        </p:nvSpPr>
        <p:spPr/>
        <p:txBody>
          <a:bodyPr/>
          <a:lstStyle/>
          <a:p>
            <a:r>
              <a:rPr lang="es-MX" dirty="0"/>
              <a:t>Decisiones Estratégicas</a:t>
            </a:r>
            <a:endParaRPr lang="es-419" dirty="0"/>
          </a:p>
        </p:txBody>
      </p:sp>
      <p:sp>
        <p:nvSpPr>
          <p:cNvPr id="3" name="Content Placeholder 2">
            <a:extLst>
              <a:ext uri="{FF2B5EF4-FFF2-40B4-BE49-F238E27FC236}">
                <a16:creationId xmlns:a16="http://schemas.microsoft.com/office/drawing/2014/main" id="{D8875F2B-2F32-4E47-8585-89E30A3DD8E4}"/>
              </a:ext>
            </a:extLst>
          </p:cNvPr>
          <p:cNvSpPr>
            <a:spLocks noGrp="1"/>
          </p:cNvSpPr>
          <p:nvPr>
            <p:ph idx="1"/>
          </p:nvPr>
        </p:nvSpPr>
        <p:spPr/>
        <p:txBody>
          <a:bodyPr/>
          <a:lstStyle/>
          <a:p>
            <a:pPr marL="0" indent="0" algn="just">
              <a:buNone/>
            </a:pPr>
            <a:r>
              <a:rPr lang="es-MX" b="1" dirty="0"/>
              <a:t>7. Gestión de la cadena de suministros</a:t>
            </a:r>
            <a:r>
              <a:rPr lang="es-MX" dirty="0"/>
              <a:t>. Estas decisiones determinan qué se debe fabricar y qué se debe comprar. También se tienen en cuenta la calidad, la rapidez en las entregas y la innovación, todo a un precio satisfactorio. Para un proceso de compras eficaz es necesaria confianza mutua entre compradores y proveedores. </a:t>
            </a:r>
          </a:p>
          <a:p>
            <a:pPr algn="just"/>
            <a:endParaRPr lang="es-MX" dirty="0"/>
          </a:p>
          <a:p>
            <a:pPr marL="0" indent="0" algn="just">
              <a:buNone/>
            </a:pPr>
            <a:r>
              <a:rPr lang="es-MX" b="1" dirty="0"/>
              <a:t>8. Inventario</a:t>
            </a:r>
            <a:r>
              <a:rPr lang="es-MX" dirty="0"/>
              <a:t>. Las decisiones sobre inventarios pueden optimizarse sólo cuando se tiene en cuenta la satisfacción de los clientes, los proveedores, los programas de producción y la planificación de los recursos humanos</a:t>
            </a:r>
            <a:endParaRPr lang="es-419" dirty="0"/>
          </a:p>
        </p:txBody>
      </p:sp>
    </p:spTree>
    <p:extLst>
      <p:ext uri="{BB962C8B-B14F-4D97-AF65-F5344CB8AC3E}">
        <p14:creationId xmlns:p14="http://schemas.microsoft.com/office/powerpoint/2010/main" val="27673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Ventaja competitiva por medio de las operaciones</a:t>
            </a:r>
          </a:p>
        </p:txBody>
      </p:sp>
      <p:sp>
        <p:nvSpPr>
          <p:cNvPr id="3" name="Marcador de contenido 2"/>
          <p:cNvSpPr>
            <a:spLocks noGrp="1"/>
          </p:cNvSpPr>
          <p:nvPr>
            <p:ph idx="1"/>
          </p:nvPr>
        </p:nvSpPr>
        <p:spPr>
          <a:xfrm>
            <a:off x="1317674" y="1878001"/>
            <a:ext cx="9655126" cy="1450757"/>
          </a:xfrm>
        </p:spPr>
        <p:txBody>
          <a:bodyPr>
            <a:noAutofit/>
          </a:bodyPr>
          <a:lstStyle/>
          <a:p>
            <a:pPr marL="0" indent="0" algn="just">
              <a:buNone/>
            </a:pPr>
            <a:r>
              <a:rPr lang="es-MX" dirty="0"/>
              <a:t>La ventaja competitiva implica el diseño de un sistema que tenga una ventaja excepcional sobre los competidores. La idea es generar de modo eficiente y continuado valor para el consumidor</a:t>
            </a:r>
          </a:p>
          <a:p>
            <a:pPr marL="0" indent="0">
              <a:buNone/>
            </a:pPr>
            <a:endParaRPr lang="en-US" dirty="0"/>
          </a:p>
        </p:txBody>
      </p:sp>
      <p:pic>
        <p:nvPicPr>
          <p:cNvPr id="2050" name="Picture 2" descr="Resultado de imagen para tesla logo">
            <a:extLst>
              <a:ext uri="{FF2B5EF4-FFF2-40B4-BE49-F238E27FC236}">
                <a16:creationId xmlns:a16="http://schemas.microsoft.com/office/drawing/2014/main" id="{14E8CE90-8A70-4008-88E1-CC8C74E7E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926" y="2897943"/>
            <a:ext cx="3946574" cy="2959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11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E0D5-6F04-4275-A86F-1E7A2161DD1D}"/>
              </a:ext>
            </a:extLst>
          </p:cNvPr>
          <p:cNvSpPr>
            <a:spLocks noGrp="1"/>
          </p:cNvSpPr>
          <p:nvPr>
            <p:ph type="title"/>
          </p:nvPr>
        </p:nvSpPr>
        <p:spPr/>
        <p:txBody>
          <a:bodyPr/>
          <a:lstStyle/>
          <a:p>
            <a:r>
              <a:rPr lang="es-MX" dirty="0"/>
              <a:t>Decisiones Estratégicas</a:t>
            </a:r>
            <a:endParaRPr lang="es-419" dirty="0"/>
          </a:p>
        </p:txBody>
      </p:sp>
      <p:pic>
        <p:nvPicPr>
          <p:cNvPr id="13314" name="Picture 2" descr="Resultado de imagen para domino's pizza">
            <a:extLst>
              <a:ext uri="{FF2B5EF4-FFF2-40B4-BE49-F238E27FC236}">
                <a16:creationId xmlns:a16="http://schemas.microsoft.com/office/drawing/2014/main" id="{5941199D-4A7E-40F4-9171-84C895B6A10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8952" y="1912523"/>
            <a:ext cx="3999395" cy="40227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3" descr="Logotipo, nombre de la empresa&#10;&#10;Descripción generada automáticamente">
            <a:extLst>
              <a:ext uri="{FF2B5EF4-FFF2-40B4-BE49-F238E27FC236}">
                <a16:creationId xmlns:a16="http://schemas.microsoft.com/office/drawing/2014/main" id="{9E2485F1-DA0E-B572-57A2-0CF5D7D6FC84}"/>
              </a:ext>
            </a:extLst>
          </p:cNvPr>
          <p:cNvPicPr>
            <a:picLocks noChangeAspect="1"/>
          </p:cNvPicPr>
          <p:nvPr/>
        </p:nvPicPr>
        <p:blipFill>
          <a:blip r:embed="rId3"/>
          <a:stretch>
            <a:fillRect/>
          </a:stretch>
        </p:blipFill>
        <p:spPr>
          <a:xfrm>
            <a:off x="9048981" y="1957943"/>
            <a:ext cx="2143125" cy="2143125"/>
          </a:xfrm>
          <a:prstGeom prst="rect">
            <a:avLst/>
          </a:prstGeom>
        </p:spPr>
      </p:pic>
      <p:pic>
        <p:nvPicPr>
          <p:cNvPr id="4" name="Imagen 4" descr="Texto&#10;&#10;Descripción generada automáticamente">
            <a:extLst>
              <a:ext uri="{FF2B5EF4-FFF2-40B4-BE49-F238E27FC236}">
                <a16:creationId xmlns:a16="http://schemas.microsoft.com/office/drawing/2014/main" id="{3C7FED18-370C-7374-AE4A-FE3B8BF50C37}"/>
              </a:ext>
            </a:extLst>
          </p:cNvPr>
          <p:cNvPicPr>
            <a:picLocks noChangeAspect="1"/>
          </p:cNvPicPr>
          <p:nvPr/>
        </p:nvPicPr>
        <p:blipFill>
          <a:blip r:embed="rId4"/>
          <a:stretch>
            <a:fillRect/>
          </a:stretch>
        </p:blipFill>
        <p:spPr>
          <a:xfrm>
            <a:off x="5301449" y="4415161"/>
            <a:ext cx="2743200" cy="1371600"/>
          </a:xfrm>
          <a:prstGeom prst="rect">
            <a:avLst/>
          </a:prstGeom>
        </p:spPr>
      </p:pic>
    </p:spTree>
    <p:extLst>
      <p:ext uri="{BB962C8B-B14F-4D97-AF65-F5344CB8AC3E}">
        <p14:creationId xmlns:p14="http://schemas.microsoft.com/office/powerpoint/2010/main" val="121030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F7EC-342C-4776-B10E-630B0101A831}"/>
              </a:ext>
            </a:extLst>
          </p:cNvPr>
          <p:cNvSpPr>
            <a:spLocks noGrp="1"/>
          </p:cNvSpPr>
          <p:nvPr>
            <p:ph type="title"/>
          </p:nvPr>
        </p:nvSpPr>
        <p:spPr/>
        <p:txBody>
          <a:bodyPr/>
          <a:lstStyle/>
          <a:p>
            <a:r>
              <a:rPr lang="es-MX" dirty="0"/>
              <a:t>Decisiones Estratégicas</a:t>
            </a:r>
            <a:endParaRPr lang="es-419" dirty="0"/>
          </a:p>
        </p:txBody>
      </p:sp>
      <p:sp>
        <p:nvSpPr>
          <p:cNvPr id="3" name="Content Placeholder 2">
            <a:extLst>
              <a:ext uri="{FF2B5EF4-FFF2-40B4-BE49-F238E27FC236}">
                <a16:creationId xmlns:a16="http://schemas.microsoft.com/office/drawing/2014/main" id="{40730B9C-342E-4C6D-9AE6-17E7C372987F}"/>
              </a:ext>
            </a:extLst>
          </p:cNvPr>
          <p:cNvSpPr>
            <a:spLocks noGrp="1"/>
          </p:cNvSpPr>
          <p:nvPr>
            <p:ph idx="1"/>
          </p:nvPr>
        </p:nvSpPr>
        <p:spPr/>
        <p:txBody>
          <a:bodyPr/>
          <a:lstStyle/>
          <a:p>
            <a:pPr marL="0" indent="0" algn="just">
              <a:buNone/>
            </a:pPr>
            <a:endParaRPr lang="es-MX" b="1" dirty="0"/>
          </a:p>
          <a:p>
            <a:pPr marL="0" indent="0" algn="just">
              <a:buNone/>
            </a:pPr>
            <a:r>
              <a:rPr lang="es-MX" b="1" dirty="0"/>
              <a:t>9. Programación. </a:t>
            </a:r>
            <a:r>
              <a:rPr lang="es-MX" dirty="0"/>
              <a:t>Deben elaborarse programas de producción viables y eficientes: es necesario determinar y controlar las demandas en recursos humanos e instalaciones. </a:t>
            </a:r>
          </a:p>
          <a:p>
            <a:pPr algn="just"/>
            <a:endParaRPr lang="es-MX" dirty="0"/>
          </a:p>
          <a:p>
            <a:pPr marL="0" indent="0" algn="just">
              <a:buNone/>
            </a:pPr>
            <a:r>
              <a:rPr lang="es-MX" b="1" dirty="0"/>
              <a:t>10. Mantenimiento. </a:t>
            </a:r>
            <a:r>
              <a:rPr lang="es-MX" dirty="0"/>
              <a:t>Deben tomarse decisiones sobre los niveles deseados de fiabilidad y estabilidad, y deben establecerse sistemas que mantengan esa fiabilidad y estabilidad. </a:t>
            </a:r>
            <a:endParaRPr lang="es-419" dirty="0"/>
          </a:p>
        </p:txBody>
      </p:sp>
    </p:spTree>
    <p:extLst>
      <p:ext uri="{BB962C8B-B14F-4D97-AF65-F5344CB8AC3E}">
        <p14:creationId xmlns:p14="http://schemas.microsoft.com/office/powerpoint/2010/main" val="126960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B30D-BA88-46B3-980F-6AACD35B7476}"/>
              </a:ext>
            </a:extLst>
          </p:cNvPr>
          <p:cNvSpPr>
            <a:spLocks noGrp="1"/>
          </p:cNvSpPr>
          <p:nvPr>
            <p:ph type="title"/>
          </p:nvPr>
        </p:nvSpPr>
        <p:spPr/>
        <p:txBody>
          <a:bodyPr/>
          <a:lstStyle/>
          <a:p>
            <a:r>
              <a:rPr lang="es-MX" dirty="0"/>
              <a:t>Decisiones Estratégicas</a:t>
            </a:r>
            <a:endParaRPr lang="es-419" dirty="0"/>
          </a:p>
        </p:txBody>
      </p:sp>
      <p:pic>
        <p:nvPicPr>
          <p:cNvPr id="14338" name="Picture 2" descr="Resultado de imagen para production programming memes">
            <a:extLst>
              <a:ext uri="{FF2B5EF4-FFF2-40B4-BE49-F238E27FC236}">
                <a16:creationId xmlns:a16="http://schemas.microsoft.com/office/drawing/2014/main" id="{F8259922-9473-48EE-8686-3D72A0A340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368" y="2008677"/>
            <a:ext cx="2838450" cy="383857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Resultado de imagen para production program">
            <a:extLst>
              <a:ext uri="{FF2B5EF4-FFF2-40B4-BE49-F238E27FC236}">
                <a16:creationId xmlns:a16="http://schemas.microsoft.com/office/drawing/2014/main" id="{76ACB2DB-F910-4BAF-BF91-1D91213F5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422" y="2093084"/>
            <a:ext cx="4918637" cy="370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256F-FA5F-4618-BA83-617803593546}"/>
              </a:ext>
            </a:extLst>
          </p:cNvPr>
          <p:cNvSpPr>
            <a:spLocks noGrp="1"/>
          </p:cNvSpPr>
          <p:nvPr>
            <p:ph type="title"/>
          </p:nvPr>
        </p:nvSpPr>
        <p:spPr/>
        <p:txBody>
          <a:bodyPr/>
          <a:lstStyle/>
          <a:p>
            <a:r>
              <a:rPr lang="es-MX" dirty="0"/>
              <a:t>Decisiones Estratégicas</a:t>
            </a:r>
            <a:endParaRPr lang="es-419" dirty="0"/>
          </a:p>
        </p:txBody>
      </p:sp>
      <p:pic>
        <p:nvPicPr>
          <p:cNvPr id="15362" name="Picture 2" descr="Resultado de imagen para mantainance software">
            <a:extLst>
              <a:ext uri="{FF2B5EF4-FFF2-40B4-BE49-F238E27FC236}">
                <a16:creationId xmlns:a16="http://schemas.microsoft.com/office/drawing/2014/main" id="{CCD8A8F2-1390-4C88-8176-504A022712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830" y="1846263"/>
            <a:ext cx="6606665"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79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097280" y="286603"/>
            <a:ext cx="10058400" cy="1450757"/>
          </a:xfrm>
        </p:spPr>
        <p:txBody>
          <a:bodyPr>
            <a:normAutofit/>
          </a:bodyPr>
          <a:lstStyle/>
          <a:p>
            <a:r>
              <a:rPr lang="es-GT" dirty="0"/>
              <a:t>Competencia mediante la diferenciación</a:t>
            </a:r>
          </a:p>
        </p:txBody>
      </p:sp>
      <p:cxnSp>
        <p:nvCxnSpPr>
          <p:cNvPr id="73" name="Straight Connector 7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4"/>
            <a:ext cx="6454987" cy="4023360"/>
          </a:xfrm>
        </p:spPr>
        <p:txBody>
          <a:bodyPr>
            <a:normAutofit/>
          </a:bodyPr>
          <a:lstStyle/>
          <a:p>
            <a:pPr marL="0" indent="0" algn="just">
              <a:buNone/>
            </a:pPr>
            <a:r>
              <a:rPr lang="es-MX" dirty="0"/>
              <a:t>La diferenciación tiene que ver con proporcionar singularidad. Las oportunidades que tiene una empresa de crear singularidad no se reducen a una función o actividad particular, sino que pueden surgir en casi todo lo que hace la empresa.</a:t>
            </a:r>
            <a:endParaRPr lang="es-419" dirty="0"/>
          </a:p>
        </p:txBody>
      </p:sp>
      <p:pic>
        <p:nvPicPr>
          <p:cNvPr id="3074" name="Picture 2" descr="Resultado de imagen para 3m">
            <a:extLst>
              <a:ext uri="{FF2B5EF4-FFF2-40B4-BE49-F238E27FC236}">
                <a16:creationId xmlns:a16="http://schemas.microsoft.com/office/drawing/2014/main" id="{6D65AB5B-ACA6-4CF7-9D0B-6906B0A613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827594"/>
            <a:ext cx="3135109" cy="164846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F010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77" name="Rectangle 76">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374C1-C882-42EB-9CCD-3F44A59FDD3A}"/>
              </a:ext>
            </a:extLst>
          </p:cNvPr>
          <p:cNvSpPr>
            <a:spLocks noGrp="1"/>
          </p:cNvSpPr>
          <p:nvPr>
            <p:ph type="title"/>
          </p:nvPr>
        </p:nvSpPr>
        <p:spPr>
          <a:xfrm>
            <a:off x="7859485" y="634946"/>
            <a:ext cx="3690257" cy="1450757"/>
          </a:xfrm>
        </p:spPr>
        <p:txBody>
          <a:bodyPr>
            <a:normAutofit/>
          </a:bodyPr>
          <a:lstStyle/>
          <a:p>
            <a:r>
              <a:rPr lang="es-MX" dirty="0"/>
              <a:t>Diferenciación</a:t>
            </a:r>
            <a:endParaRPr lang="es-419" dirty="0"/>
          </a:p>
        </p:txBody>
      </p:sp>
      <p:pic>
        <p:nvPicPr>
          <p:cNvPr id="4098" name="Picture 2" descr="Resultado de imagen para apple store">
            <a:extLst>
              <a:ext uri="{FF2B5EF4-FFF2-40B4-BE49-F238E27FC236}">
                <a16:creationId xmlns:a16="http://schemas.microsoft.com/office/drawing/2014/main" id="{52B5DBA0-F429-45CF-AFA6-1939A20055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75" r="8913" b="-1"/>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35C044-450D-4382-ADC7-1F5DD6FE3491}"/>
              </a:ext>
            </a:extLst>
          </p:cNvPr>
          <p:cNvSpPr>
            <a:spLocks noGrp="1"/>
          </p:cNvSpPr>
          <p:nvPr>
            <p:ph idx="1"/>
          </p:nvPr>
        </p:nvSpPr>
        <p:spPr>
          <a:xfrm>
            <a:off x="7859485" y="2198914"/>
            <a:ext cx="3690257" cy="3670180"/>
          </a:xfrm>
        </p:spPr>
        <p:txBody>
          <a:bodyPr>
            <a:normAutofit/>
          </a:bodyPr>
          <a:lstStyle/>
          <a:p>
            <a:pPr algn="just">
              <a:buFont typeface="Wingdings" panose="05000000000000000000" pitchFamily="2" charset="2"/>
              <a:buChar char="Ø"/>
            </a:pPr>
            <a:r>
              <a:rPr lang="es-MX" dirty="0"/>
              <a:t>Hay que pensar en la diferenciación como algo que va más allá de las características físicas y atributos del servicio, abarcando cualquier aspecto del producto o servicio que influya en el valor que reciben los consumidores</a:t>
            </a:r>
            <a:endParaRPr lang="es-419" dirty="0"/>
          </a:p>
        </p:txBody>
      </p:sp>
      <p:sp>
        <p:nvSpPr>
          <p:cNvPr id="75" name="Rectangle 7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77" name="Rectangle 7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48937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FD7BD-A632-EF4E-85D3-AFC3F4A4449C}"/>
              </a:ext>
            </a:extLst>
          </p:cNvPr>
          <p:cNvSpPr>
            <a:spLocks noGrp="1"/>
          </p:cNvSpPr>
          <p:nvPr>
            <p:ph type="title"/>
          </p:nvPr>
        </p:nvSpPr>
        <p:spPr>
          <a:xfrm>
            <a:off x="5181601" y="634946"/>
            <a:ext cx="6368142" cy="1450757"/>
          </a:xfrm>
        </p:spPr>
        <p:txBody>
          <a:bodyPr>
            <a:normAutofit/>
          </a:bodyPr>
          <a:lstStyle/>
          <a:p>
            <a:r>
              <a:rPr lang="es-MX" sz="5000">
                <a:solidFill>
                  <a:srgbClr val="364C45"/>
                </a:solidFill>
              </a:rPr>
              <a:t>Diferenciación por experiencia</a:t>
            </a:r>
            <a:endParaRPr lang="en-GT" sz="5000">
              <a:solidFill>
                <a:srgbClr val="364C45"/>
              </a:solidFill>
            </a:endParaRPr>
          </a:p>
        </p:txBody>
      </p:sp>
      <p:pic>
        <p:nvPicPr>
          <p:cNvPr id="5122" name="Picture 2" descr="Resultado de imagen para hobbitenango">
            <a:extLst>
              <a:ext uri="{FF2B5EF4-FFF2-40B4-BE49-F238E27FC236}">
                <a16:creationId xmlns:a16="http://schemas.microsoft.com/office/drawing/2014/main" id="{4D033150-8EEA-455E-8A09-354EBFF2E6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9" r="15000" b="-2"/>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01966BF-6278-4EE0-AC6F-94E1CED10C5B}"/>
              </a:ext>
            </a:extLst>
          </p:cNvPr>
          <p:cNvSpPr>
            <a:spLocks noGrp="1"/>
          </p:cNvSpPr>
          <p:nvPr>
            <p:ph idx="1"/>
          </p:nvPr>
        </p:nvSpPr>
        <p:spPr>
          <a:xfrm>
            <a:off x="5181601" y="2198914"/>
            <a:ext cx="6368142" cy="3670180"/>
          </a:xfrm>
        </p:spPr>
        <p:txBody>
          <a:bodyPr>
            <a:normAutofit/>
          </a:bodyPr>
          <a:lstStyle/>
          <a:p>
            <a:pPr algn="just"/>
            <a:r>
              <a:rPr lang="es-MX" dirty="0"/>
              <a:t>La idea de la diferenciación por experiencia consiste en involucrar al consumidor: usar los cinco sentidos de la gente para que se meta de lleno y sea incluso un participante activo en el producto.</a:t>
            </a:r>
            <a:endParaRPr lang="es-419" dirty="0"/>
          </a:p>
        </p:txBody>
      </p:sp>
    </p:spTree>
    <p:extLst>
      <p:ext uri="{BB962C8B-B14F-4D97-AF65-F5344CB8AC3E}">
        <p14:creationId xmlns:p14="http://schemas.microsoft.com/office/powerpoint/2010/main" val="13807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Competencia en Coste	</a:t>
            </a:r>
          </a:p>
        </p:txBody>
      </p:sp>
      <p:sp>
        <p:nvSpPr>
          <p:cNvPr id="6" name="Rectángulo 5"/>
          <p:cNvSpPr/>
          <p:nvPr/>
        </p:nvSpPr>
        <p:spPr>
          <a:xfrm>
            <a:off x="1673525" y="1923691"/>
            <a:ext cx="1414732" cy="3597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p:txBody>
          <a:bodyPr/>
          <a:lstStyle/>
          <a:p>
            <a:pPr>
              <a:buFont typeface="Wingdings" panose="05000000000000000000" pitchFamily="2" charset="2"/>
              <a:buChar char="Ø"/>
            </a:pPr>
            <a:endParaRPr lang="es-MX" dirty="0"/>
          </a:p>
          <a:p>
            <a:pPr algn="just">
              <a:buFont typeface="Wingdings" panose="05000000000000000000" pitchFamily="2" charset="2"/>
              <a:buChar char="Ø"/>
            </a:pPr>
            <a:r>
              <a:rPr lang="es-MX" dirty="0"/>
              <a:t>El liderazgo en costes bajos implica alcanzar el máximo valor desde el punto de vista del cliente.</a:t>
            </a:r>
          </a:p>
          <a:p>
            <a:pPr algn="just">
              <a:buFont typeface="Wingdings" panose="05000000000000000000" pitchFamily="2" charset="2"/>
              <a:buChar char="Ø"/>
            </a:pPr>
            <a:endParaRPr lang="es-MX" dirty="0"/>
          </a:p>
          <a:p>
            <a:pPr algn="just">
              <a:buFont typeface="Wingdings" panose="05000000000000000000" pitchFamily="2" charset="2"/>
              <a:buChar char="Ø"/>
            </a:pPr>
            <a:r>
              <a:rPr lang="es-MX" dirty="0"/>
              <a:t>Una estrategia de bajo coste </a:t>
            </a:r>
            <a:r>
              <a:rPr lang="es-MX" sz="4000" b="1" dirty="0"/>
              <a:t>no</a:t>
            </a:r>
            <a:r>
              <a:rPr lang="es-MX" dirty="0"/>
              <a:t> implica un bajo valor o una mala calidad.</a:t>
            </a:r>
            <a:endParaRPr lang="es-419" dirty="0"/>
          </a:p>
        </p:txBody>
      </p:sp>
    </p:spTree>
    <p:extLst>
      <p:ext uri="{BB962C8B-B14F-4D97-AF65-F5344CB8AC3E}">
        <p14:creationId xmlns:p14="http://schemas.microsoft.com/office/powerpoint/2010/main" val="400123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Competencia en Coste</a:t>
            </a:r>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a:xfrm>
            <a:off x="1097280" y="1845734"/>
            <a:ext cx="10058400" cy="1043240"/>
          </a:xfrm>
        </p:spPr>
        <p:txBody>
          <a:bodyPr>
            <a:normAutofit/>
          </a:bodyPr>
          <a:lstStyle/>
          <a:p>
            <a:pPr marL="0" indent="0">
              <a:buNone/>
            </a:pPr>
            <a:endParaRPr lang="en-GT" dirty="0"/>
          </a:p>
          <a:p>
            <a:pPr marL="0" indent="0">
              <a:buNone/>
            </a:pPr>
            <a:endParaRPr lang="en-GT" dirty="0"/>
          </a:p>
        </p:txBody>
      </p:sp>
      <p:pic>
        <p:nvPicPr>
          <p:cNvPr id="6146" name="Picture 2" descr="Resultado de imagen para ryanair logo">
            <a:extLst>
              <a:ext uri="{FF2B5EF4-FFF2-40B4-BE49-F238E27FC236}">
                <a16:creationId xmlns:a16="http://schemas.microsoft.com/office/drawing/2014/main" id="{4895D3B1-A4DF-459E-8010-9E0EFE8632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858" y="2549003"/>
            <a:ext cx="4297783" cy="268611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sultado de imagen para pepsi">
            <a:extLst>
              <a:ext uri="{FF2B5EF4-FFF2-40B4-BE49-F238E27FC236}">
                <a16:creationId xmlns:a16="http://schemas.microsoft.com/office/drawing/2014/main" id="{F7611D13-8528-4599-9AA0-7069B06545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2661" y="2745365"/>
            <a:ext cx="28194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sultado de imagen para canada dry ginger ale">
            <a:extLst>
              <a:ext uri="{FF2B5EF4-FFF2-40B4-BE49-F238E27FC236}">
                <a16:creationId xmlns:a16="http://schemas.microsoft.com/office/drawing/2014/main" id="{74CEBBF7-FE26-4553-9A50-E754687CFA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9822" y="2971145"/>
            <a:ext cx="2312480" cy="256131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Resultado de imagen para coca cola lata">
            <a:extLst>
              <a:ext uri="{FF2B5EF4-FFF2-40B4-BE49-F238E27FC236}">
                <a16:creationId xmlns:a16="http://schemas.microsoft.com/office/drawing/2014/main" id="{BEB7594E-7155-4C60-9497-5524A1EF5E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8550" y="3111825"/>
            <a:ext cx="1893765" cy="2325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8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Competencia en Costes</a:t>
            </a:r>
          </a:p>
        </p:txBody>
      </p:sp>
      <p:pic>
        <p:nvPicPr>
          <p:cNvPr id="3" name="Imagen 3" descr="Un coche deportivo de color azul&#10;&#10;Descripción generada automáticamente">
            <a:extLst>
              <a:ext uri="{FF2B5EF4-FFF2-40B4-BE49-F238E27FC236}">
                <a16:creationId xmlns:a16="http://schemas.microsoft.com/office/drawing/2014/main" id="{F125EC6E-A12B-6D6D-2C44-21002D2821AB}"/>
              </a:ext>
            </a:extLst>
          </p:cNvPr>
          <p:cNvPicPr>
            <a:picLocks noChangeAspect="1"/>
          </p:cNvPicPr>
          <p:nvPr/>
        </p:nvPicPr>
        <p:blipFill>
          <a:blip r:embed="rId2"/>
          <a:stretch>
            <a:fillRect/>
          </a:stretch>
        </p:blipFill>
        <p:spPr>
          <a:xfrm>
            <a:off x="7157263" y="2803358"/>
            <a:ext cx="4090736" cy="2727157"/>
          </a:xfrm>
          <a:prstGeom prst="rect">
            <a:avLst/>
          </a:prstGeom>
        </p:spPr>
      </p:pic>
      <p:pic>
        <p:nvPicPr>
          <p:cNvPr id="4" name="Imagen 4" descr="Imagen digital de un coche&#10;&#10;Descripción generada automáticamente">
            <a:extLst>
              <a:ext uri="{FF2B5EF4-FFF2-40B4-BE49-F238E27FC236}">
                <a16:creationId xmlns:a16="http://schemas.microsoft.com/office/drawing/2014/main" id="{66711F9E-C122-71A0-36E6-D5AFCEAB9545}"/>
              </a:ext>
            </a:extLst>
          </p:cNvPr>
          <p:cNvPicPr>
            <a:picLocks noChangeAspect="1"/>
          </p:cNvPicPr>
          <p:nvPr/>
        </p:nvPicPr>
        <p:blipFill>
          <a:blip r:embed="rId3"/>
          <a:stretch>
            <a:fillRect/>
          </a:stretch>
        </p:blipFill>
        <p:spPr>
          <a:xfrm>
            <a:off x="1676400" y="2962175"/>
            <a:ext cx="4154905" cy="2217018"/>
          </a:xfrm>
          <a:prstGeom prst="rect">
            <a:avLst/>
          </a:prstGeom>
        </p:spPr>
      </p:pic>
    </p:spTree>
    <p:extLst>
      <p:ext uri="{BB962C8B-B14F-4D97-AF65-F5344CB8AC3E}">
        <p14:creationId xmlns:p14="http://schemas.microsoft.com/office/powerpoint/2010/main" val="257461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E274-A437-174D-9083-1BF9F4F04612}"/>
              </a:ext>
            </a:extLst>
          </p:cNvPr>
          <p:cNvSpPr>
            <a:spLocks noGrp="1"/>
          </p:cNvSpPr>
          <p:nvPr>
            <p:ph type="title"/>
          </p:nvPr>
        </p:nvSpPr>
        <p:spPr/>
        <p:txBody>
          <a:bodyPr/>
          <a:lstStyle/>
          <a:p>
            <a:r>
              <a:rPr lang="es-MX" dirty="0"/>
              <a:t>Respuesta Rápida</a:t>
            </a:r>
            <a:endParaRPr lang="en-GT" dirty="0"/>
          </a:p>
        </p:txBody>
      </p:sp>
      <p:sp>
        <p:nvSpPr>
          <p:cNvPr id="3" name="Content Placeholder 2">
            <a:extLst>
              <a:ext uri="{FF2B5EF4-FFF2-40B4-BE49-F238E27FC236}">
                <a16:creationId xmlns:a16="http://schemas.microsoft.com/office/drawing/2014/main" id="{2AB9D472-EA21-6A4C-83F1-E48BDA484282}"/>
              </a:ext>
            </a:extLst>
          </p:cNvPr>
          <p:cNvSpPr>
            <a:spLocks noGrp="1"/>
          </p:cNvSpPr>
          <p:nvPr>
            <p:ph idx="1"/>
          </p:nvPr>
        </p:nvSpPr>
        <p:spPr/>
        <p:txBody>
          <a:bodyPr/>
          <a:lstStyle/>
          <a:p>
            <a:pPr algn="just">
              <a:buFont typeface="Wingdings" panose="05000000000000000000" pitchFamily="2" charset="2"/>
              <a:buChar char="Ø"/>
            </a:pPr>
            <a:endParaRPr lang="es-MX" dirty="0"/>
          </a:p>
          <a:p>
            <a:pPr algn="just">
              <a:buFont typeface="Wingdings" panose="05000000000000000000" pitchFamily="2" charset="2"/>
              <a:buChar char="Ø"/>
            </a:pPr>
            <a:r>
              <a:rPr lang="es-MX" dirty="0"/>
              <a:t>Se suele hablar de respuesta flexible, pero la respuesta también tiene que ser fiable y rápida. </a:t>
            </a:r>
          </a:p>
          <a:p>
            <a:pPr algn="just">
              <a:buFont typeface="Wingdings" panose="05000000000000000000" pitchFamily="2" charset="2"/>
              <a:buChar char="Ø"/>
            </a:pPr>
            <a:endParaRPr lang="es-MX" dirty="0"/>
          </a:p>
          <a:p>
            <a:pPr algn="just">
              <a:buFont typeface="Wingdings" panose="05000000000000000000" pitchFamily="2" charset="2"/>
              <a:buChar char="Ø"/>
            </a:pPr>
            <a:r>
              <a:rPr lang="es-MX" dirty="0"/>
              <a:t>En realidad, el concepto de respuesta abarca el conjunto de ventajas relacionadas con el desarrollo y entrega del producto en el tiempo previsto, así como con una programación fiable y una ejecución flexible</a:t>
            </a:r>
            <a:endParaRPr lang="en-GT" dirty="0"/>
          </a:p>
        </p:txBody>
      </p:sp>
    </p:spTree>
    <p:extLst>
      <p:ext uri="{BB962C8B-B14F-4D97-AF65-F5344CB8AC3E}">
        <p14:creationId xmlns:p14="http://schemas.microsoft.com/office/powerpoint/2010/main" val="568709192"/>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TM02900722[[fn=Sala de juntas (ion)]]</Template>
  <TotalTime>13752</TotalTime>
  <Words>866</Words>
  <Application>Microsoft Office PowerPoint</Application>
  <PresentationFormat>Panorámica</PresentationFormat>
  <Paragraphs>62</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Calibri</vt:lpstr>
      <vt:lpstr>Calibri Light</vt:lpstr>
      <vt:lpstr>Wingdings</vt:lpstr>
      <vt:lpstr>Retrospección</vt:lpstr>
      <vt:lpstr>Producción &amp; Operaciones I</vt:lpstr>
      <vt:lpstr>Ventaja competitiva por medio de las operaciones</vt:lpstr>
      <vt:lpstr>Competencia mediante la diferenciación</vt:lpstr>
      <vt:lpstr>Diferenciación</vt:lpstr>
      <vt:lpstr>Diferenciación por experiencia</vt:lpstr>
      <vt:lpstr>Competencia en Coste </vt:lpstr>
      <vt:lpstr>Competencia en Coste</vt:lpstr>
      <vt:lpstr>Competencia en Costes</vt:lpstr>
      <vt:lpstr>Respuesta Rápida</vt:lpstr>
      <vt:lpstr>Respuesta Rápida</vt:lpstr>
      <vt:lpstr>Fiabilidad de la respuesta</vt:lpstr>
      <vt:lpstr>Hoy en la historia</vt:lpstr>
      <vt:lpstr>Decisiones Estratégicas</vt:lpstr>
      <vt:lpstr>Decisiones Estratégicas</vt:lpstr>
      <vt:lpstr>Decisiones Estratégicas</vt:lpstr>
      <vt:lpstr>Decisiones Estratégicas</vt:lpstr>
      <vt:lpstr>Decisiones Estratégicas </vt:lpstr>
      <vt:lpstr>Decisiones Estratégicas</vt:lpstr>
      <vt:lpstr>Decisiones Estratégicas</vt:lpstr>
      <vt:lpstr>Decisiones Estratégicas</vt:lpstr>
      <vt:lpstr>Decisiones Estratégicas</vt:lpstr>
      <vt:lpstr>Decisiones Estratégicas</vt:lpstr>
      <vt:lpstr>Decisiones Estratégicas</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168</cp:revision>
  <dcterms:created xsi:type="dcterms:W3CDTF">2017-08-19T23:17:36Z</dcterms:created>
  <dcterms:modified xsi:type="dcterms:W3CDTF">2024-07-31T00:52:18Z</dcterms:modified>
</cp:coreProperties>
</file>