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sldIdLst>
    <p:sldId id="256" r:id="rId2"/>
    <p:sldId id="305" r:id="rId3"/>
    <p:sldId id="306" r:id="rId4"/>
    <p:sldId id="378" r:id="rId5"/>
    <p:sldId id="379" r:id="rId6"/>
    <p:sldId id="380" r:id="rId7"/>
    <p:sldId id="303" r:id="rId8"/>
    <p:sldId id="382" r:id="rId9"/>
    <p:sldId id="385" r:id="rId10"/>
    <p:sldId id="396" r:id="rId11"/>
    <p:sldId id="388" r:id="rId12"/>
    <p:sldId id="397" r:id="rId13"/>
    <p:sldId id="398" r:id="rId14"/>
    <p:sldId id="399" r:id="rId15"/>
    <p:sldId id="400" r:id="rId16"/>
    <p:sldId id="401" r:id="rId17"/>
    <p:sldId id="29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37FF83-64E8-2440-E6DA-A3C689B484E1}" v="7" dt="2023-02-17T23:45:17.089"/>
    <p1510:client id="{8EFE02AE-3650-ADE0-6EE6-C5529F78B4B2}" v="1" dt="2023-08-24T23:34:04.058"/>
    <p1510:client id="{997E531D-74DB-0343-8AF3-64CC6B0550A2}" v="7" dt="2023-02-17T23:50:13.86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ROLANDO RODRIGUEZ CASTANEDA" userId="S::jrrodriguezc@correo.url.edu.gt::4863539d-5666-4a8e-b043-1d0219cc113a" providerId="AD" clId="Web-{8D37FF83-64E8-2440-E6DA-A3C689B484E1}"/>
    <pc:docChg chg="delSld modSld">
      <pc:chgData name="JORGE ROLANDO RODRIGUEZ CASTANEDA" userId="S::jrrodriguezc@correo.url.edu.gt::4863539d-5666-4a8e-b043-1d0219cc113a" providerId="AD" clId="Web-{8D37FF83-64E8-2440-E6DA-A3C689B484E1}" dt="2023-02-17T23:45:17.089" v="4"/>
      <pc:docMkLst>
        <pc:docMk/>
      </pc:docMkLst>
      <pc:sldChg chg="modSp">
        <pc:chgData name="JORGE ROLANDO RODRIGUEZ CASTANEDA" userId="S::jrrodriguezc@correo.url.edu.gt::4863539d-5666-4a8e-b043-1d0219cc113a" providerId="AD" clId="Web-{8D37FF83-64E8-2440-E6DA-A3C689B484E1}" dt="2023-02-17T23:45:02.323" v="1" actId="20577"/>
        <pc:sldMkLst>
          <pc:docMk/>
          <pc:sldMk cId="1267354632" sldId="256"/>
        </pc:sldMkLst>
        <pc:spChg chg="mod">
          <ac:chgData name="JORGE ROLANDO RODRIGUEZ CASTANEDA" userId="S::jrrodriguezc@correo.url.edu.gt::4863539d-5666-4a8e-b043-1d0219cc113a" providerId="AD" clId="Web-{8D37FF83-64E8-2440-E6DA-A3C689B484E1}" dt="2023-02-17T23:45:02.323" v="1"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8D37FF83-64E8-2440-E6DA-A3C689B484E1}" dt="2023-02-17T23:45:11.745" v="3" actId="20577"/>
        <pc:sldMkLst>
          <pc:docMk/>
          <pc:sldMk cId="231512274" sldId="295"/>
        </pc:sldMkLst>
        <pc:spChg chg="mod">
          <ac:chgData name="JORGE ROLANDO RODRIGUEZ CASTANEDA" userId="S::jrrodriguezc@correo.url.edu.gt::4863539d-5666-4a8e-b043-1d0219cc113a" providerId="AD" clId="Web-{8D37FF83-64E8-2440-E6DA-A3C689B484E1}" dt="2023-02-17T23:45:11.745" v="3" actId="20577"/>
          <ac:spMkLst>
            <pc:docMk/>
            <pc:sldMk cId="231512274" sldId="295"/>
            <ac:spMk id="3" creationId="{00000000-0000-0000-0000-000000000000}"/>
          </ac:spMkLst>
        </pc:spChg>
      </pc:sldChg>
      <pc:sldChg chg="del">
        <pc:chgData name="JORGE ROLANDO RODRIGUEZ CASTANEDA" userId="S::jrrodriguezc@correo.url.edu.gt::4863539d-5666-4a8e-b043-1d0219cc113a" providerId="AD" clId="Web-{8D37FF83-64E8-2440-E6DA-A3C689B484E1}" dt="2023-02-17T23:45:17.089" v="4"/>
        <pc:sldMkLst>
          <pc:docMk/>
          <pc:sldMk cId="2940385638" sldId="402"/>
        </pc:sldMkLst>
      </pc:sldChg>
    </pc:docChg>
  </pc:docChgLst>
  <pc:docChgLst>
    <pc:chgData name="JORGE ROLANDO RODRIGUEZ CASTANEDA" userId="S::jrrodriguezc@correo.url.edu.gt::4863539d-5666-4a8e-b043-1d0219cc113a" providerId="AD" clId="Web-{B13017FA-C4C8-7985-86AD-34BB3B128EAB}"/>
    <pc:docChg chg="addSld modSld sldOrd">
      <pc:chgData name="JORGE ROLANDO RODRIGUEZ CASTANEDA" userId="S::jrrodriguezc@correo.url.edu.gt::4863539d-5666-4a8e-b043-1d0219cc113a" providerId="AD" clId="Web-{B13017FA-C4C8-7985-86AD-34BB3B128EAB}" dt="2022-02-02T22:05:00.386" v="19" actId="20577"/>
      <pc:docMkLst>
        <pc:docMk/>
      </pc:docMkLst>
      <pc:sldChg chg="addSp modSp new mod ord setBg">
        <pc:chgData name="JORGE ROLANDO RODRIGUEZ CASTANEDA" userId="S::jrrodriguezc@correo.url.edu.gt::4863539d-5666-4a8e-b043-1d0219cc113a" providerId="AD" clId="Web-{B13017FA-C4C8-7985-86AD-34BB3B128EAB}" dt="2022-02-02T22:05:00.386" v="19" actId="20577"/>
        <pc:sldMkLst>
          <pc:docMk/>
          <pc:sldMk cId="2940385638" sldId="402"/>
        </pc:sldMkLst>
        <pc:spChg chg="mod">
          <ac:chgData name="JORGE ROLANDO RODRIGUEZ CASTANEDA" userId="S::jrrodriguezc@correo.url.edu.gt::4863539d-5666-4a8e-b043-1d0219cc113a" providerId="AD" clId="Web-{B13017FA-C4C8-7985-86AD-34BB3B128EAB}" dt="2022-02-02T22:04:52.714" v="18"/>
          <ac:spMkLst>
            <pc:docMk/>
            <pc:sldMk cId="2940385638" sldId="402"/>
            <ac:spMk id="2" creationId="{CCF293CB-6800-4ACA-8DDF-E19EB960C143}"/>
          </ac:spMkLst>
        </pc:spChg>
        <pc:spChg chg="mod ord">
          <ac:chgData name="JORGE ROLANDO RODRIGUEZ CASTANEDA" userId="S::jrrodriguezc@correo.url.edu.gt::4863539d-5666-4a8e-b043-1d0219cc113a" providerId="AD" clId="Web-{B13017FA-C4C8-7985-86AD-34BB3B128EAB}" dt="2022-02-02T22:05:00.386" v="19" actId="20577"/>
          <ac:spMkLst>
            <pc:docMk/>
            <pc:sldMk cId="2940385638" sldId="402"/>
            <ac:spMk id="3" creationId="{6DB01589-1C46-46FF-A4C5-1C0000AB5982}"/>
          </ac:spMkLst>
        </pc:spChg>
        <pc:spChg chg="add">
          <ac:chgData name="JORGE ROLANDO RODRIGUEZ CASTANEDA" userId="S::jrrodriguezc@correo.url.edu.gt::4863539d-5666-4a8e-b043-1d0219cc113a" providerId="AD" clId="Web-{B13017FA-C4C8-7985-86AD-34BB3B128EAB}" dt="2022-02-02T22:04:52.714" v="18"/>
          <ac:spMkLst>
            <pc:docMk/>
            <pc:sldMk cId="2940385638" sldId="402"/>
            <ac:spMk id="9" creationId="{311973C2-EB8B-452A-A698-4A252FD3AE28}"/>
          </ac:spMkLst>
        </pc:spChg>
        <pc:spChg chg="add">
          <ac:chgData name="JORGE ROLANDO RODRIGUEZ CASTANEDA" userId="S::jrrodriguezc@correo.url.edu.gt::4863539d-5666-4a8e-b043-1d0219cc113a" providerId="AD" clId="Web-{B13017FA-C4C8-7985-86AD-34BB3B128EAB}" dt="2022-02-02T22:04:52.714" v="18"/>
          <ac:spMkLst>
            <pc:docMk/>
            <pc:sldMk cId="2940385638" sldId="402"/>
            <ac:spMk id="11" creationId="{10162E77-11AD-44A7-84EC-40C59EEFBD2E}"/>
          </ac:spMkLst>
        </pc:spChg>
        <pc:picChg chg="add mod">
          <ac:chgData name="JORGE ROLANDO RODRIGUEZ CASTANEDA" userId="S::jrrodriguezc@correo.url.edu.gt::4863539d-5666-4a8e-b043-1d0219cc113a" providerId="AD" clId="Web-{B13017FA-C4C8-7985-86AD-34BB3B128EAB}" dt="2022-02-02T22:04:52.714" v="18"/>
          <ac:picMkLst>
            <pc:docMk/>
            <pc:sldMk cId="2940385638" sldId="402"/>
            <ac:picMk id="4" creationId="{9EE70F1E-4D76-48C3-9780-FB2F5FD82DD9}"/>
          </ac:picMkLst>
        </pc:picChg>
        <pc:cxnChg chg="add">
          <ac:chgData name="JORGE ROLANDO RODRIGUEZ CASTANEDA" userId="S::jrrodriguezc@correo.url.edu.gt::4863539d-5666-4a8e-b043-1d0219cc113a" providerId="AD" clId="Web-{B13017FA-C4C8-7985-86AD-34BB3B128EAB}" dt="2022-02-02T22:04:52.714" v="18"/>
          <ac:cxnSpMkLst>
            <pc:docMk/>
            <pc:sldMk cId="2940385638" sldId="402"/>
            <ac:cxnSpMk id="13" creationId="{5AB158E9-1B40-4CD6-95F0-95CA11DF7B7A}"/>
          </ac:cxnSpMkLst>
        </pc:cxnChg>
      </pc:sldChg>
    </pc:docChg>
  </pc:docChgLst>
  <pc:docChgLst>
    <pc:chgData name="JORGE ROLANDO RODRIGUEZ CASTANEDA" userId="S::jrrodriguezc@correo.url.edu.gt::4863539d-5666-4a8e-b043-1d0219cc113a" providerId="AD" clId="Web-{8EFE02AE-3650-ADE0-6EE6-C5529F78B4B2}"/>
    <pc:docChg chg="delSld">
      <pc:chgData name="JORGE ROLANDO RODRIGUEZ CASTANEDA" userId="S::jrrodriguezc@correo.url.edu.gt::4863539d-5666-4a8e-b043-1d0219cc113a" providerId="AD" clId="Web-{8EFE02AE-3650-ADE0-6EE6-C5529F78B4B2}" dt="2023-08-24T23:34:04.058" v="0"/>
      <pc:docMkLst>
        <pc:docMk/>
      </pc:docMkLst>
      <pc:sldChg chg="del">
        <pc:chgData name="JORGE ROLANDO RODRIGUEZ CASTANEDA" userId="S::jrrodriguezc@correo.url.edu.gt::4863539d-5666-4a8e-b043-1d0219cc113a" providerId="AD" clId="Web-{8EFE02AE-3650-ADE0-6EE6-C5529F78B4B2}" dt="2023-08-24T23:34:04.058" v="0"/>
        <pc:sldMkLst>
          <pc:docMk/>
          <pc:sldMk cId="1656074195" sldId="395"/>
        </pc:sldMkLst>
      </pc:sldChg>
    </pc:docChg>
  </pc:docChgLst>
  <pc:docChgLst>
    <pc:chgData name="JORGE ROLANDO RODRIGUEZ CASTANEDA" userId="4863539d-5666-4a8e-b043-1d0219cc113a" providerId="ADAL" clId="{997E531D-74DB-0343-8AF3-64CC6B0550A2}"/>
    <pc:docChg chg="custSel modSld">
      <pc:chgData name="JORGE ROLANDO RODRIGUEZ CASTANEDA" userId="4863539d-5666-4a8e-b043-1d0219cc113a" providerId="ADAL" clId="{997E531D-74DB-0343-8AF3-64CC6B0550A2}" dt="2023-02-17T23:50:22.947" v="40" actId="962"/>
      <pc:docMkLst>
        <pc:docMk/>
      </pc:docMkLst>
      <pc:sldChg chg="addSp delSp modSp mod setBg">
        <pc:chgData name="JORGE ROLANDO RODRIGUEZ CASTANEDA" userId="4863539d-5666-4a8e-b043-1d0219cc113a" providerId="ADAL" clId="{997E531D-74DB-0343-8AF3-64CC6B0550A2}" dt="2023-02-17T23:50:22.947" v="40" actId="962"/>
        <pc:sldMkLst>
          <pc:docMk/>
          <pc:sldMk cId="1656074195" sldId="395"/>
        </pc:sldMkLst>
        <pc:spChg chg="mod">
          <ac:chgData name="JORGE ROLANDO RODRIGUEZ CASTANEDA" userId="4863539d-5666-4a8e-b043-1d0219cc113a" providerId="ADAL" clId="{997E531D-74DB-0343-8AF3-64CC6B0550A2}" dt="2023-02-17T23:50:22.947" v="40" actId="962"/>
          <ac:spMkLst>
            <pc:docMk/>
            <pc:sldMk cId="1656074195" sldId="395"/>
            <ac:spMk id="2" creationId="{00000000-0000-0000-0000-000000000000}"/>
          </ac:spMkLst>
        </pc:spChg>
        <pc:spChg chg="mod">
          <ac:chgData name="JORGE ROLANDO RODRIGUEZ CASTANEDA" userId="4863539d-5666-4a8e-b043-1d0219cc113a" providerId="ADAL" clId="{997E531D-74DB-0343-8AF3-64CC6B0550A2}" dt="2023-02-17T23:50:21.687" v="38" actId="123"/>
          <ac:spMkLst>
            <pc:docMk/>
            <pc:sldMk cId="1656074195" sldId="395"/>
            <ac:spMk id="3" creationId="{00000000-0000-0000-0000-000000000000}"/>
          </ac:spMkLst>
        </pc:spChg>
        <pc:spChg chg="add del">
          <ac:chgData name="JORGE ROLANDO RODRIGUEZ CASTANEDA" userId="4863539d-5666-4a8e-b043-1d0219cc113a" providerId="ADAL" clId="{997E531D-74DB-0343-8AF3-64CC6B0550A2}" dt="2023-02-17T23:50:17.785" v="37" actId="26606"/>
          <ac:spMkLst>
            <pc:docMk/>
            <pc:sldMk cId="1656074195" sldId="395"/>
            <ac:spMk id="1031" creationId="{311973C2-EB8B-452A-A698-4A252FD3AE28}"/>
          </ac:spMkLst>
        </pc:spChg>
        <pc:spChg chg="add del">
          <ac:chgData name="JORGE ROLANDO RODRIGUEZ CASTANEDA" userId="4863539d-5666-4a8e-b043-1d0219cc113a" providerId="ADAL" clId="{997E531D-74DB-0343-8AF3-64CC6B0550A2}" dt="2023-02-17T23:50:17.785" v="37" actId="26606"/>
          <ac:spMkLst>
            <pc:docMk/>
            <pc:sldMk cId="1656074195" sldId="395"/>
            <ac:spMk id="1033" creationId="{10162E77-11AD-44A7-84EC-40C59EEFBD2E}"/>
          </ac:spMkLst>
        </pc:spChg>
        <pc:spChg chg="add">
          <ac:chgData name="JORGE ROLANDO RODRIGUEZ CASTANEDA" userId="4863539d-5666-4a8e-b043-1d0219cc113a" providerId="ADAL" clId="{997E531D-74DB-0343-8AF3-64CC6B0550A2}" dt="2023-02-17T23:50:17.785" v="37" actId="26606"/>
          <ac:spMkLst>
            <pc:docMk/>
            <pc:sldMk cId="1656074195" sldId="395"/>
            <ac:spMk id="1040" creationId="{84C52DF9-7BBB-4086-9445-24F81FE0169E}"/>
          </ac:spMkLst>
        </pc:spChg>
        <pc:spChg chg="add">
          <ac:chgData name="JORGE ROLANDO RODRIGUEZ CASTANEDA" userId="4863539d-5666-4a8e-b043-1d0219cc113a" providerId="ADAL" clId="{997E531D-74DB-0343-8AF3-64CC6B0550A2}" dt="2023-02-17T23:50:17.785" v="37" actId="26606"/>
          <ac:spMkLst>
            <pc:docMk/>
            <pc:sldMk cId="1656074195" sldId="395"/>
            <ac:spMk id="1044" creationId="{811A5B11-7F0F-482F-85FA-5B5DB19F2439}"/>
          </ac:spMkLst>
        </pc:spChg>
        <pc:spChg chg="add">
          <ac:chgData name="JORGE ROLANDO RODRIGUEZ CASTANEDA" userId="4863539d-5666-4a8e-b043-1d0219cc113a" providerId="ADAL" clId="{997E531D-74DB-0343-8AF3-64CC6B0550A2}" dt="2023-02-17T23:50:17.785" v="37" actId="26606"/>
          <ac:spMkLst>
            <pc:docMk/>
            <pc:sldMk cId="1656074195" sldId="395"/>
            <ac:spMk id="1046" creationId="{F73D5830-0E43-45BC-A729-059604F9D1EF}"/>
          </ac:spMkLst>
        </pc:spChg>
        <pc:picChg chg="del">
          <ac:chgData name="JORGE ROLANDO RODRIGUEZ CASTANEDA" userId="4863539d-5666-4a8e-b043-1d0219cc113a" providerId="ADAL" clId="{997E531D-74DB-0343-8AF3-64CC6B0550A2}" dt="2023-02-17T23:46:33.880" v="0" actId="478"/>
          <ac:picMkLst>
            <pc:docMk/>
            <pc:sldMk cId="1656074195" sldId="395"/>
            <ac:picMk id="4" creationId="{08A5014F-3990-4D23-8560-BDF5007CF6A2}"/>
          </ac:picMkLst>
        </pc:picChg>
        <pc:picChg chg="add mod ord">
          <ac:chgData name="JORGE ROLANDO RODRIGUEZ CASTANEDA" userId="4863539d-5666-4a8e-b043-1d0219cc113a" providerId="ADAL" clId="{997E531D-74DB-0343-8AF3-64CC6B0550A2}" dt="2023-02-17T23:50:22.946" v="39" actId="27614"/>
          <ac:picMkLst>
            <pc:docMk/>
            <pc:sldMk cId="1656074195" sldId="395"/>
            <ac:picMk id="1026" creationId="{BFC753C1-71A9-C445-29FC-92BCA5738CBD}"/>
          </ac:picMkLst>
        </pc:picChg>
        <pc:picChg chg="add mod ord">
          <ac:chgData name="JORGE ROLANDO RODRIGUEZ CASTANEDA" userId="4863539d-5666-4a8e-b043-1d0219cc113a" providerId="ADAL" clId="{997E531D-74DB-0343-8AF3-64CC6B0550A2}" dt="2023-02-17T23:50:17.785" v="37" actId="26606"/>
          <ac:picMkLst>
            <pc:docMk/>
            <pc:sldMk cId="1656074195" sldId="395"/>
            <ac:picMk id="1028" creationId="{85D72A8B-F050-0E43-FB0C-7DE916BC1B63}"/>
          </ac:picMkLst>
        </pc:picChg>
        <pc:cxnChg chg="add del">
          <ac:chgData name="JORGE ROLANDO RODRIGUEZ CASTANEDA" userId="4863539d-5666-4a8e-b043-1d0219cc113a" providerId="ADAL" clId="{997E531D-74DB-0343-8AF3-64CC6B0550A2}" dt="2023-02-17T23:50:17.785" v="37" actId="26606"/>
          <ac:cxnSpMkLst>
            <pc:docMk/>
            <pc:sldMk cId="1656074195" sldId="395"/>
            <ac:cxnSpMk id="1035" creationId="{5AB158E9-1B40-4CD6-95F0-95CA11DF7B7A}"/>
          </ac:cxnSpMkLst>
        </pc:cxnChg>
        <pc:cxnChg chg="add">
          <ac:chgData name="JORGE ROLANDO RODRIGUEZ CASTANEDA" userId="4863539d-5666-4a8e-b043-1d0219cc113a" providerId="ADAL" clId="{997E531D-74DB-0343-8AF3-64CC6B0550A2}" dt="2023-02-17T23:50:17.785" v="37" actId="26606"/>
          <ac:cxnSpMkLst>
            <pc:docMk/>
            <pc:sldMk cId="1656074195" sldId="395"/>
            <ac:cxnSpMk id="1042" creationId="{0DC77CFF-B49F-4BD3-B799-FB82540F93F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30/07/2024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30/07/2024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30/07/2024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30/07/2024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30/07/2024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30/07/2024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30/07/2024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30/07/2024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30/07/2024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30/07/2024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30/07/2024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30/07/2024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30/07/2024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PSBXn2uKMg?feature=oembed" TargetMode="Externa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Personalización en Masa</a:t>
            </a:r>
          </a:p>
        </p:txBody>
      </p:sp>
      <p:sp>
        <p:nvSpPr>
          <p:cNvPr id="5" name="Content Placeholder 4">
            <a:extLst>
              <a:ext uri="{FF2B5EF4-FFF2-40B4-BE49-F238E27FC236}">
                <a16:creationId xmlns:a16="http://schemas.microsoft.com/office/drawing/2014/main" id="{17EF9A96-AFFB-4290-84F0-181EA623466E}"/>
              </a:ext>
            </a:extLst>
          </p:cNvPr>
          <p:cNvSpPr>
            <a:spLocks noGrp="1"/>
          </p:cNvSpPr>
          <p:nvPr>
            <p:ph idx="1"/>
          </p:nvPr>
        </p:nvSpPr>
        <p:spPr>
          <a:xfrm>
            <a:off x="1097280" y="1845734"/>
            <a:ext cx="10058400" cy="4276769"/>
          </a:xfrm>
        </p:spPr>
        <p:txBody>
          <a:bodyPr>
            <a:normAutofit/>
          </a:bodyPr>
          <a:lstStyle/>
          <a:p>
            <a:pPr marL="0" indent="0" algn="just">
              <a:buNone/>
            </a:pPr>
            <a:r>
              <a:rPr lang="es-MX" dirty="0"/>
              <a:t>La personalización en masa supone una producción rápida y de bajo coste de bienes y servicios que satisfacen cada vez más los deseos del cliente concreto. </a:t>
            </a:r>
          </a:p>
          <a:p>
            <a:pPr marL="0" indent="0" algn="just">
              <a:buNone/>
            </a:pPr>
            <a:r>
              <a:rPr lang="es-MX" dirty="0"/>
              <a:t>La personalización en masa nos provee de la variedad de productos proporcionada tradicionalmente por la fabricación de poca cantidad o bajo volumen (enfoque a proceso), al coste de la producción estandarizada de grandes cantidades o alto volumen (enfoque a producto). </a:t>
            </a:r>
          </a:p>
          <a:p>
            <a:pPr marL="0" indent="0" algn="just">
              <a:buNone/>
            </a:pPr>
            <a:r>
              <a:rPr lang="es-MX" dirty="0"/>
              <a:t>Sin embargo, es producir para conseguir una personalización en masa todo un reto que requiere tener unas capacidades operativas excepcionales. La relación entre ventas, producción y logística es mucho más estrecha. Los directores de operaciones deben hacer un uso imaginativo y altamente eficaz de los recursos para diseñar procesos ágiles que produzcan de forma rápida y económica productos personalizados.</a:t>
            </a:r>
            <a:endParaRPr lang="es-419" dirty="0"/>
          </a:p>
        </p:txBody>
      </p:sp>
    </p:spTree>
    <p:extLst>
      <p:ext uri="{BB962C8B-B14F-4D97-AF65-F5344CB8AC3E}">
        <p14:creationId xmlns:p14="http://schemas.microsoft.com/office/powerpoint/2010/main" val="16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Personalización en masa</a:t>
            </a:r>
            <a:endParaRPr lang="es-419" dirty="0"/>
          </a:p>
        </p:txBody>
      </p:sp>
      <p:pic>
        <p:nvPicPr>
          <p:cNvPr id="5122" name="Picture 2" descr="Iníciate en la sublimacion y sus secretos · Blog de Koloronline">
            <a:extLst>
              <a:ext uri="{FF2B5EF4-FFF2-40B4-BE49-F238E27FC236}">
                <a16:creationId xmlns:a16="http://schemas.microsoft.com/office/drawing/2014/main" id="{DAD86B71-8F3E-4185-8520-12F4D1C1B1D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96963" y="2253991"/>
            <a:ext cx="4938712" cy="320726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o último de Nike ID se llama DIRECT STUDIO - Backseries">
            <a:extLst>
              <a:ext uri="{FF2B5EF4-FFF2-40B4-BE49-F238E27FC236}">
                <a16:creationId xmlns:a16="http://schemas.microsoft.com/office/drawing/2014/main" id="{ABDB48AA-CCC3-47BD-9732-BADFEB6C47A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8238" y="2417631"/>
            <a:ext cx="4937125" cy="2879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13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Personalización a gran Escala</a:t>
            </a:r>
            <a:endParaRPr lang="es-419" dirty="0"/>
          </a:p>
        </p:txBody>
      </p:sp>
      <p:pic>
        <p:nvPicPr>
          <p:cNvPr id="5" name="Content Placeholder 4">
            <a:extLst>
              <a:ext uri="{FF2B5EF4-FFF2-40B4-BE49-F238E27FC236}">
                <a16:creationId xmlns:a16="http://schemas.microsoft.com/office/drawing/2014/main" id="{A51D27FA-13FA-46EB-8D81-C90D8092A63E}"/>
              </a:ext>
            </a:extLst>
          </p:cNvPr>
          <p:cNvPicPr>
            <a:picLocks noGrp="1"/>
          </p:cNvPicPr>
          <p:nvPr>
            <p:ph idx="1"/>
          </p:nvPr>
        </p:nvPicPr>
        <p:blipFill rotWithShape="1">
          <a:blip r:embed="rId2"/>
          <a:srcRect l="26281" t="22904" r="38441" b="42128"/>
          <a:stretch/>
        </p:blipFill>
        <p:spPr bwMode="auto">
          <a:xfrm>
            <a:off x="3467698" y="2175069"/>
            <a:ext cx="5256603" cy="29701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561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D2BC-9143-4D6E-BBA5-09F97505FF8B}"/>
              </a:ext>
            </a:extLst>
          </p:cNvPr>
          <p:cNvSpPr>
            <a:spLocks noGrp="1"/>
          </p:cNvSpPr>
          <p:nvPr>
            <p:ph type="title"/>
          </p:nvPr>
        </p:nvSpPr>
        <p:spPr/>
        <p:txBody>
          <a:bodyPr/>
          <a:lstStyle/>
          <a:p>
            <a:r>
              <a:rPr lang="es-MX" dirty="0"/>
              <a:t>Comparativa entre procesos</a:t>
            </a:r>
            <a:endParaRPr lang="es-419" dirty="0"/>
          </a:p>
        </p:txBody>
      </p:sp>
      <p:pic>
        <p:nvPicPr>
          <p:cNvPr id="4" name="Content Placeholder 3">
            <a:extLst>
              <a:ext uri="{FF2B5EF4-FFF2-40B4-BE49-F238E27FC236}">
                <a16:creationId xmlns:a16="http://schemas.microsoft.com/office/drawing/2014/main" id="{094E7F19-D820-4CEE-A92B-263366DEFBAF}"/>
              </a:ext>
            </a:extLst>
          </p:cNvPr>
          <p:cNvPicPr>
            <a:picLocks noGrp="1"/>
          </p:cNvPicPr>
          <p:nvPr>
            <p:ph idx="1"/>
          </p:nvPr>
        </p:nvPicPr>
        <p:blipFill rotWithShape="1">
          <a:blip r:embed="rId2"/>
          <a:srcRect l="26282" t="17883" r="27505" b="34429"/>
          <a:stretch/>
        </p:blipFill>
        <p:spPr bwMode="auto">
          <a:xfrm>
            <a:off x="2178147" y="1969477"/>
            <a:ext cx="7835705" cy="41218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093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C79D-C254-4F54-AB7D-30A472DAEC3E}"/>
              </a:ext>
            </a:extLst>
          </p:cNvPr>
          <p:cNvSpPr>
            <a:spLocks noGrp="1"/>
          </p:cNvSpPr>
          <p:nvPr>
            <p:ph type="title"/>
          </p:nvPr>
        </p:nvSpPr>
        <p:spPr/>
        <p:txBody>
          <a:bodyPr/>
          <a:lstStyle/>
          <a:p>
            <a:r>
              <a:rPr lang="es-MX" dirty="0"/>
              <a:t>Comparativa entre procesos</a:t>
            </a:r>
            <a:endParaRPr lang="es-419" dirty="0"/>
          </a:p>
        </p:txBody>
      </p:sp>
      <p:pic>
        <p:nvPicPr>
          <p:cNvPr id="6" name="Content Placeholder 5">
            <a:extLst>
              <a:ext uri="{FF2B5EF4-FFF2-40B4-BE49-F238E27FC236}">
                <a16:creationId xmlns:a16="http://schemas.microsoft.com/office/drawing/2014/main" id="{0FE7B49E-63D8-4064-8FDB-90575DDC84BF}"/>
              </a:ext>
            </a:extLst>
          </p:cNvPr>
          <p:cNvPicPr>
            <a:picLocks noGrp="1"/>
          </p:cNvPicPr>
          <p:nvPr>
            <p:ph idx="1"/>
          </p:nvPr>
        </p:nvPicPr>
        <p:blipFill rotWithShape="1">
          <a:blip r:embed="rId2"/>
          <a:srcRect l="26635" t="33885" r="27858" b="28780"/>
          <a:stretch/>
        </p:blipFill>
        <p:spPr bwMode="auto">
          <a:xfrm>
            <a:off x="1995268" y="1885071"/>
            <a:ext cx="8201464" cy="39811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719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D7274-F549-4805-B0C6-F641FEEAC636}"/>
              </a:ext>
            </a:extLst>
          </p:cNvPr>
          <p:cNvSpPr>
            <a:spLocks noGrp="1"/>
          </p:cNvSpPr>
          <p:nvPr>
            <p:ph type="title"/>
          </p:nvPr>
        </p:nvSpPr>
        <p:spPr>
          <a:xfrm>
            <a:off x="4974771" y="634946"/>
            <a:ext cx="6574972" cy="1450757"/>
          </a:xfrm>
        </p:spPr>
        <p:txBody>
          <a:bodyPr>
            <a:normAutofit/>
          </a:bodyPr>
          <a:lstStyle/>
          <a:p>
            <a:r>
              <a:rPr lang="es-MX" dirty="0"/>
              <a:t>Gráficos comparativos</a:t>
            </a:r>
            <a:endParaRPr lang="es-419" dirty="0"/>
          </a:p>
        </p:txBody>
      </p:sp>
      <p:pic>
        <p:nvPicPr>
          <p:cNvPr id="5" name="Picture 4">
            <a:extLst>
              <a:ext uri="{FF2B5EF4-FFF2-40B4-BE49-F238E27FC236}">
                <a16:creationId xmlns:a16="http://schemas.microsoft.com/office/drawing/2014/main" id="{3574585C-E1E3-4FCE-AA44-2EC4AF84D2A7}"/>
              </a:ext>
            </a:extLst>
          </p:cNvPr>
          <p:cNvPicPr/>
          <p:nvPr/>
        </p:nvPicPr>
        <p:blipFill rotWithShape="1">
          <a:blip r:embed="rId2"/>
          <a:srcRect l="22127" t="17964" r="37152" b="15066"/>
          <a:stretch/>
        </p:blipFill>
        <p:spPr bwMode="auto">
          <a:xfrm>
            <a:off x="642257" y="1478595"/>
            <a:ext cx="3986014" cy="3670180"/>
          </a:xfrm>
          <a:prstGeom prst="rect">
            <a:avLst/>
          </a:prstGeom>
          <a:extLst>
            <a:ext uri="{53640926-AAD7-44D8-BBD7-CCE9431645EC}">
              <a14:shadowObscured xmlns:a14="http://schemas.microsoft.com/office/drawing/2010/main"/>
            </a:ext>
          </a:extLst>
        </p:spPr>
      </p:pic>
      <p:cxnSp>
        <p:nvCxnSpPr>
          <p:cNvPr id="19" name="Straight Connector 11">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F8726C-63E4-4BD2-AE8C-AA12C45005DD}"/>
              </a:ext>
            </a:extLst>
          </p:cNvPr>
          <p:cNvSpPr>
            <a:spLocks noGrp="1"/>
          </p:cNvSpPr>
          <p:nvPr>
            <p:ph idx="1"/>
          </p:nvPr>
        </p:nvSpPr>
        <p:spPr>
          <a:xfrm>
            <a:off x="4974769" y="2198914"/>
            <a:ext cx="6574973" cy="3670180"/>
          </a:xfrm>
        </p:spPr>
        <p:txBody>
          <a:bodyPr>
            <a:normAutofit/>
          </a:bodyPr>
          <a:lstStyle/>
          <a:p>
            <a:r>
              <a:rPr lang="es-MX" dirty="0"/>
              <a:t>Gráficos comparativos de punto de equilibrio La comparación de los procesos puede ampliarse buscando el punto en el que cambia el coste total de los procesos.</a:t>
            </a:r>
          </a:p>
          <a:p>
            <a:endParaRPr lang="es-MX" dirty="0"/>
          </a:p>
          <a:p>
            <a:pPr marL="201168" lvl="1" indent="0">
              <a:buNone/>
            </a:pPr>
            <a:endParaRPr lang="es-419" dirty="0"/>
          </a:p>
        </p:txBody>
      </p:sp>
      <p:sp>
        <p:nvSpPr>
          <p:cNvPr id="20" name="Rectangle 13">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21" name="Rectangle 15">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Tree>
    <p:extLst>
      <p:ext uri="{BB962C8B-B14F-4D97-AF65-F5344CB8AC3E}">
        <p14:creationId xmlns:p14="http://schemas.microsoft.com/office/powerpoint/2010/main" val="2063334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C065-2FE8-4B85-9E17-7DA6889B93DB}"/>
              </a:ext>
            </a:extLst>
          </p:cNvPr>
          <p:cNvSpPr>
            <a:spLocks noGrp="1"/>
          </p:cNvSpPr>
          <p:nvPr>
            <p:ph type="title"/>
          </p:nvPr>
        </p:nvSpPr>
        <p:spPr/>
        <p:txBody>
          <a:bodyPr/>
          <a:lstStyle/>
          <a:p>
            <a:r>
              <a:rPr lang="es-MX" dirty="0"/>
              <a:t>Punto de Equilibrio</a:t>
            </a:r>
            <a:endParaRPr lang="es-419" dirty="0"/>
          </a:p>
        </p:txBody>
      </p:sp>
      <p:pic>
        <p:nvPicPr>
          <p:cNvPr id="4" name="Content Placeholder 3">
            <a:extLst>
              <a:ext uri="{FF2B5EF4-FFF2-40B4-BE49-F238E27FC236}">
                <a16:creationId xmlns:a16="http://schemas.microsoft.com/office/drawing/2014/main" id="{14F02F41-F7D1-44DC-A773-C97D0DE5B8B1}"/>
              </a:ext>
            </a:extLst>
          </p:cNvPr>
          <p:cNvPicPr>
            <a:picLocks noGrp="1"/>
          </p:cNvPicPr>
          <p:nvPr>
            <p:ph idx="1"/>
          </p:nvPr>
        </p:nvPicPr>
        <p:blipFill rotWithShape="1">
          <a:blip r:embed="rId2"/>
          <a:srcRect l="36512" t="23844" r="27329" b="15290"/>
          <a:stretch/>
        </p:blipFill>
        <p:spPr bwMode="auto">
          <a:xfrm>
            <a:off x="3970694" y="1842869"/>
            <a:ext cx="4596531" cy="44762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7841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Estrategia de Proceso</a:t>
            </a:r>
          </a:p>
        </p:txBody>
      </p:sp>
      <p:sp>
        <p:nvSpPr>
          <p:cNvPr id="3" name="Marcador de contenido 2"/>
          <p:cNvSpPr>
            <a:spLocks noGrp="1"/>
          </p:cNvSpPr>
          <p:nvPr>
            <p:ph idx="1"/>
          </p:nvPr>
        </p:nvSpPr>
        <p:spPr>
          <a:xfrm>
            <a:off x="1317674" y="1878001"/>
            <a:ext cx="9655126" cy="2495216"/>
          </a:xfrm>
        </p:spPr>
        <p:txBody>
          <a:bodyPr>
            <a:noAutofit/>
          </a:bodyPr>
          <a:lstStyle/>
          <a:p>
            <a:pPr marL="0" indent="0" algn="just">
              <a:buNone/>
            </a:pPr>
            <a:r>
              <a:rPr lang="es-MX" dirty="0"/>
              <a:t>Una importante decisión para el director de operaciones es encontrar la mejor manera de producir.</a:t>
            </a:r>
          </a:p>
          <a:p>
            <a:pPr marL="0" indent="0" algn="just">
              <a:buNone/>
            </a:pPr>
            <a:endParaRPr lang="es-MX" dirty="0"/>
          </a:p>
          <a:p>
            <a:pPr marL="0" indent="0" algn="just">
              <a:buNone/>
            </a:pPr>
            <a:r>
              <a:rPr lang="es-MX" dirty="0"/>
              <a:t>Una estrategia de proceso (o de transformación) es un enfoque de organización para transformar recursos en bienes y servicios. El objetivo de una estrategia de proceso es encontrar una forma de producir bienes y servicios que satisfagan los requisitos del cliente y las especificaciones del producto dentro de las restricciones de coste y de gestión existentes.</a:t>
            </a:r>
            <a:endParaRPr lang="en-US" dirty="0"/>
          </a:p>
        </p:txBody>
      </p:sp>
      <p:sp>
        <p:nvSpPr>
          <p:cNvPr id="6" name="AutoShape 4" descr="Resultado de imagen para prevision contagios coronavirus">
            <a:extLst>
              <a:ext uri="{FF2B5EF4-FFF2-40B4-BE49-F238E27FC236}">
                <a16:creationId xmlns:a16="http://schemas.microsoft.com/office/drawing/2014/main" id="{67A779C0-3314-4BFA-8517-C047015BFC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spTree>
    <p:extLst>
      <p:ext uri="{BB962C8B-B14F-4D97-AF65-F5344CB8AC3E}">
        <p14:creationId xmlns:p14="http://schemas.microsoft.com/office/powerpoint/2010/main" val="252051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Cuatro estrategias de procesos</a:t>
            </a:r>
          </a:p>
        </p:txBody>
      </p:sp>
      <p:sp>
        <p:nvSpPr>
          <p:cNvPr id="4" name="Content Placeholder 3">
            <a:extLst>
              <a:ext uri="{FF2B5EF4-FFF2-40B4-BE49-F238E27FC236}">
                <a16:creationId xmlns:a16="http://schemas.microsoft.com/office/drawing/2014/main" id="{4E79BD16-AEB7-408A-A128-24312D82B3BC}"/>
              </a:ext>
            </a:extLst>
          </p:cNvPr>
          <p:cNvSpPr>
            <a:spLocks noGrp="1"/>
          </p:cNvSpPr>
          <p:nvPr>
            <p:ph idx="1"/>
          </p:nvPr>
        </p:nvSpPr>
        <p:spPr>
          <a:xfrm>
            <a:off x="1097279" y="1845734"/>
            <a:ext cx="10255349" cy="1016736"/>
          </a:xfrm>
        </p:spPr>
        <p:txBody>
          <a:bodyPr>
            <a:normAutofit/>
          </a:bodyPr>
          <a:lstStyle/>
          <a:p>
            <a:pPr marL="0" indent="0" algn="just">
              <a:buNone/>
            </a:pPr>
            <a:r>
              <a:rPr lang="es-MX" dirty="0"/>
              <a:t>Prácticamente todos los bienes o servicios se fabrican utilizando alguna variante de una de estas cuatro estrategias de procesos: enfoque a proceso, enfoque repetitivo, enfoque a producto y  personalización en masa.</a:t>
            </a:r>
          </a:p>
          <a:p>
            <a:pPr marL="0" indent="0" algn="just">
              <a:buNone/>
            </a:pPr>
            <a:endParaRPr lang="es-MX" dirty="0"/>
          </a:p>
          <a:p>
            <a:pPr marL="0" indent="0" algn="just">
              <a:buNone/>
            </a:pPr>
            <a:endParaRPr lang="es-MX" dirty="0"/>
          </a:p>
        </p:txBody>
      </p:sp>
      <p:pic>
        <p:nvPicPr>
          <p:cNvPr id="5" name="Picture 4">
            <a:extLst>
              <a:ext uri="{FF2B5EF4-FFF2-40B4-BE49-F238E27FC236}">
                <a16:creationId xmlns:a16="http://schemas.microsoft.com/office/drawing/2014/main" id="{87E3E2E8-E8A0-42EE-98B4-EB293C742221}"/>
              </a:ext>
            </a:extLst>
          </p:cNvPr>
          <p:cNvPicPr/>
          <p:nvPr/>
        </p:nvPicPr>
        <p:blipFill rotWithShape="1">
          <a:blip r:embed="rId2"/>
          <a:srcRect l="26282" t="25632" r="33678" b="34101"/>
          <a:stretch/>
        </p:blipFill>
        <p:spPr bwMode="auto">
          <a:xfrm>
            <a:off x="3181667" y="2862470"/>
            <a:ext cx="5828665" cy="32950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590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MX" dirty="0"/>
              <a:t>Enfoque al proceso</a:t>
            </a:r>
            <a:endParaRPr lang="es-419" dirty="0"/>
          </a:p>
        </p:txBody>
      </p:sp>
      <p:sp>
        <p:nvSpPr>
          <p:cNvPr id="3" name="Content Placeholder 2">
            <a:extLst>
              <a:ext uri="{FF2B5EF4-FFF2-40B4-BE49-F238E27FC236}">
                <a16:creationId xmlns:a16="http://schemas.microsoft.com/office/drawing/2014/main" id="{D3B6A187-6E8B-46AD-87BD-1CFBFAD3D937}"/>
              </a:ext>
            </a:extLst>
          </p:cNvPr>
          <p:cNvSpPr>
            <a:spLocks noGrp="1"/>
          </p:cNvSpPr>
          <p:nvPr>
            <p:ph idx="1"/>
          </p:nvPr>
        </p:nvSpPr>
        <p:spPr/>
        <p:txBody>
          <a:bodyPr/>
          <a:lstStyle/>
          <a:p>
            <a:pPr marL="0" indent="0" algn="just">
              <a:buNone/>
            </a:pPr>
            <a:r>
              <a:rPr lang="es-MX" dirty="0"/>
              <a:t>El 75% de toda la producción global está dedicada a producir un bajo volumen de una alta variedad de productos en lugares llamados “talleres”. Estas instalaciones se organizan en torno a actividades o procesos específicos.</a:t>
            </a:r>
          </a:p>
          <a:p>
            <a:pPr marL="0" indent="0" algn="just">
              <a:buNone/>
            </a:pPr>
            <a:endParaRPr lang="es-MX" dirty="0"/>
          </a:p>
          <a:p>
            <a:pPr marL="0" indent="0" algn="just">
              <a:buNone/>
            </a:pPr>
            <a:r>
              <a:rPr lang="es-MX" dirty="0"/>
              <a:t>Estas instalaciones están enfocadas a proceso en cuanto a equipamiento, </a:t>
            </a:r>
            <a:r>
              <a:rPr lang="es-MX" dirty="0" err="1"/>
              <a:t>layout</a:t>
            </a:r>
            <a:r>
              <a:rPr lang="es-MX" dirty="0"/>
              <a:t> y supervisión. Proporcionan un alto grado de flexibilidad de producto, pues los productos se mueven de forma intermitente entre los procesos. Cada proceso se diseña para desarrollar una amplia variedad de actividades y hacer frente a frecuentes cambios. En consecuencia, también se denominan procesos intermitentes.</a:t>
            </a:r>
            <a:endParaRPr lang="es-419" dirty="0"/>
          </a:p>
        </p:txBody>
      </p:sp>
    </p:spTree>
    <p:extLst>
      <p:ext uri="{BB962C8B-B14F-4D97-AF65-F5344CB8AC3E}">
        <p14:creationId xmlns:p14="http://schemas.microsoft.com/office/powerpoint/2010/main" val="226566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MX" dirty="0"/>
              <a:t>Enfoque al Proceso</a:t>
            </a:r>
            <a:endParaRPr lang="es-419" dirty="0"/>
          </a:p>
        </p:txBody>
      </p:sp>
      <p:sp>
        <p:nvSpPr>
          <p:cNvPr id="5" name="Content Placeholder 4">
            <a:extLst>
              <a:ext uri="{FF2B5EF4-FFF2-40B4-BE49-F238E27FC236}">
                <a16:creationId xmlns:a16="http://schemas.microsoft.com/office/drawing/2014/main" id="{3D49ECCD-B7F3-4D9F-A4CB-06A6AFCB3452}"/>
              </a:ext>
            </a:extLst>
          </p:cNvPr>
          <p:cNvSpPr>
            <a:spLocks noGrp="1"/>
          </p:cNvSpPr>
          <p:nvPr>
            <p:ph idx="1"/>
          </p:nvPr>
        </p:nvSpPr>
        <p:spPr/>
        <p:txBody>
          <a:bodyPr/>
          <a:lstStyle/>
          <a:p>
            <a:endParaRPr lang="es-419" dirty="0"/>
          </a:p>
        </p:txBody>
      </p:sp>
      <p:pic>
        <p:nvPicPr>
          <p:cNvPr id="2050" name="Picture 2" descr="Carpintero De Madera En El Trabajo En Su Taller Foto de archivo - Imagen de  edificio, hermoso: 128326036">
            <a:extLst>
              <a:ext uri="{FF2B5EF4-FFF2-40B4-BE49-F238E27FC236}">
                <a16:creationId xmlns:a16="http://schemas.microsoft.com/office/drawing/2014/main" id="{0EA0ADB8-EBA0-46F7-8D7D-6EB11E1850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3257" y="2128588"/>
            <a:ext cx="4785486" cy="345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48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Enfoque Repetitivo	</a:t>
            </a:r>
            <a:endParaRPr lang="es-419" dirty="0"/>
          </a:p>
        </p:txBody>
      </p:sp>
      <p:sp>
        <p:nvSpPr>
          <p:cNvPr id="3" name="Content Placeholder 2">
            <a:extLst>
              <a:ext uri="{FF2B5EF4-FFF2-40B4-BE49-F238E27FC236}">
                <a16:creationId xmlns:a16="http://schemas.microsoft.com/office/drawing/2014/main" id="{8C608778-1A60-4933-BAAA-4C5D0D4BF006}"/>
              </a:ext>
            </a:extLst>
          </p:cNvPr>
          <p:cNvSpPr>
            <a:spLocks noGrp="1"/>
          </p:cNvSpPr>
          <p:nvPr>
            <p:ph idx="1"/>
          </p:nvPr>
        </p:nvSpPr>
        <p:spPr>
          <a:xfrm>
            <a:off x="1066800" y="1908682"/>
            <a:ext cx="10058400" cy="2013962"/>
          </a:xfrm>
        </p:spPr>
        <p:txBody>
          <a:bodyPr>
            <a:normAutofit/>
          </a:bodyPr>
          <a:lstStyle/>
          <a:p>
            <a:pPr algn="just"/>
            <a:r>
              <a:rPr lang="es-MX" dirty="0"/>
              <a:t>Un proceso repetitivo se encuentra entre un enfoque a producto y un enfoque a proceso. El proceso repetitivo utiliza módulos. Los módulos son conjuntos o componentes preparados previamente, normalmente en procesos continuos.</a:t>
            </a:r>
          </a:p>
          <a:p>
            <a:pPr algn="just"/>
            <a:r>
              <a:rPr lang="es-MX" dirty="0"/>
              <a:t>Un claro ejemplo de proceso repetitivo es la clásica línea de montaje. Ampliamente utilizada en el montaje de prácticamente todos los automóviles y electrodomésticos, su estructura es más grande y, por tanto, tiene menos flexibilidad que una instalación enfocada a proceso.</a:t>
            </a:r>
          </a:p>
          <a:p>
            <a:pPr algn="just"/>
            <a:endParaRPr lang="es-MX" dirty="0"/>
          </a:p>
          <a:p>
            <a:pPr algn="just"/>
            <a:endParaRPr lang="es-MX" dirty="0"/>
          </a:p>
          <a:p>
            <a:pPr algn="just"/>
            <a:endParaRPr lang="es-419" dirty="0"/>
          </a:p>
        </p:txBody>
      </p:sp>
      <p:pic>
        <p:nvPicPr>
          <p:cNvPr id="5" name="Picture 4">
            <a:extLst>
              <a:ext uri="{FF2B5EF4-FFF2-40B4-BE49-F238E27FC236}">
                <a16:creationId xmlns:a16="http://schemas.microsoft.com/office/drawing/2014/main" id="{60F2EC1F-70A4-4659-9A0C-33829FC48034}"/>
              </a:ext>
            </a:extLst>
          </p:cNvPr>
          <p:cNvPicPr/>
          <p:nvPr/>
        </p:nvPicPr>
        <p:blipFill rotWithShape="1">
          <a:blip r:embed="rId2"/>
          <a:srcRect l="10936" t="40473" r="36854" b="23133"/>
          <a:stretch/>
        </p:blipFill>
        <p:spPr bwMode="auto">
          <a:xfrm>
            <a:off x="3477260" y="4093966"/>
            <a:ext cx="5298440" cy="20764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805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Enfoque repetitivo</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4"/>
            <a:ext cx="10058400" cy="1136006"/>
          </a:xfrm>
        </p:spPr>
        <p:txBody>
          <a:bodyPr>
            <a:normAutofit lnSpcReduction="10000"/>
          </a:bodyPr>
          <a:lstStyle/>
          <a:p>
            <a:pPr marL="0" indent="0" algn="just">
              <a:buNone/>
            </a:pPr>
            <a:r>
              <a:rPr lang="es-MX" dirty="0"/>
              <a:t>Las empresas de comida rápida son un ejemplo de proceso repetitivo que utiliza módulos. Este tipo de producción permite una mayor personalización que un proceso continuo; los módulos (por ejemplo: carne, queso, salsas, tomates o cebollas) se combinan para conseguir un producto casi a medida del cliente: una hamburguesa de queso, por ejemplo.</a:t>
            </a:r>
          </a:p>
        </p:txBody>
      </p:sp>
      <p:pic>
        <p:nvPicPr>
          <p:cNvPr id="3074" name="Picture 2" descr="Domino's Pizza of Canada | LinkedIn">
            <a:extLst>
              <a:ext uri="{FF2B5EF4-FFF2-40B4-BE49-F238E27FC236}">
                <a16:creationId xmlns:a16="http://schemas.microsoft.com/office/drawing/2014/main" id="{F2AAB251-C167-41B1-A45D-8D5FC1BC7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556" y="3090114"/>
            <a:ext cx="4875847" cy="3244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23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Enfoque al producto</a:t>
            </a:r>
          </a:p>
        </p:txBody>
      </p:sp>
      <p:sp>
        <p:nvSpPr>
          <p:cNvPr id="3" name="Content Placeholder 2">
            <a:extLst>
              <a:ext uri="{FF2B5EF4-FFF2-40B4-BE49-F238E27FC236}">
                <a16:creationId xmlns:a16="http://schemas.microsoft.com/office/drawing/2014/main" id="{4CB720F3-2E80-4244-B5F6-C8927C91265C}"/>
              </a:ext>
            </a:extLst>
          </p:cNvPr>
          <p:cNvSpPr>
            <a:spLocks noGrp="1"/>
          </p:cNvSpPr>
          <p:nvPr>
            <p:ph idx="1"/>
          </p:nvPr>
        </p:nvSpPr>
        <p:spPr>
          <a:xfrm>
            <a:off x="1097280" y="1845734"/>
            <a:ext cx="10058400" cy="4104492"/>
          </a:xfrm>
        </p:spPr>
        <p:txBody>
          <a:bodyPr/>
          <a:lstStyle/>
          <a:p>
            <a:pPr algn="just"/>
            <a:r>
              <a:rPr lang="es-MX" dirty="0"/>
              <a:t>Los procesos enfocados a producto son procesos diseñados para producir gran cantidad de una poca variedad de productos. Las instalaciones se organizan en torno al producto. Se llaman también procesos continuos, ya que tienen series de producción ininterrumpidas y muy largas. Productos como vidrio, papel, hojalata, bombillas, cerveza o tornillos se fabrican mediante un proceso continuo.</a:t>
            </a:r>
          </a:p>
          <a:p>
            <a:pPr algn="just"/>
            <a:endParaRPr lang="es-419" dirty="0"/>
          </a:p>
          <a:p>
            <a:pPr algn="just"/>
            <a:r>
              <a:rPr lang="es-MX" dirty="0"/>
              <a:t>Una instalación enfocada a producto produce alto volumen y poca variedad. La naturaleza especializada de las instalaciones hace que los costes fijos sean elevados, y los variables bajos como recompensa a una alta utilización de aquéllas.</a:t>
            </a:r>
            <a:endParaRPr lang="es-419" dirty="0"/>
          </a:p>
        </p:txBody>
      </p:sp>
    </p:spTree>
    <p:extLst>
      <p:ext uri="{BB962C8B-B14F-4D97-AF65-F5344CB8AC3E}">
        <p14:creationId xmlns:p14="http://schemas.microsoft.com/office/powerpoint/2010/main" val="335019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Enfoque al producto</a:t>
            </a:r>
          </a:p>
        </p:txBody>
      </p:sp>
      <p:pic>
        <p:nvPicPr>
          <p:cNvPr id="4098" name="Picture 2" descr="Nestlé invierte 8 millones en su fábrica asturiana">
            <a:extLst>
              <a:ext uri="{FF2B5EF4-FFF2-40B4-BE49-F238E27FC236}">
                <a16:creationId xmlns:a16="http://schemas.microsoft.com/office/drawing/2014/main" id="{3BEA63D2-D7D0-4667-B04C-C2AF9920E01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7043" y="2005289"/>
            <a:ext cx="4179459" cy="2355696"/>
          </a:xfrm>
          <a:prstGeom prst="rect">
            <a:avLst/>
          </a:prstGeom>
          <a:noFill/>
          <a:extLst>
            <a:ext uri="{909E8E84-426E-40DD-AFC4-6F175D3DCCD1}">
              <a14:hiddenFill xmlns:a14="http://schemas.microsoft.com/office/drawing/2010/main">
                <a:solidFill>
                  <a:srgbClr val="FFFFFF"/>
                </a:solidFill>
              </a14:hiddenFill>
            </a:ext>
          </a:extLst>
        </p:spPr>
      </p:pic>
      <p:pic>
        <p:nvPicPr>
          <p:cNvPr id="3" name="Online Media 2" title="Proceso de elaboración del cemento Cruz Azul">
            <a:hlinkClick r:id="" action="ppaction://media"/>
            <a:extLst>
              <a:ext uri="{FF2B5EF4-FFF2-40B4-BE49-F238E27FC236}">
                <a16:creationId xmlns:a16="http://schemas.microsoft.com/office/drawing/2014/main" id="{DC6FDF34-F0CC-4F13-8782-68CDC0BCC1AC}"/>
              </a:ext>
            </a:extLst>
          </p:cNvPr>
          <p:cNvPicPr>
            <a:picLocks noRot="1" noChangeAspect="1"/>
          </p:cNvPicPr>
          <p:nvPr>
            <a:videoFile r:link="rId1"/>
          </p:nvPr>
        </p:nvPicPr>
        <p:blipFill>
          <a:blip r:embed="rId4"/>
          <a:stretch>
            <a:fillRect/>
          </a:stretch>
        </p:blipFill>
        <p:spPr>
          <a:xfrm>
            <a:off x="5571588" y="2005289"/>
            <a:ext cx="6484425" cy="3663700"/>
          </a:xfrm>
          <a:prstGeom prst="rect">
            <a:avLst/>
          </a:prstGeom>
        </p:spPr>
      </p:pic>
    </p:spTree>
    <p:extLst>
      <p:ext uri="{BB962C8B-B14F-4D97-AF65-F5344CB8AC3E}">
        <p14:creationId xmlns:p14="http://schemas.microsoft.com/office/powerpoint/2010/main" val="364754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14120</TotalTime>
  <Words>694</Words>
  <Application>Microsoft Office PowerPoint</Application>
  <PresentationFormat>Panorámica</PresentationFormat>
  <Paragraphs>41</Paragraphs>
  <Slides>17</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Retrospect</vt:lpstr>
      <vt:lpstr>Producción &amp; Operaciones I</vt:lpstr>
      <vt:lpstr>Estrategia de Proceso</vt:lpstr>
      <vt:lpstr>Cuatro estrategias de procesos</vt:lpstr>
      <vt:lpstr>Enfoque al proceso</vt:lpstr>
      <vt:lpstr>Enfoque al Proceso</vt:lpstr>
      <vt:lpstr>Enfoque Repetitivo </vt:lpstr>
      <vt:lpstr>Enfoque repetitivo</vt:lpstr>
      <vt:lpstr>Enfoque al producto</vt:lpstr>
      <vt:lpstr>Enfoque al producto</vt:lpstr>
      <vt:lpstr>Personalización en Masa</vt:lpstr>
      <vt:lpstr>Personalización en masa</vt:lpstr>
      <vt:lpstr>Personalización a gran Escala</vt:lpstr>
      <vt:lpstr>Comparativa entre procesos</vt:lpstr>
      <vt:lpstr>Comparativa entre procesos</vt:lpstr>
      <vt:lpstr>Gráficos comparativos</vt:lpstr>
      <vt:lpstr>Punto de Equilibrio</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197</cp:revision>
  <dcterms:created xsi:type="dcterms:W3CDTF">2017-08-19T23:17:36Z</dcterms:created>
  <dcterms:modified xsi:type="dcterms:W3CDTF">2024-07-31T01:22:47Z</dcterms:modified>
</cp:coreProperties>
</file>