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8"/>
  </p:notesMasterIdLst>
  <p:sldIdLst>
    <p:sldId id="256" r:id="rId2"/>
    <p:sldId id="305" r:id="rId3"/>
    <p:sldId id="306" r:id="rId4"/>
    <p:sldId id="378" r:id="rId5"/>
    <p:sldId id="379" r:id="rId6"/>
    <p:sldId id="380" r:id="rId7"/>
    <p:sldId id="303" r:id="rId8"/>
    <p:sldId id="382" r:id="rId9"/>
    <p:sldId id="385" r:id="rId10"/>
    <p:sldId id="396" r:id="rId11"/>
    <p:sldId id="388" r:id="rId12"/>
    <p:sldId id="397" r:id="rId13"/>
    <p:sldId id="398" r:id="rId14"/>
    <p:sldId id="399" r:id="rId15"/>
    <p:sldId id="400" r:id="rId16"/>
    <p:sldId id="401" r:id="rId17"/>
    <p:sldId id="402" r:id="rId18"/>
    <p:sldId id="403" r:id="rId19"/>
    <p:sldId id="404" r:id="rId20"/>
    <p:sldId id="410" r:id="rId21"/>
    <p:sldId id="405" r:id="rId22"/>
    <p:sldId id="406" r:id="rId23"/>
    <p:sldId id="408" r:id="rId24"/>
    <p:sldId id="409" r:id="rId25"/>
    <p:sldId id="411" r:id="rId26"/>
    <p:sldId id="29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DCA353-5B8E-0443-E678-32DC9AC2F74D}" name="Jorge Rolando Rodriguez Castañeda" initials="JRRC" userId="S::rjorge@cbc.co::f45f4273-f67c-4ea0-af3d-8ef7ec8440c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E1ED55-470C-1DCF-3F35-6589A308845F}" v="7" dt="2024-02-17T01:45:14.01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63" autoAdjust="0"/>
    <p:restoredTop sz="94660"/>
  </p:normalViewPr>
  <p:slideViewPr>
    <p:cSldViewPr snapToGrid="0">
      <p:cViewPr varScale="1">
        <p:scale>
          <a:sx n="64" d="100"/>
          <a:sy n="64" d="100"/>
        </p:scale>
        <p:origin x="6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7E1517B3-2DF5-6ACD-2FDB-825FF444B67E}"/>
    <pc:docChg chg="modSld">
      <pc:chgData name="" userId="" providerId="" clId="Web-{7E1517B3-2DF5-6ACD-2FDB-825FF444B67E}" dt="2023-02-24T22:54:47.343" v="1" actId="20577"/>
      <pc:docMkLst>
        <pc:docMk/>
      </pc:docMkLst>
      <pc:sldChg chg="modSp">
        <pc:chgData name="" userId="" providerId="" clId="Web-{7E1517B3-2DF5-6ACD-2FDB-825FF444B67E}" dt="2023-02-24T22:54:47.343" v="1" actId="20577"/>
        <pc:sldMkLst>
          <pc:docMk/>
          <pc:sldMk cId="1656074195" sldId="395"/>
        </pc:sldMkLst>
        <pc:spChg chg="mod">
          <ac:chgData name="" userId="" providerId="" clId="Web-{7E1517B3-2DF5-6ACD-2FDB-825FF444B67E}" dt="2023-02-24T22:54:47.343" v="1" actId="20577"/>
          <ac:spMkLst>
            <pc:docMk/>
            <pc:sldMk cId="1656074195" sldId="395"/>
            <ac:spMk id="2" creationId="{00000000-0000-0000-0000-000000000000}"/>
          </ac:spMkLst>
        </pc:spChg>
      </pc:sldChg>
    </pc:docChg>
  </pc:docChgLst>
  <pc:docChgLst>
    <pc:chgData name="JORGE ROLANDO RODRIGUEZ CASTANEDA" userId="S::jrrodriguezc@correo.url.edu.gt::4863539d-5666-4a8e-b043-1d0219cc113a" providerId="AD" clId="Web-{F8E1ED55-470C-1DCF-3F35-6589A308845F}"/>
    <pc:docChg chg="delSld modSld">
      <pc:chgData name="JORGE ROLANDO RODRIGUEZ CASTANEDA" userId="S::jrrodriguezc@correo.url.edu.gt::4863539d-5666-4a8e-b043-1d0219cc113a" providerId="AD" clId="Web-{F8E1ED55-470C-1DCF-3F35-6589A308845F}" dt="2024-02-17T01:45:13.768" v="4" actId="20577"/>
      <pc:docMkLst>
        <pc:docMk/>
      </pc:docMkLst>
      <pc:sldChg chg="modSp">
        <pc:chgData name="JORGE ROLANDO RODRIGUEZ CASTANEDA" userId="S::jrrodriguezc@correo.url.edu.gt::4863539d-5666-4a8e-b043-1d0219cc113a" providerId="AD" clId="Web-{F8E1ED55-470C-1DCF-3F35-6589A308845F}" dt="2024-02-17T01:45:03.064" v="1" actId="20577"/>
        <pc:sldMkLst>
          <pc:docMk/>
          <pc:sldMk cId="1267354632" sldId="256"/>
        </pc:sldMkLst>
        <pc:spChg chg="mod">
          <ac:chgData name="JORGE ROLANDO RODRIGUEZ CASTANEDA" userId="S::jrrodriguezc@correo.url.edu.gt::4863539d-5666-4a8e-b043-1d0219cc113a" providerId="AD" clId="Web-{F8E1ED55-470C-1DCF-3F35-6589A308845F}" dt="2024-02-17T01:45:03.064" v="1"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F8E1ED55-470C-1DCF-3F35-6589A308845F}" dt="2024-02-17T01:45:13.768" v="4" actId="20577"/>
        <pc:sldMkLst>
          <pc:docMk/>
          <pc:sldMk cId="231512274" sldId="295"/>
        </pc:sldMkLst>
        <pc:spChg chg="mod">
          <ac:chgData name="JORGE ROLANDO RODRIGUEZ CASTANEDA" userId="S::jrrodriguezc@correo.url.edu.gt::4863539d-5666-4a8e-b043-1d0219cc113a" providerId="AD" clId="Web-{F8E1ED55-470C-1DCF-3F35-6589A308845F}" dt="2024-02-17T01:45:13.768" v="4" actId="20577"/>
          <ac:spMkLst>
            <pc:docMk/>
            <pc:sldMk cId="231512274" sldId="295"/>
            <ac:spMk id="3" creationId="{00000000-0000-0000-0000-000000000000}"/>
          </ac:spMkLst>
        </pc:spChg>
      </pc:sldChg>
      <pc:sldChg chg="del">
        <pc:chgData name="JORGE ROLANDO RODRIGUEZ CASTANEDA" userId="S::jrrodriguezc@correo.url.edu.gt::4863539d-5666-4a8e-b043-1d0219cc113a" providerId="AD" clId="Web-{F8E1ED55-470C-1DCF-3F35-6589A308845F}" dt="2024-02-17T01:45:06.908" v="2"/>
        <pc:sldMkLst>
          <pc:docMk/>
          <pc:sldMk cId="3542396202" sldId="410"/>
        </pc:sldMkLst>
      </pc:sldChg>
    </pc:docChg>
  </pc:docChgLst>
  <pc:docChgLst>
    <pc:chgData name="JORGE ROLANDO RODRIGUEZ CASTANEDA" userId="4863539d-5666-4a8e-b043-1d0219cc113a" providerId="ADAL" clId="{17D0BA7E-D282-1343-912E-8C1D445A4793}"/>
    <pc:docChg chg="undo custSel addSld modSld">
      <pc:chgData name="JORGE ROLANDO RODRIGUEZ CASTANEDA" userId="4863539d-5666-4a8e-b043-1d0219cc113a" providerId="ADAL" clId="{17D0BA7E-D282-1343-912E-8C1D445A4793}" dt="2023-03-04T02:03:43.139" v="114" actId="20577"/>
      <pc:docMkLst>
        <pc:docMk/>
      </pc:docMkLst>
      <pc:sldChg chg="modSp mod">
        <pc:chgData name="JORGE ROLANDO RODRIGUEZ CASTANEDA" userId="4863539d-5666-4a8e-b043-1d0219cc113a" providerId="ADAL" clId="{17D0BA7E-D282-1343-912E-8C1D445A4793}" dt="2023-03-03T23:46:05.843" v="96" actId="20577"/>
        <pc:sldMkLst>
          <pc:docMk/>
          <pc:sldMk cId="2650155975" sldId="398"/>
        </pc:sldMkLst>
        <pc:spChg chg="mod">
          <ac:chgData name="JORGE ROLANDO RODRIGUEZ CASTANEDA" userId="4863539d-5666-4a8e-b043-1d0219cc113a" providerId="ADAL" clId="{17D0BA7E-D282-1343-912E-8C1D445A4793}" dt="2023-03-03T23:46:05.843" v="96" actId="20577"/>
          <ac:spMkLst>
            <pc:docMk/>
            <pc:sldMk cId="2650155975" sldId="398"/>
            <ac:spMk id="4" creationId="{695BA35B-E417-4D7F-B69E-01FDD510CE2D}"/>
          </ac:spMkLst>
        </pc:spChg>
      </pc:sldChg>
      <pc:sldChg chg="addSp modSp new mod setBg">
        <pc:chgData name="JORGE ROLANDO RODRIGUEZ CASTANEDA" userId="4863539d-5666-4a8e-b043-1d0219cc113a" providerId="ADAL" clId="{17D0BA7E-D282-1343-912E-8C1D445A4793}" dt="2023-03-04T02:03:43.139" v="114" actId="20577"/>
        <pc:sldMkLst>
          <pc:docMk/>
          <pc:sldMk cId="3542396202" sldId="410"/>
        </pc:sldMkLst>
        <pc:spChg chg="mod">
          <ac:chgData name="JORGE ROLANDO RODRIGUEZ CASTANEDA" userId="4863539d-5666-4a8e-b043-1d0219cc113a" providerId="ADAL" clId="{17D0BA7E-D282-1343-912E-8C1D445A4793}" dt="2023-03-04T02:03:43.139" v="114" actId="20577"/>
          <ac:spMkLst>
            <pc:docMk/>
            <pc:sldMk cId="3542396202" sldId="410"/>
            <ac:spMk id="2" creationId="{AAE055CC-6CCE-84AE-A28D-A5826822F7AE}"/>
          </ac:spMkLst>
        </pc:spChg>
        <pc:spChg chg="mod ord">
          <ac:chgData name="JORGE ROLANDO RODRIGUEZ CASTANEDA" userId="4863539d-5666-4a8e-b043-1d0219cc113a" providerId="ADAL" clId="{17D0BA7E-D282-1343-912E-8C1D445A4793}" dt="2023-03-03T23:45:59.154" v="92" actId="962"/>
          <ac:spMkLst>
            <pc:docMk/>
            <pc:sldMk cId="3542396202" sldId="410"/>
            <ac:spMk id="3" creationId="{9FFE3D23-4BB0-391A-7332-698518D93EBA}"/>
          </ac:spMkLst>
        </pc:spChg>
        <pc:spChg chg="add">
          <ac:chgData name="JORGE ROLANDO RODRIGUEZ CASTANEDA" userId="4863539d-5666-4a8e-b043-1d0219cc113a" providerId="ADAL" clId="{17D0BA7E-D282-1343-912E-8C1D445A4793}" dt="2023-03-03T23:45:53.578" v="89" actId="26606"/>
          <ac:spMkLst>
            <pc:docMk/>
            <pc:sldMk cId="3542396202" sldId="410"/>
            <ac:spMk id="1031" creationId="{311973C2-EB8B-452A-A698-4A252FD3AE28}"/>
          </ac:spMkLst>
        </pc:spChg>
        <pc:spChg chg="add">
          <ac:chgData name="JORGE ROLANDO RODRIGUEZ CASTANEDA" userId="4863539d-5666-4a8e-b043-1d0219cc113a" providerId="ADAL" clId="{17D0BA7E-D282-1343-912E-8C1D445A4793}" dt="2023-03-03T23:45:53.578" v="89" actId="26606"/>
          <ac:spMkLst>
            <pc:docMk/>
            <pc:sldMk cId="3542396202" sldId="410"/>
            <ac:spMk id="1033" creationId="{10162E77-11AD-44A7-84EC-40C59EEFBD2E}"/>
          </ac:spMkLst>
        </pc:spChg>
        <pc:picChg chg="add mod">
          <ac:chgData name="JORGE ROLANDO RODRIGUEZ CASTANEDA" userId="4863539d-5666-4a8e-b043-1d0219cc113a" providerId="ADAL" clId="{17D0BA7E-D282-1343-912E-8C1D445A4793}" dt="2023-03-03T23:45:59.152" v="91" actId="27614"/>
          <ac:picMkLst>
            <pc:docMk/>
            <pc:sldMk cId="3542396202" sldId="410"/>
            <ac:picMk id="1026" creationId="{9E5AAA84-EF7E-71EE-50B2-DB79A5BB4A39}"/>
          </ac:picMkLst>
        </pc:picChg>
        <pc:cxnChg chg="add">
          <ac:chgData name="JORGE ROLANDO RODRIGUEZ CASTANEDA" userId="4863539d-5666-4a8e-b043-1d0219cc113a" providerId="ADAL" clId="{17D0BA7E-D282-1343-912E-8C1D445A4793}" dt="2023-03-03T23:45:53.578" v="89" actId="26606"/>
          <ac:cxnSpMkLst>
            <pc:docMk/>
            <pc:sldMk cId="3542396202" sldId="410"/>
            <ac:cxnSpMk id="1035" creationId="{5AB158E9-1B40-4CD6-95F0-95CA11DF7B7A}"/>
          </ac:cxnSpMkLst>
        </pc:cxnChg>
      </pc:sldChg>
    </pc:docChg>
  </pc:docChgLst>
  <pc:docChgLst>
    <pc:chgData name="JORGE ROLANDO RODRIGUEZ CASTANEDA" userId="S::jrrodriguezc@correo.url.edu.gt::4863539d-5666-4a8e-b043-1d0219cc113a" providerId="AD" clId="Web-{7E1517B3-2DF5-6ACD-2FDB-825FF444B67E}"/>
    <pc:docChg chg="modSld">
      <pc:chgData name="JORGE ROLANDO RODRIGUEZ CASTANEDA" userId="S::jrrodriguezc@correo.url.edu.gt::4863539d-5666-4a8e-b043-1d0219cc113a" providerId="AD" clId="Web-{7E1517B3-2DF5-6ACD-2FDB-825FF444B67E}" dt="2023-02-24T22:56:43.644" v="39"/>
      <pc:docMkLst>
        <pc:docMk/>
      </pc:docMkLst>
      <pc:sldChg chg="addSp delSp modSp mod setBg modShow">
        <pc:chgData name="JORGE ROLANDO RODRIGUEZ CASTANEDA" userId="S::jrrodriguezc@correo.url.edu.gt::4863539d-5666-4a8e-b043-1d0219cc113a" providerId="AD" clId="Web-{7E1517B3-2DF5-6ACD-2FDB-825FF444B67E}" dt="2023-02-24T22:56:43.644" v="39"/>
        <pc:sldMkLst>
          <pc:docMk/>
          <pc:sldMk cId="1656074195" sldId="395"/>
        </pc:sldMkLst>
        <pc:spChg chg="mod">
          <ac:chgData name="JORGE ROLANDO RODRIGUEZ CASTANEDA" userId="S::jrrodriguezc@correo.url.edu.gt::4863539d-5666-4a8e-b043-1d0219cc113a" providerId="AD" clId="Web-{7E1517B3-2DF5-6ACD-2FDB-825FF444B67E}" dt="2023-02-24T22:56:29.831" v="36"/>
          <ac:spMkLst>
            <pc:docMk/>
            <pc:sldMk cId="1656074195" sldId="395"/>
            <ac:spMk id="2" creationId="{00000000-0000-0000-0000-000000000000}"/>
          </ac:spMkLst>
        </pc:spChg>
        <pc:spChg chg="mod">
          <ac:chgData name="JORGE ROLANDO RODRIGUEZ CASTANEDA" userId="S::jrrodriguezc@correo.url.edu.gt::4863539d-5666-4a8e-b043-1d0219cc113a" providerId="AD" clId="Web-{7E1517B3-2DF5-6ACD-2FDB-825FF444B67E}" dt="2023-02-24T22:56:36.534" v="38" actId="20577"/>
          <ac:spMkLst>
            <pc:docMk/>
            <pc:sldMk cId="1656074195" sldId="395"/>
            <ac:spMk id="3" creationId="{00000000-0000-0000-0000-000000000000}"/>
          </ac:spMkLst>
        </pc:spChg>
        <pc:spChg chg="add">
          <ac:chgData name="JORGE ROLANDO RODRIGUEZ CASTANEDA" userId="S::jrrodriguezc@correo.url.edu.gt::4863539d-5666-4a8e-b043-1d0219cc113a" providerId="AD" clId="Web-{7E1517B3-2DF5-6ACD-2FDB-825FF444B67E}" dt="2023-02-24T22:56:29.831" v="36"/>
          <ac:spMkLst>
            <pc:docMk/>
            <pc:sldMk cId="1656074195" sldId="395"/>
            <ac:spMk id="11" creationId="{D40791F6-715D-481A-9C4A-3645AECFD5A0}"/>
          </ac:spMkLst>
        </pc:spChg>
        <pc:spChg chg="add">
          <ac:chgData name="JORGE ROLANDO RODRIGUEZ CASTANEDA" userId="S::jrrodriguezc@correo.url.edu.gt::4863539d-5666-4a8e-b043-1d0219cc113a" providerId="AD" clId="Web-{7E1517B3-2DF5-6ACD-2FDB-825FF444B67E}" dt="2023-02-24T22:56:29.831" v="36"/>
          <ac:spMkLst>
            <pc:docMk/>
            <pc:sldMk cId="1656074195" sldId="395"/>
            <ac:spMk id="15" creationId="{CADA4CA0-9A57-4FBE-A9E5-24DFC23C3F1A}"/>
          </ac:spMkLst>
        </pc:spChg>
        <pc:spChg chg="add">
          <ac:chgData name="JORGE ROLANDO RODRIGUEZ CASTANEDA" userId="S::jrrodriguezc@correo.url.edu.gt::4863539d-5666-4a8e-b043-1d0219cc113a" providerId="AD" clId="Web-{7E1517B3-2DF5-6ACD-2FDB-825FF444B67E}" dt="2023-02-24T22:56:29.831" v="36"/>
          <ac:spMkLst>
            <pc:docMk/>
            <pc:sldMk cId="1656074195" sldId="395"/>
            <ac:spMk id="17" creationId="{811CBAFA-D7E0-40A7-BB94-2C05304B407B}"/>
          </ac:spMkLst>
        </pc:spChg>
        <pc:picChg chg="del">
          <ac:chgData name="JORGE ROLANDO RODRIGUEZ CASTANEDA" userId="S::jrrodriguezc@correo.url.edu.gt::4863539d-5666-4a8e-b043-1d0219cc113a" providerId="AD" clId="Web-{7E1517B3-2DF5-6ACD-2FDB-825FF444B67E}" dt="2023-02-24T22:54:53.781" v="9"/>
          <ac:picMkLst>
            <pc:docMk/>
            <pc:sldMk cId="1656074195" sldId="395"/>
            <ac:picMk id="4" creationId="{1C3FE0C0-5799-4275-AE6D-F9B52AA6AE33}"/>
          </ac:picMkLst>
        </pc:picChg>
        <pc:picChg chg="add mod ord">
          <ac:chgData name="JORGE ROLANDO RODRIGUEZ CASTANEDA" userId="S::jrrodriguezc@correo.url.edu.gt::4863539d-5666-4a8e-b043-1d0219cc113a" providerId="AD" clId="Web-{7E1517B3-2DF5-6ACD-2FDB-825FF444B67E}" dt="2023-02-24T22:56:29.831" v="36"/>
          <ac:picMkLst>
            <pc:docMk/>
            <pc:sldMk cId="1656074195" sldId="395"/>
            <ac:picMk id="5" creationId="{86191413-8393-96C4-F656-7368CD80DD0B}"/>
          </ac:picMkLst>
        </pc:picChg>
        <pc:cxnChg chg="add">
          <ac:chgData name="JORGE ROLANDO RODRIGUEZ CASTANEDA" userId="S::jrrodriguezc@correo.url.edu.gt::4863539d-5666-4a8e-b043-1d0219cc113a" providerId="AD" clId="Web-{7E1517B3-2DF5-6ACD-2FDB-825FF444B67E}" dt="2023-02-24T22:56:29.831" v="36"/>
          <ac:cxnSpMkLst>
            <pc:docMk/>
            <pc:sldMk cId="1656074195" sldId="395"/>
            <ac:cxnSpMk id="13" creationId="{740F83A4-FAC4-4867-95A5-BBFD280C7BF5}"/>
          </ac:cxnSpMkLst>
        </pc:cxnChg>
      </pc:sldChg>
    </pc:docChg>
  </pc:docChgLst>
  <pc:docChgLst>
    <pc:chgData name="JORGE ROLANDO RODRIGUEZ CASTANEDA" userId="S::jrrodriguezc@correo.url.edu.gt::4863539d-5666-4a8e-b043-1d0219cc113a" providerId="AD" clId="Web-{D0B97956-04A8-574B-6F1A-EC25CBE88FCF}"/>
    <pc:docChg chg="modSld">
      <pc:chgData name="JORGE ROLANDO RODRIGUEZ CASTANEDA" userId="S::jrrodriguezc@correo.url.edu.gt::4863539d-5666-4a8e-b043-1d0219cc113a" providerId="AD" clId="Web-{D0B97956-04A8-574B-6F1A-EC25CBE88FCF}" dt="2022-02-02T22:03:20.686" v="2"/>
      <pc:docMkLst>
        <pc:docMk/>
      </pc:docMkLst>
      <pc:sldChg chg="modSp">
        <pc:chgData name="JORGE ROLANDO RODRIGUEZ CASTANEDA" userId="S::jrrodriguezc@correo.url.edu.gt::4863539d-5666-4a8e-b043-1d0219cc113a" providerId="AD" clId="Web-{D0B97956-04A8-574B-6F1A-EC25CBE88FCF}" dt="2022-02-02T22:03:00.998" v="0" actId="20577"/>
        <pc:sldMkLst>
          <pc:docMk/>
          <pc:sldMk cId="1267354632" sldId="256"/>
        </pc:sldMkLst>
        <pc:spChg chg="mod">
          <ac:chgData name="JORGE ROLANDO RODRIGUEZ CASTANEDA" userId="S::jrrodriguezc@correo.url.edu.gt::4863539d-5666-4a8e-b043-1d0219cc113a" providerId="AD" clId="Web-{D0B97956-04A8-574B-6F1A-EC25CBE88FCF}" dt="2022-02-02T22:03:00.998" v="0"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D0B97956-04A8-574B-6F1A-EC25CBE88FCF}" dt="2022-02-02T22:03:06.780" v="1" actId="20577"/>
        <pc:sldMkLst>
          <pc:docMk/>
          <pc:sldMk cId="231512274" sldId="295"/>
        </pc:sldMkLst>
        <pc:spChg chg="mod">
          <ac:chgData name="JORGE ROLANDO RODRIGUEZ CASTANEDA" userId="S::jrrodriguezc@correo.url.edu.gt::4863539d-5666-4a8e-b043-1d0219cc113a" providerId="AD" clId="Web-{D0B97956-04A8-574B-6F1A-EC25CBE88FCF}" dt="2022-02-02T22:03:06.780" v="1" actId="20577"/>
          <ac:spMkLst>
            <pc:docMk/>
            <pc:sldMk cId="231512274" sldId="295"/>
            <ac:spMk id="3" creationId="{00000000-0000-0000-0000-000000000000}"/>
          </ac:spMkLst>
        </pc:spChg>
      </pc:sldChg>
      <pc:sldChg chg="mod modShow">
        <pc:chgData name="JORGE ROLANDO RODRIGUEZ CASTANEDA" userId="S::jrrodriguezc@correo.url.edu.gt::4863539d-5666-4a8e-b043-1d0219cc113a" providerId="AD" clId="Web-{D0B97956-04A8-574B-6F1A-EC25CBE88FCF}" dt="2022-02-02T22:03:20.686" v="2"/>
        <pc:sldMkLst>
          <pc:docMk/>
          <pc:sldMk cId="1656074195" sldId="395"/>
        </pc:sldMkLst>
      </pc:sldChg>
    </pc:docChg>
  </pc:docChgLst>
  <pc:docChgLst>
    <pc:chgData name="JORGE ROLANDO RODRIGUEZ CASTANEDA" userId="S::jrrodriguezc@correo.url.edu.gt::4863539d-5666-4a8e-b043-1d0219cc113a" providerId="AD" clId="Web-{D184706F-0C5C-209B-719E-FFA0A45BB29E}"/>
    <pc:docChg chg="delSld modSld">
      <pc:chgData name="JORGE ROLANDO RODRIGUEZ CASTANEDA" userId="S::jrrodriguezc@correo.url.edu.gt::4863539d-5666-4a8e-b043-1d0219cc113a" providerId="AD" clId="Web-{D184706F-0C5C-209B-719E-FFA0A45BB29E}" dt="2023-08-29T21:59:17.777" v="2"/>
      <pc:docMkLst>
        <pc:docMk/>
      </pc:docMkLst>
      <pc:sldChg chg="modSp">
        <pc:chgData name="JORGE ROLANDO RODRIGUEZ CASTANEDA" userId="S::jrrodriguezc@correo.url.edu.gt::4863539d-5666-4a8e-b043-1d0219cc113a" providerId="AD" clId="Web-{D184706F-0C5C-209B-719E-FFA0A45BB29E}" dt="2023-08-29T21:58:54.699" v="0" actId="20577"/>
        <pc:sldMkLst>
          <pc:docMk/>
          <pc:sldMk cId="1267354632" sldId="256"/>
        </pc:sldMkLst>
        <pc:spChg chg="mod">
          <ac:chgData name="JORGE ROLANDO RODRIGUEZ CASTANEDA" userId="S::jrrodriguezc@correo.url.edu.gt::4863539d-5666-4a8e-b043-1d0219cc113a" providerId="AD" clId="Web-{D184706F-0C5C-209B-719E-FFA0A45BB29E}" dt="2023-08-29T21:58:54.699" v="0"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D184706F-0C5C-209B-719E-FFA0A45BB29E}" dt="2023-08-29T21:59:12.902" v="1" actId="20577"/>
        <pc:sldMkLst>
          <pc:docMk/>
          <pc:sldMk cId="231512274" sldId="295"/>
        </pc:sldMkLst>
        <pc:spChg chg="mod">
          <ac:chgData name="JORGE ROLANDO RODRIGUEZ CASTANEDA" userId="S::jrrodriguezc@correo.url.edu.gt::4863539d-5666-4a8e-b043-1d0219cc113a" providerId="AD" clId="Web-{D184706F-0C5C-209B-719E-FFA0A45BB29E}" dt="2023-08-29T21:59:12.902" v="1" actId="20577"/>
          <ac:spMkLst>
            <pc:docMk/>
            <pc:sldMk cId="231512274" sldId="295"/>
            <ac:spMk id="3" creationId="{00000000-0000-0000-0000-000000000000}"/>
          </ac:spMkLst>
        </pc:spChg>
      </pc:sldChg>
      <pc:sldChg chg="del">
        <pc:chgData name="JORGE ROLANDO RODRIGUEZ CASTANEDA" userId="S::jrrodriguezc@correo.url.edu.gt::4863539d-5666-4a8e-b043-1d0219cc113a" providerId="AD" clId="Web-{D184706F-0C5C-209B-719E-FFA0A45BB29E}" dt="2023-08-29T21:59:17.777" v="2"/>
        <pc:sldMkLst>
          <pc:docMk/>
          <pc:sldMk cId="1656074195" sldId="395"/>
        </pc:sldMkLst>
      </pc:sldChg>
    </pc:docChg>
  </pc:docChgLst>
  <pc:docChgLst>
    <pc:chgData name="JORGE ROLANDO RODRIGUEZ CASTANEDA" userId="S::jrrodriguezc@correo.url.edu.gt::4863539d-5666-4a8e-b043-1d0219cc113a" providerId="AD" clId="Web-{2E6BDC7D-C7B8-8D0F-624F-71368E63B4C6}"/>
    <pc:docChg chg="modSld">
      <pc:chgData name="JORGE ROLANDO RODRIGUEZ CASTANEDA" userId="S::jrrodriguezc@correo.url.edu.gt::4863539d-5666-4a8e-b043-1d0219cc113a" providerId="AD" clId="Web-{2E6BDC7D-C7B8-8D0F-624F-71368E63B4C6}" dt="2023-02-24T18:30:57.487" v="3" actId="20577"/>
      <pc:docMkLst>
        <pc:docMk/>
      </pc:docMkLst>
      <pc:sldChg chg="modSp">
        <pc:chgData name="JORGE ROLANDO RODRIGUEZ CASTANEDA" userId="S::jrrodriguezc@correo.url.edu.gt::4863539d-5666-4a8e-b043-1d0219cc113a" providerId="AD" clId="Web-{2E6BDC7D-C7B8-8D0F-624F-71368E63B4C6}" dt="2023-02-24T18:30:23.533" v="0" actId="20577"/>
        <pc:sldMkLst>
          <pc:docMk/>
          <pc:sldMk cId="1267354632" sldId="256"/>
        </pc:sldMkLst>
        <pc:spChg chg="mod">
          <ac:chgData name="JORGE ROLANDO RODRIGUEZ CASTANEDA" userId="S::jrrodriguezc@correo.url.edu.gt::4863539d-5666-4a8e-b043-1d0219cc113a" providerId="AD" clId="Web-{2E6BDC7D-C7B8-8D0F-624F-71368E63B4C6}" dt="2023-02-24T18:30:23.533" v="0"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2E6BDC7D-C7B8-8D0F-624F-71368E63B4C6}" dt="2023-02-24T18:30:29.674" v="1" actId="20577"/>
        <pc:sldMkLst>
          <pc:docMk/>
          <pc:sldMk cId="231512274" sldId="295"/>
        </pc:sldMkLst>
        <pc:spChg chg="mod">
          <ac:chgData name="JORGE ROLANDO RODRIGUEZ CASTANEDA" userId="S::jrrodriguezc@correo.url.edu.gt::4863539d-5666-4a8e-b043-1d0219cc113a" providerId="AD" clId="Web-{2E6BDC7D-C7B8-8D0F-624F-71368E63B4C6}" dt="2023-02-24T18:30:29.674" v="1" actId="20577"/>
          <ac:spMkLst>
            <pc:docMk/>
            <pc:sldMk cId="231512274" sldId="295"/>
            <ac:spMk id="3" creationId="{00000000-0000-0000-0000-000000000000}"/>
          </ac:spMkLst>
        </pc:spChg>
      </pc:sldChg>
      <pc:sldChg chg="modSp">
        <pc:chgData name="JORGE ROLANDO RODRIGUEZ CASTANEDA" userId="S::jrrodriguezc@correo.url.edu.gt::4863539d-5666-4a8e-b043-1d0219cc113a" providerId="AD" clId="Web-{2E6BDC7D-C7B8-8D0F-624F-71368E63B4C6}" dt="2023-02-24T18:30:57.487" v="3" actId="20577"/>
        <pc:sldMkLst>
          <pc:docMk/>
          <pc:sldMk cId="2280067243" sldId="406"/>
        </pc:sldMkLst>
        <pc:spChg chg="mod">
          <ac:chgData name="JORGE ROLANDO RODRIGUEZ CASTANEDA" userId="S::jrrodriguezc@correo.url.edu.gt::4863539d-5666-4a8e-b043-1d0219cc113a" providerId="AD" clId="Web-{2E6BDC7D-C7B8-8D0F-624F-71368E63B4C6}" dt="2023-02-24T18:30:57.487" v="3" actId="20577"/>
          <ac:spMkLst>
            <pc:docMk/>
            <pc:sldMk cId="2280067243" sldId="406"/>
            <ac:spMk id="4" creationId="{695BA35B-E417-4D7F-B69E-01FDD510CE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7/08/2024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7/08/2024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7/08/2024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16311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7/08/2024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0767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7/08/2024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66149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46035-0C1F-4358-AC87-7593A30C26EC}" type="datetimeFigureOut">
              <a:rPr lang="es-GT" smtClean="0"/>
              <a:t>7/08/2024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5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7/08/2024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1019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7/08/2024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88834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7/08/2024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3055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7/08/2024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46311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7/08/2024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247892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46035-0C1F-4358-AC87-7593A30C26EC}" type="datetimeFigureOut">
              <a:rPr lang="es-GT" smtClean="0"/>
              <a:t>7/08/2024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94648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7/08/2024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3470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II,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Análisis del producto por valor</a:t>
            </a:r>
          </a:p>
        </p:txBody>
      </p:sp>
      <p:sp>
        <p:nvSpPr>
          <p:cNvPr id="5" name="Content Placeholder 4">
            <a:extLst>
              <a:ext uri="{FF2B5EF4-FFF2-40B4-BE49-F238E27FC236}">
                <a16:creationId xmlns:a16="http://schemas.microsoft.com/office/drawing/2014/main" id="{17EF9A96-AFFB-4290-84F0-181EA623466E}"/>
              </a:ext>
            </a:extLst>
          </p:cNvPr>
          <p:cNvSpPr>
            <a:spLocks noGrp="1"/>
          </p:cNvSpPr>
          <p:nvPr>
            <p:ph idx="1"/>
          </p:nvPr>
        </p:nvSpPr>
        <p:spPr>
          <a:xfrm>
            <a:off x="1097280" y="1845735"/>
            <a:ext cx="10058400" cy="2010648"/>
          </a:xfrm>
        </p:spPr>
        <p:txBody>
          <a:bodyPr>
            <a:normAutofit/>
          </a:bodyPr>
          <a:lstStyle/>
          <a:p>
            <a:pPr marL="0" indent="0" algn="just">
              <a:buNone/>
            </a:pPr>
            <a:r>
              <a:rPr lang="es-MX" dirty="0"/>
              <a:t>El análisis del producto por valor muestra una lista de los productos por orden descendente en función de su contribución individual en unidades monetarias (dólares, euros…) a la empresa.</a:t>
            </a:r>
          </a:p>
          <a:p>
            <a:pPr marL="0" indent="0" algn="just">
              <a:buNone/>
            </a:pPr>
            <a:r>
              <a:rPr lang="es-MX" dirty="0"/>
              <a:t>También ofrece una relación de la contribución anual total en unidades monetarias (dólares, euros…) del producto. Una contribución baja por unidad de un producto concreto puede verse de forma muy distinta si representa una gran parte de las ventas de la empresa.</a:t>
            </a:r>
            <a:endParaRPr lang="es-419" dirty="0"/>
          </a:p>
        </p:txBody>
      </p:sp>
    </p:spTree>
    <p:extLst>
      <p:ext uri="{BB962C8B-B14F-4D97-AF65-F5344CB8AC3E}">
        <p14:creationId xmlns:p14="http://schemas.microsoft.com/office/powerpoint/2010/main" val="16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Oportunidades para nuevos productos</a:t>
            </a:r>
            <a:endParaRPr lang="es-419" dirty="0"/>
          </a:p>
        </p:txBody>
      </p:sp>
      <p:sp>
        <p:nvSpPr>
          <p:cNvPr id="4" name="Content Placeholder 3">
            <a:extLst>
              <a:ext uri="{FF2B5EF4-FFF2-40B4-BE49-F238E27FC236}">
                <a16:creationId xmlns:a16="http://schemas.microsoft.com/office/drawing/2014/main" id="{695BA35B-E417-4D7F-B69E-01FDD510CE2D}"/>
              </a:ext>
            </a:extLst>
          </p:cNvPr>
          <p:cNvSpPr>
            <a:spLocks noGrp="1"/>
          </p:cNvSpPr>
          <p:nvPr>
            <p:ph idx="1"/>
          </p:nvPr>
        </p:nvSpPr>
        <p:spPr>
          <a:xfrm>
            <a:off x="1097280" y="1845734"/>
            <a:ext cx="10058400" cy="1175762"/>
          </a:xfrm>
        </p:spPr>
        <p:txBody>
          <a:bodyPr/>
          <a:lstStyle/>
          <a:p>
            <a:pPr marL="0" indent="0" algn="just">
              <a:buNone/>
            </a:pPr>
            <a:r>
              <a:rPr lang="es-MX" dirty="0"/>
              <a:t>La tormenta de ideas (</a:t>
            </a:r>
            <a:r>
              <a:rPr lang="es-MX" dirty="0" err="1"/>
              <a:t>Brainstorming</a:t>
            </a:r>
            <a:r>
              <a:rPr lang="es-MX" dirty="0"/>
              <a:t>) es una técnica en la que un grupo de personas comparte, sin críticas, ideas sobre determinado tema. El objetivo de esta aplicación es generar un debate abierto que generará ideas creativas sobre posibles productos y mejoras de los productos.</a:t>
            </a:r>
          </a:p>
        </p:txBody>
      </p:sp>
      <p:pic>
        <p:nvPicPr>
          <p:cNvPr id="7170" name="Picture 2" descr="Las empresas introducen el Brainstorming - Funiber Blogs - FUNIBER">
            <a:extLst>
              <a:ext uri="{FF2B5EF4-FFF2-40B4-BE49-F238E27FC236}">
                <a16:creationId xmlns:a16="http://schemas.microsoft.com/office/drawing/2014/main" id="{B786FB96-4498-4C94-A712-DE2DC60C4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231" y="3005021"/>
            <a:ext cx="3575538" cy="2681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13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Desarrollo de Producto</a:t>
            </a:r>
            <a:endParaRPr lang="es-419" dirty="0"/>
          </a:p>
        </p:txBody>
      </p:sp>
      <p:sp>
        <p:nvSpPr>
          <p:cNvPr id="6" name="Content Placeholder 5">
            <a:extLst>
              <a:ext uri="{FF2B5EF4-FFF2-40B4-BE49-F238E27FC236}">
                <a16:creationId xmlns:a16="http://schemas.microsoft.com/office/drawing/2014/main" id="{EBB67716-98D9-4167-898D-BC8A69CFB7A3}"/>
              </a:ext>
            </a:extLst>
          </p:cNvPr>
          <p:cNvSpPr>
            <a:spLocks noGrp="1"/>
          </p:cNvSpPr>
          <p:nvPr>
            <p:ph idx="1"/>
          </p:nvPr>
        </p:nvSpPr>
        <p:spPr/>
        <p:txBody>
          <a:bodyPr/>
          <a:lstStyle/>
          <a:p>
            <a:endParaRPr lang="es-419"/>
          </a:p>
        </p:txBody>
      </p:sp>
      <p:pic>
        <p:nvPicPr>
          <p:cNvPr id="7" name="Picture 6">
            <a:extLst>
              <a:ext uri="{FF2B5EF4-FFF2-40B4-BE49-F238E27FC236}">
                <a16:creationId xmlns:a16="http://schemas.microsoft.com/office/drawing/2014/main" id="{CAAC60C3-9CAC-41D8-B145-09CC1A6F941F}"/>
              </a:ext>
            </a:extLst>
          </p:cNvPr>
          <p:cNvPicPr/>
          <p:nvPr/>
        </p:nvPicPr>
        <p:blipFill rotWithShape="1">
          <a:blip r:embed="rId2"/>
          <a:srcRect l="25576" t="19766" r="39146" b="15289"/>
          <a:stretch/>
        </p:blipFill>
        <p:spPr bwMode="auto">
          <a:xfrm>
            <a:off x="4143375" y="1845734"/>
            <a:ext cx="3905250" cy="40417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561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Despliegue de la función de calidad</a:t>
            </a:r>
            <a:endParaRPr lang="es-419" dirty="0"/>
          </a:p>
        </p:txBody>
      </p:sp>
      <p:sp>
        <p:nvSpPr>
          <p:cNvPr id="4" name="Content Placeholder 3">
            <a:extLst>
              <a:ext uri="{FF2B5EF4-FFF2-40B4-BE49-F238E27FC236}">
                <a16:creationId xmlns:a16="http://schemas.microsoft.com/office/drawing/2014/main" id="{695BA35B-E417-4D7F-B69E-01FDD510CE2D}"/>
              </a:ext>
            </a:extLst>
          </p:cNvPr>
          <p:cNvSpPr>
            <a:spLocks noGrp="1"/>
          </p:cNvSpPr>
          <p:nvPr>
            <p:ph idx="1"/>
          </p:nvPr>
        </p:nvSpPr>
        <p:spPr>
          <a:xfrm>
            <a:off x="1097280" y="1845733"/>
            <a:ext cx="10058400" cy="1840001"/>
          </a:xfrm>
        </p:spPr>
        <p:txBody>
          <a:bodyPr>
            <a:normAutofit/>
          </a:bodyPr>
          <a:lstStyle/>
          <a:p>
            <a:pPr marL="0" indent="0" algn="just">
              <a:buNone/>
            </a:pPr>
            <a:endParaRPr lang="es-MX" dirty="0"/>
          </a:p>
          <a:p>
            <a:pPr marL="0" indent="0" algn="just">
              <a:buNone/>
            </a:pPr>
            <a:r>
              <a:rPr lang="es-MX" dirty="0"/>
              <a:t>El despliegue de la función de calidad (DFC, o Quality Function Deployment, QFD) se refiere tanto a la determinación de lo que va a satisfacer al cliente, como a la traducción de dichos deseos en objetivos de diseño . De lo que se trata es de llegar a comprender con profundidad las necesidades de cliente y de identificar diferentes soluciones de proceso.</a:t>
            </a:r>
          </a:p>
        </p:txBody>
      </p:sp>
    </p:spTree>
    <p:extLst>
      <p:ext uri="{BB962C8B-B14F-4D97-AF65-F5344CB8AC3E}">
        <p14:creationId xmlns:p14="http://schemas.microsoft.com/office/powerpoint/2010/main" val="2650155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Casa de Calidad</a:t>
            </a:r>
            <a:endParaRPr lang="es-419" dirty="0"/>
          </a:p>
        </p:txBody>
      </p:sp>
      <p:sp>
        <p:nvSpPr>
          <p:cNvPr id="4" name="Content Placeholder 3">
            <a:extLst>
              <a:ext uri="{FF2B5EF4-FFF2-40B4-BE49-F238E27FC236}">
                <a16:creationId xmlns:a16="http://schemas.microsoft.com/office/drawing/2014/main" id="{695BA35B-E417-4D7F-B69E-01FDD510CE2D}"/>
              </a:ext>
            </a:extLst>
          </p:cNvPr>
          <p:cNvSpPr>
            <a:spLocks noGrp="1"/>
          </p:cNvSpPr>
          <p:nvPr>
            <p:ph idx="1"/>
          </p:nvPr>
        </p:nvSpPr>
        <p:spPr>
          <a:xfrm>
            <a:off x="1097280" y="1845733"/>
            <a:ext cx="10058400" cy="4184006"/>
          </a:xfrm>
        </p:spPr>
        <p:txBody>
          <a:bodyPr>
            <a:normAutofit/>
          </a:bodyPr>
          <a:lstStyle/>
          <a:p>
            <a:pPr marL="0" indent="0" algn="just">
              <a:buNone/>
            </a:pPr>
            <a:r>
              <a:rPr lang="es-MX" dirty="0"/>
              <a:t>Una de las herramientas del QFD es la casa de la calidad. La casa de la calidad consiste en una técnica de representación gráfica que sirve para definir la relación existente entre los deseos del cliente y el producto (o servicio).</a:t>
            </a:r>
          </a:p>
          <a:p>
            <a:pPr marL="0" indent="0" algn="just">
              <a:buNone/>
            </a:pPr>
            <a:endParaRPr lang="es-MX" dirty="0"/>
          </a:p>
          <a:p>
            <a:pPr marL="0" indent="0" algn="just">
              <a:buNone/>
            </a:pPr>
            <a:r>
              <a:rPr lang="es-MX" dirty="0"/>
              <a:t>Para “construir” la casa de la calidad, debemos dar siete pasos fundamentales:</a:t>
            </a:r>
          </a:p>
          <a:p>
            <a:pPr marL="0" indent="0" algn="just">
              <a:buNone/>
            </a:pPr>
            <a:endParaRPr lang="es-MX" dirty="0"/>
          </a:p>
          <a:p>
            <a:pPr marL="457200" indent="-457200" algn="just">
              <a:buAutoNum type="arabicPeriod"/>
            </a:pPr>
            <a:r>
              <a:rPr lang="es-MX" dirty="0"/>
              <a:t>Identificar los deseos de los clientes (qué quieren obtener los futuros clientes de este producto). </a:t>
            </a:r>
          </a:p>
          <a:p>
            <a:pPr marL="457200" indent="-457200" algn="just">
              <a:buAutoNum type="arabicPeriod"/>
            </a:pPr>
            <a:r>
              <a:rPr lang="es-MX" dirty="0"/>
              <a:t>Determinar cómo satisfará el bien/servicio las necesidades del cliente (determinar las características, rasgos o atributos específicos del producto, y mostrar cómo satisfarán las necesidades del cliente).</a:t>
            </a:r>
          </a:p>
        </p:txBody>
      </p:sp>
    </p:spTree>
    <p:extLst>
      <p:ext uri="{BB962C8B-B14F-4D97-AF65-F5344CB8AC3E}">
        <p14:creationId xmlns:p14="http://schemas.microsoft.com/office/powerpoint/2010/main" val="2416800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Casa de Calidad</a:t>
            </a:r>
            <a:endParaRPr lang="es-419" dirty="0"/>
          </a:p>
        </p:txBody>
      </p:sp>
      <p:sp>
        <p:nvSpPr>
          <p:cNvPr id="4" name="Content Placeholder 3">
            <a:extLst>
              <a:ext uri="{FF2B5EF4-FFF2-40B4-BE49-F238E27FC236}">
                <a16:creationId xmlns:a16="http://schemas.microsoft.com/office/drawing/2014/main" id="{695BA35B-E417-4D7F-B69E-01FDD510CE2D}"/>
              </a:ext>
            </a:extLst>
          </p:cNvPr>
          <p:cNvSpPr>
            <a:spLocks noGrp="1"/>
          </p:cNvSpPr>
          <p:nvPr>
            <p:ph idx="1"/>
          </p:nvPr>
        </p:nvSpPr>
        <p:spPr>
          <a:xfrm>
            <a:off x="1097280" y="1845733"/>
            <a:ext cx="10058400" cy="4184006"/>
          </a:xfrm>
        </p:spPr>
        <p:txBody>
          <a:bodyPr>
            <a:normAutofit fontScale="92500" lnSpcReduction="20000"/>
          </a:bodyPr>
          <a:lstStyle/>
          <a:p>
            <a:pPr marL="0" indent="0" algn="just">
              <a:buNone/>
            </a:pPr>
            <a:endParaRPr lang="es-MX" dirty="0"/>
          </a:p>
          <a:p>
            <a:pPr marL="0" indent="0" algn="just">
              <a:buNone/>
            </a:pPr>
            <a:r>
              <a:rPr lang="es-MX" dirty="0"/>
              <a:t>3. Relacionar los deseos del cliente con los “cómo” del producto.</a:t>
            </a:r>
          </a:p>
          <a:p>
            <a:pPr marL="0" indent="0" algn="just">
              <a:buNone/>
            </a:pPr>
            <a:endParaRPr lang="es-MX" dirty="0"/>
          </a:p>
          <a:p>
            <a:pPr marL="0" indent="0" algn="just">
              <a:buNone/>
            </a:pPr>
            <a:r>
              <a:rPr lang="es-MX" dirty="0"/>
              <a:t>4. Identificar las relaciones entre los cómo de la empresa (cómo se relacionan nuestros cómo). </a:t>
            </a:r>
          </a:p>
          <a:p>
            <a:pPr marL="0" indent="0" algn="just">
              <a:buNone/>
            </a:pPr>
            <a:endParaRPr lang="es-MX" dirty="0"/>
          </a:p>
          <a:p>
            <a:pPr marL="0" indent="0" algn="just">
              <a:buNone/>
            </a:pPr>
            <a:r>
              <a:rPr lang="es-MX" dirty="0"/>
              <a:t>5. Definir índices de importancia. </a:t>
            </a:r>
          </a:p>
          <a:p>
            <a:pPr marL="0" indent="0" algn="just">
              <a:buNone/>
            </a:pPr>
            <a:endParaRPr lang="es-MX" dirty="0"/>
          </a:p>
          <a:p>
            <a:pPr marL="0" indent="0" algn="just">
              <a:buNone/>
            </a:pPr>
            <a:r>
              <a:rPr lang="es-MX" dirty="0"/>
              <a:t>6. Evaluar los productos competidores (en qué medida satisfacen los deseos del cliente los productos </a:t>
            </a:r>
          </a:p>
          <a:p>
            <a:pPr marL="0" indent="0" algn="just">
              <a:buNone/>
            </a:pPr>
            <a:r>
              <a:rPr lang="es-MX" dirty="0"/>
              <a:t>de la competencia). </a:t>
            </a:r>
          </a:p>
          <a:p>
            <a:pPr marL="0" indent="0" algn="just">
              <a:buNone/>
            </a:pPr>
            <a:r>
              <a:rPr lang="es-MX" dirty="0"/>
              <a:t>7. Determinar los atributos técnicos deseables, y el nivel que alcanza nuestra empresa y nuestros competidores en la consecución de aquéllos .</a:t>
            </a:r>
          </a:p>
          <a:p>
            <a:pPr marL="0" indent="0" algn="just">
              <a:buNone/>
            </a:pPr>
            <a:endParaRPr lang="es-MX" dirty="0"/>
          </a:p>
        </p:txBody>
      </p:sp>
    </p:spTree>
    <p:extLst>
      <p:ext uri="{BB962C8B-B14F-4D97-AF65-F5344CB8AC3E}">
        <p14:creationId xmlns:p14="http://schemas.microsoft.com/office/powerpoint/2010/main" val="3417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Casa de Calidad</a:t>
            </a:r>
            <a:endParaRPr lang="es-419" dirty="0"/>
          </a:p>
        </p:txBody>
      </p:sp>
      <p:sp>
        <p:nvSpPr>
          <p:cNvPr id="5" name="Content Placeholder 4">
            <a:extLst>
              <a:ext uri="{FF2B5EF4-FFF2-40B4-BE49-F238E27FC236}">
                <a16:creationId xmlns:a16="http://schemas.microsoft.com/office/drawing/2014/main" id="{772BD7FA-0790-40A5-AED1-B1BCADAD8AC4}"/>
              </a:ext>
            </a:extLst>
          </p:cNvPr>
          <p:cNvSpPr>
            <a:spLocks noGrp="1"/>
          </p:cNvSpPr>
          <p:nvPr>
            <p:ph idx="1"/>
          </p:nvPr>
        </p:nvSpPr>
        <p:spPr/>
        <p:txBody>
          <a:bodyPr/>
          <a:lstStyle/>
          <a:p>
            <a:endParaRPr lang="es-419" dirty="0"/>
          </a:p>
        </p:txBody>
      </p:sp>
      <p:pic>
        <p:nvPicPr>
          <p:cNvPr id="6" name="Picture 5">
            <a:extLst>
              <a:ext uri="{FF2B5EF4-FFF2-40B4-BE49-F238E27FC236}">
                <a16:creationId xmlns:a16="http://schemas.microsoft.com/office/drawing/2014/main" id="{E7D241C4-4BDD-43E5-88A4-571096DDC2B8}"/>
              </a:ext>
            </a:extLst>
          </p:cNvPr>
          <p:cNvPicPr/>
          <p:nvPr/>
        </p:nvPicPr>
        <p:blipFill rotWithShape="1">
          <a:blip r:embed="rId2"/>
          <a:srcRect l="27164" t="18825" r="38617" b="12780"/>
          <a:stretch/>
        </p:blipFill>
        <p:spPr bwMode="auto">
          <a:xfrm>
            <a:off x="4110037" y="1737360"/>
            <a:ext cx="3971925" cy="44627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36256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Despliegue de la casa de calidad</a:t>
            </a:r>
            <a:endParaRPr lang="es-419" dirty="0"/>
          </a:p>
        </p:txBody>
      </p:sp>
      <p:pic>
        <p:nvPicPr>
          <p:cNvPr id="5" name="Content Placeholder 4">
            <a:extLst>
              <a:ext uri="{FF2B5EF4-FFF2-40B4-BE49-F238E27FC236}">
                <a16:creationId xmlns:a16="http://schemas.microsoft.com/office/drawing/2014/main" id="{49B5E712-AF0C-43D5-8E4F-C083DC4F9D1F}"/>
              </a:ext>
            </a:extLst>
          </p:cNvPr>
          <p:cNvPicPr>
            <a:picLocks noGrp="1"/>
          </p:cNvPicPr>
          <p:nvPr>
            <p:ph idx="1"/>
          </p:nvPr>
        </p:nvPicPr>
        <p:blipFill rotWithShape="1">
          <a:blip r:embed="rId2"/>
          <a:srcRect l="28398" t="37335" r="26447" b="30664"/>
          <a:stretch/>
        </p:blipFill>
        <p:spPr bwMode="auto">
          <a:xfrm>
            <a:off x="3188570" y="2767325"/>
            <a:ext cx="5875185" cy="23409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250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Organización para el desarrollo del producto</a:t>
            </a:r>
            <a:endParaRPr lang="es-419" dirty="0"/>
          </a:p>
        </p:txBody>
      </p:sp>
      <p:sp>
        <p:nvSpPr>
          <p:cNvPr id="4" name="Content Placeholder 3">
            <a:extLst>
              <a:ext uri="{FF2B5EF4-FFF2-40B4-BE49-F238E27FC236}">
                <a16:creationId xmlns:a16="http://schemas.microsoft.com/office/drawing/2014/main" id="{695BA35B-E417-4D7F-B69E-01FDD510CE2D}"/>
              </a:ext>
            </a:extLst>
          </p:cNvPr>
          <p:cNvSpPr>
            <a:spLocks noGrp="1"/>
          </p:cNvSpPr>
          <p:nvPr>
            <p:ph idx="1"/>
          </p:nvPr>
        </p:nvSpPr>
        <p:spPr>
          <a:xfrm>
            <a:off x="1097280" y="1845733"/>
            <a:ext cx="10058400" cy="4184006"/>
          </a:xfrm>
        </p:spPr>
        <p:txBody>
          <a:bodyPr>
            <a:normAutofit/>
          </a:bodyPr>
          <a:lstStyle/>
          <a:p>
            <a:pPr marL="0" indent="0" algn="just">
              <a:buNone/>
            </a:pPr>
            <a:r>
              <a:rPr lang="es-MX" dirty="0"/>
              <a:t>Los equipos de desarrollo del producto tienen la responsabilidad de pasar de los requisitos que fija el mercado para el producto al éxito de dicho producto.</a:t>
            </a:r>
          </a:p>
          <a:p>
            <a:pPr marL="0" indent="0" algn="just">
              <a:buNone/>
            </a:pPr>
            <a:endParaRPr lang="es-MX" dirty="0"/>
          </a:p>
          <a:p>
            <a:pPr marL="0" indent="0" algn="just">
              <a:buNone/>
            </a:pPr>
            <a:r>
              <a:rPr lang="es-MX" dirty="0"/>
              <a:t>La utilización de estos equipos se denomina también ingeniería concurrente, e implica un equipo que represente a todas las áreas afectadas (conocido como equipo multifuncional o multidisciplinar). La ingeniería concurrente implica también una aceleración del desarrollo del producto a través de la realización simultánea de diferentes aspectos de desarrollo del producto </a:t>
            </a:r>
          </a:p>
          <a:p>
            <a:pPr marL="0" indent="0" algn="just">
              <a:buNone/>
            </a:pPr>
            <a:endParaRPr lang="es-MX" dirty="0"/>
          </a:p>
        </p:txBody>
      </p:sp>
    </p:spTree>
    <p:extLst>
      <p:ext uri="{BB962C8B-B14F-4D97-AF65-F5344CB8AC3E}">
        <p14:creationId xmlns:p14="http://schemas.microsoft.com/office/powerpoint/2010/main" val="273686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Ingeniería de Valor</a:t>
            </a:r>
            <a:endParaRPr lang="es-419" dirty="0"/>
          </a:p>
        </p:txBody>
      </p:sp>
      <p:sp>
        <p:nvSpPr>
          <p:cNvPr id="4" name="Content Placeholder 3">
            <a:extLst>
              <a:ext uri="{FF2B5EF4-FFF2-40B4-BE49-F238E27FC236}">
                <a16:creationId xmlns:a16="http://schemas.microsoft.com/office/drawing/2014/main" id="{695BA35B-E417-4D7F-B69E-01FDD510CE2D}"/>
              </a:ext>
            </a:extLst>
          </p:cNvPr>
          <p:cNvSpPr>
            <a:spLocks noGrp="1"/>
          </p:cNvSpPr>
          <p:nvPr>
            <p:ph idx="1"/>
          </p:nvPr>
        </p:nvSpPr>
        <p:spPr>
          <a:xfrm>
            <a:off x="1097280" y="1845733"/>
            <a:ext cx="10058400" cy="4184006"/>
          </a:xfrm>
        </p:spPr>
        <p:txBody>
          <a:bodyPr>
            <a:normAutofit lnSpcReduction="10000"/>
          </a:bodyPr>
          <a:lstStyle/>
          <a:p>
            <a:pPr marL="0" indent="0" algn="just">
              <a:buNone/>
            </a:pPr>
            <a:r>
              <a:rPr lang="es-MX" dirty="0"/>
              <a:t>Las actividades de diseño para la fabricación e ingeniería del valor se ocupan de la mejora del diseño y de las especificaciones del producto en las fases de investigación, desarrollo, diseño y producción del desarrollo del producto. Aparte de la evidente reducción inmediata de los costes, el diseño para la fabricación y la ingeniería del valor pueden producir otros beneficios, entre los que se encuentran: </a:t>
            </a:r>
          </a:p>
          <a:p>
            <a:pPr marL="457200" indent="-457200" algn="just">
              <a:buAutoNum type="arabicPeriod"/>
            </a:pPr>
            <a:r>
              <a:rPr lang="es-MX" dirty="0"/>
              <a:t>Una menor complejidad del producto. </a:t>
            </a:r>
          </a:p>
          <a:p>
            <a:pPr marL="457200" indent="-457200" algn="just">
              <a:buAutoNum type="arabicPeriod"/>
            </a:pPr>
            <a:r>
              <a:rPr lang="es-MX" dirty="0"/>
              <a:t>La normalización (estandarización) adicional de los componentes. </a:t>
            </a:r>
          </a:p>
          <a:p>
            <a:pPr marL="457200" indent="-457200" algn="just">
              <a:buAutoNum type="arabicPeriod"/>
            </a:pPr>
            <a:r>
              <a:rPr lang="es-MX" dirty="0"/>
              <a:t>La mejora de los aspectos funcionales del producto. </a:t>
            </a:r>
          </a:p>
          <a:p>
            <a:pPr marL="457200" indent="-457200" algn="just">
              <a:buAutoNum type="arabicPeriod"/>
            </a:pPr>
            <a:r>
              <a:rPr lang="es-MX" dirty="0"/>
              <a:t>Un mejor diseño del puesto de trabajo y de su seguridad. </a:t>
            </a:r>
          </a:p>
          <a:p>
            <a:pPr marL="457200" indent="-457200" algn="just">
              <a:buAutoNum type="arabicPeriod"/>
            </a:pPr>
            <a:r>
              <a:rPr lang="es-MX" dirty="0"/>
              <a:t>Una mayor facilidad para realizar actividades de mantenimiento en el producto y en consecuencia mayor posibilidad de dar buen servicio. </a:t>
            </a:r>
          </a:p>
          <a:p>
            <a:pPr marL="457200" indent="-457200" algn="just">
              <a:buAutoNum type="arabicPeriod"/>
            </a:pPr>
            <a:r>
              <a:rPr lang="es-MX" dirty="0"/>
              <a:t>Diseño robusto.</a:t>
            </a:r>
          </a:p>
        </p:txBody>
      </p:sp>
    </p:spTree>
    <p:extLst>
      <p:ext uri="{BB962C8B-B14F-4D97-AF65-F5344CB8AC3E}">
        <p14:creationId xmlns:p14="http://schemas.microsoft.com/office/powerpoint/2010/main" val="167870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Desarrollo del Producto</a:t>
            </a:r>
          </a:p>
        </p:txBody>
      </p:sp>
      <p:sp>
        <p:nvSpPr>
          <p:cNvPr id="3" name="Marcador de contenido 2"/>
          <p:cNvSpPr>
            <a:spLocks noGrp="1"/>
          </p:cNvSpPr>
          <p:nvPr>
            <p:ph idx="1"/>
          </p:nvPr>
        </p:nvSpPr>
        <p:spPr>
          <a:xfrm>
            <a:off x="1317674" y="1878001"/>
            <a:ext cx="9655126" cy="1819356"/>
          </a:xfrm>
        </p:spPr>
        <p:txBody>
          <a:bodyPr>
            <a:noAutofit/>
          </a:bodyPr>
          <a:lstStyle/>
          <a:p>
            <a:pPr marL="0" indent="0" algn="just">
              <a:buNone/>
            </a:pPr>
            <a:r>
              <a:rPr lang="es-MX" dirty="0"/>
              <a:t>El objetivo de la decisión sobre el producto es desarrollar e implementar una estrategia de producto que satisfaga las necesidades del mercado con una ventaja competitiva. </a:t>
            </a:r>
          </a:p>
          <a:p>
            <a:pPr marL="0" indent="0" algn="just">
              <a:buNone/>
            </a:pPr>
            <a:r>
              <a:rPr lang="es-MX" dirty="0"/>
              <a:t>Como cualquiera de las diez decisiones de dirección de producción, la estrategia del producto puede centrarse en la creación de una ventaja competitiva por medio de la diferenciación, la reducción de costes, la rapidez de respuesta, o una combinación de todos esos factores.</a:t>
            </a:r>
            <a:endParaRPr lang="en-US" dirty="0"/>
          </a:p>
        </p:txBody>
      </p:sp>
      <p:sp>
        <p:nvSpPr>
          <p:cNvPr id="6" name="AutoShape 4" descr="Resultado de imagen para prevision contagios coronavirus">
            <a:extLst>
              <a:ext uri="{FF2B5EF4-FFF2-40B4-BE49-F238E27FC236}">
                <a16:creationId xmlns:a16="http://schemas.microsoft.com/office/drawing/2014/main" id="{67A779C0-3314-4BFA-8517-C047015BFC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419"/>
          </a:p>
        </p:txBody>
      </p:sp>
    </p:spTree>
    <p:extLst>
      <p:ext uri="{BB962C8B-B14F-4D97-AF65-F5344CB8AC3E}">
        <p14:creationId xmlns:p14="http://schemas.microsoft.com/office/powerpoint/2010/main" val="2520511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Ingeniería de Valor</a:t>
            </a:r>
            <a:endParaRPr lang="es-419" dirty="0"/>
          </a:p>
        </p:txBody>
      </p:sp>
      <p:sp>
        <p:nvSpPr>
          <p:cNvPr id="3" name="Marcador de contenido 2">
            <a:extLst>
              <a:ext uri="{FF2B5EF4-FFF2-40B4-BE49-F238E27FC236}">
                <a16:creationId xmlns:a16="http://schemas.microsoft.com/office/drawing/2014/main" id="{67CB8F64-8F57-07DE-0C67-B4A65DE61E5E}"/>
              </a:ext>
            </a:extLst>
          </p:cNvPr>
          <p:cNvSpPr>
            <a:spLocks noGrp="1"/>
          </p:cNvSpPr>
          <p:nvPr>
            <p:ph idx="1"/>
          </p:nvPr>
        </p:nvSpPr>
        <p:spPr/>
        <p:txBody>
          <a:bodyPr/>
          <a:lstStyle/>
          <a:p>
            <a:endParaRPr lang="es-GT"/>
          </a:p>
        </p:txBody>
      </p:sp>
      <p:pic>
        <p:nvPicPr>
          <p:cNvPr id="2052" name="Picture 4" descr="10 ejemplos de cadena de valor para lograr el éxito empresarial | Boardmix">
            <a:extLst>
              <a:ext uri="{FF2B5EF4-FFF2-40B4-BE49-F238E27FC236}">
                <a16:creationId xmlns:a16="http://schemas.microsoft.com/office/drawing/2014/main" id="{74701C3B-1845-487D-5D47-B1705A0D02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0227" y="1737360"/>
            <a:ext cx="6857755" cy="4550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979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Diseño Robusto</a:t>
            </a:r>
            <a:endParaRPr lang="es-419" dirty="0"/>
          </a:p>
        </p:txBody>
      </p:sp>
      <p:sp>
        <p:nvSpPr>
          <p:cNvPr id="4" name="Content Placeholder 3">
            <a:extLst>
              <a:ext uri="{FF2B5EF4-FFF2-40B4-BE49-F238E27FC236}">
                <a16:creationId xmlns:a16="http://schemas.microsoft.com/office/drawing/2014/main" id="{695BA35B-E417-4D7F-B69E-01FDD510CE2D}"/>
              </a:ext>
            </a:extLst>
          </p:cNvPr>
          <p:cNvSpPr>
            <a:spLocks noGrp="1"/>
          </p:cNvSpPr>
          <p:nvPr>
            <p:ph idx="1"/>
          </p:nvPr>
        </p:nvSpPr>
        <p:spPr>
          <a:xfrm>
            <a:off x="1097280" y="1845733"/>
            <a:ext cx="10058400" cy="953738"/>
          </a:xfrm>
        </p:spPr>
        <p:txBody>
          <a:bodyPr>
            <a:normAutofit/>
          </a:bodyPr>
          <a:lstStyle/>
          <a:p>
            <a:pPr marL="0" indent="0" algn="just">
              <a:buNone/>
            </a:pPr>
            <a:r>
              <a:rPr lang="es-MX" dirty="0"/>
              <a:t>El diseño robusto significa que el producto está diseñado de manera que las pequeñas variaciones que se produzcan en el proceso de producción o en el montaje no afecten de una manera negativa al producto.</a:t>
            </a:r>
          </a:p>
          <a:p>
            <a:pPr marL="0" indent="0" algn="just">
              <a:buNone/>
            </a:pPr>
            <a:endParaRPr lang="es-MX" dirty="0"/>
          </a:p>
          <a:p>
            <a:pPr marL="0" indent="0" algn="just">
              <a:buNone/>
            </a:pPr>
            <a:endParaRPr lang="es-MX" dirty="0"/>
          </a:p>
        </p:txBody>
      </p:sp>
      <p:pic>
        <p:nvPicPr>
          <p:cNvPr id="8196" name="Picture 4" descr="Cómo hacer la salsa Big Mac de McDonald's para hacer un Big Mac casero">
            <a:extLst>
              <a:ext uri="{FF2B5EF4-FFF2-40B4-BE49-F238E27FC236}">
                <a16:creationId xmlns:a16="http://schemas.microsoft.com/office/drawing/2014/main" id="{AF9F9D0F-C4B5-4CE9-B981-6F80B1C1D7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6060" y="3217995"/>
            <a:ext cx="3890475" cy="2189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454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Diseño Modular</a:t>
            </a:r>
            <a:endParaRPr lang="es-419" dirty="0"/>
          </a:p>
        </p:txBody>
      </p:sp>
      <p:sp>
        <p:nvSpPr>
          <p:cNvPr id="4" name="Content Placeholder 3">
            <a:extLst>
              <a:ext uri="{FF2B5EF4-FFF2-40B4-BE49-F238E27FC236}">
                <a16:creationId xmlns:a16="http://schemas.microsoft.com/office/drawing/2014/main" id="{695BA35B-E417-4D7F-B69E-01FDD510CE2D}"/>
              </a:ext>
            </a:extLst>
          </p:cNvPr>
          <p:cNvSpPr>
            <a:spLocks noGrp="1"/>
          </p:cNvSpPr>
          <p:nvPr>
            <p:ph idx="1"/>
          </p:nvPr>
        </p:nvSpPr>
        <p:spPr>
          <a:xfrm>
            <a:off x="1097280" y="1845732"/>
            <a:ext cx="10058400" cy="1583267"/>
          </a:xfrm>
        </p:spPr>
        <p:txBody>
          <a:bodyPr vert="horz" lIns="0" tIns="45720" rIns="0" bIns="45720" rtlCol="0" anchor="t">
            <a:normAutofit/>
          </a:bodyPr>
          <a:lstStyle/>
          <a:p>
            <a:pPr marL="0" indent="0" algn="just">
              <a:buNone/>
            </a:pPr>
            <a:r>
              <a:rPr lang="es-MX" dirty="0"/>
              <a:t>Los productos diseñados con componentes fácilmente separables se conocen como diseños modulares. Los diseños modulares ofrecen flexibilidad tanto para producción como para marketing. Normalmente el departamento de producción encuentra en la modularidad un elemento valioso que facilita el desarrollo del producto, la producción y los cambios posteriores.</a:t>
            </a:r>
          </a:p>
          <a:p>
            <a:pPr marL="0" indent="0" algn="just">
              <a:buNone/>
            </a:pPr>
            <a:endParaRPr lang="es-MX" dirty="0"/>
          </a:p>
        </p:txBody>
      </p:sp>
      <p:pic>
        <p:nvPicPr>
          <p:cNvPr id="9218" name="Picture 2" descr="Nuevo BMW Serie 2 Gran Coupé: Descubre los Aspectos Destacados | bmw.com.gt">
            <a:extLst>
              <a:ext uri="{FF2B5EF4-FFF2-40B4-BE49-F238E27FC236}">
                <a16:creationId xmlns:a16="http://schemas.microsoft.com/office/drawing/2014/main" id="{37C08CFC-8900-4E51-AD91-AFF247926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215" y="3419203"/>
            <a:ext cx="4743622" cy="212401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BMW 128ti: El hermano pequeño del M135i ya tiene precio">
            <a:extLst>
              <a:ext uri="{FF2B5EF4-FFF2-40B4-BE49-F238E27FC236}">
                <a16:creationId xmlns:a16="http://schemas.microsoft.com/office/drawing/2014/main" id="{B521AE5E-4AD0-41BD-A47F-E9E6C3096B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4772" y="3428999"/>
            <a:ext cx="3843290" cy="215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067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A6EB-9D6A-4E6E-A59E-52803A07AB2D}"/>
              </a:ext>
            </a:extLst>
          </p:cNvPr>
          <p:cNvSpPr>
            <a:spLocks noGrp="1"/>
          </p:cNvSpPr>
          <p:nvPr>
            <p:ph type="title"/>
          </p:nvPr>
        </p:nvSpPr>
        <p:spPr/>
        <p:txBody>
          <a:bodyPr/>
          <a:lstStyle/>
          <a:p>
            <a:r>
              <a:rPr lang="es-MX" dirty="0"/>
              <a:t>Nuevas tendencias en el desarrollo de productos</a:t>
            </a:r>
            <a:endParaRPr lang="es-419" dirty="0"/>
          </a:p>
        </p:txBody>
      </p:sp>
      <p:sp>
        <p:nvSpPr>
          <p:cNvPr id="3" name="Content Placeholder 2">
            <a:extLst>
              <a:ext uri="{FF2B5EF4-FFF2-40B4-BE49-F238E27FC236}">
                <a16:creationId xmlns:a16="http://schemas.microsoft.com/office/drawing/2014/main" id="{9ED6E9A5-AEE7-4FB5-9F6D-DBBF47769D97}"/>
              </a:ext>
            </a:extLst>
          </p:cNvPr>
          <p:cNvSpPr>
            <a:spLocks noGrp="1"/>
          </p:cNvSpPr>
          <p:nvPr>
            <p:ph idx="1"/>
          </p:nvPr>
        </p:nvSpPr>
        <p:spPr/>
        <p:txBody>
          <a:bodyPr>
            <a:normAutofit/>
          </a:bodyPr>
          <a:lstStyle/>
          <a:p>
            <a:pPr marL="0" indent="0" algn="just">
              <a:buNone/>
            </a:pPr>
            <a:r>
              <a:rPr lang="es-MX" b="0" i="0" dirty="0">
                <a:solidFill>
                  <a:srgbClr val="424242"/>
                </a:solidFill>
                <a:effectLst/>
                <a:latin typeface="Roboto"/>
              </a:rPr>
              <a:t>Ante la necesidad de una fabricación más rápida y eficiente, los clientes exigen una mayor variedad, personalización, automatización e innovaciones técnicas. </a:t>
            </a:r>
          </a:p>
          <a:p>
            <a:pPr marL="0" indent="0" algn="just">
              <a:buNone/>
            </a:pPr>
            <a:r>
              <a:rPr lang="es-MX" dirty="0">
                <a:solidFill>
                  <a:srgbClr val="424242"/>
                </a:solidFill>
                <a:latin typeface="Roboto"/>
              </a:rPr>
              <a:t>L</a:t>
            </a:r>
            <a:r>
              <a:rPr lang="es-MX" b="0" i="0" dirty="0">
                <a:solidFill>
                  <a:srgbClr val="424242"/>
                </a:solidFill>
                <a:effectLst/>
                <a:latin typeface="Roboto"/>
              </a:rPr>
              <a:t>as 5 razones principales para incorporar esta tecnología al ciclo de vida del desarrollo de productos, </a:t>
            </a:r>
            <a:r>
              <a:rPr lang="es-MX" dirty="0">
                <a:solidFill>
                  <a:srgbClr val="424242"/>
                </a:solidFill>
                <a:latin typeface="Roboto"/>
              </a:rPr>
              <a:t>se resume de la siguiente manera:</a:t>
            </a:r>
            <a:r>
              <a:rPr lang="es-MX" b="0" i="0" dirty="0">
                <a:solidFill>
                  <a:srgbClr val="424242"/>
                </a:solidFill>
                <a:effectLst/>
                <a:latin typeface="Roboto"/>
              </a:rPr>
              <a:t> </a:t>
            </a:r>
          </a:p>
          <a:p>
            <a:pPr algn="just">
              <a:buFont typeface="Arial" panose="020B0604020202020204" pitchFamily="34" charset="0"/>
              <a:buChar char="•"/>
            </a:pPr>
            <a:r>
              <a:rPr lang="es-MX" b="1" i="0" dirty="0">
                <a:solidFill>
                  <a:srgbClr val="424242"/>
                </a:solidFill>
                <a:effectLst/>
                <a:latin typeface="Roboto"/>
              </a:rPr>
              <a:t>Menos restricciones para el diseño</a:t>
            </a:r>
            <a:r>
              <a:rPr lang="es-MX" b="0" i="0" dirty="0">
                <a:solidFill>
                  <a:srgbClr val="424242"/>
                </a:solidFill>
                <a:effectLst/>
                <a:latin typeface="Roboto"/>
              </a:rPr>
              <a:t>. Con las técnicas tradicionales, hay limitaciones en cuanto a la elaboración de elementos complejos, lo cual requiere varias piezas individuales que cuestan tiempo y dinero. Mediante la digitalización, lo que usted imagine puede hacerse realidad, dándole una perspectiva rápida de cómo podría ser o funcionar el producto. </a:t>
            </a:r>
          </a:p>
          <a:p>
            <a:endParaRPr lang="es-419" dirty="0"/>
          </a:p>
        </p:txBody>
      </p:sp>
    </p:spTree>
    <p:extLst>
      <p:ext uri="{BB962C8B-B14F-4D97-AF65-F5344CB8AC3E}">
        <p14:creationId xmlns:p14="http://schemas.microsoft.com/office/powerpoint/2010/main" val="3016205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4FB6-8720-48E5-BADA-63DE97597E51}"/>
              </a:ext>
            </a:extLst>
          </p:cNvPr>
          <p:cNvSpPr>
            <a:spLocks noGrp="1"/>
          </p:cNvSpPr>
          <p:nvPr>
            <p:ph type="title"/>
          </p:nvPr>
        </p:nvSpPr>
        <p:spPr/>
        <p:txBody>
          <a:bodyPr/>
          <a:lstStyle/>
          <a:p>
            <a:endParaRPr lang="es-419"/>
          </a:p>
        </p:txBody>
      </p:sp>
      <p:sp>
        <p:nvSpPr>
          <p:cNvPr id="3" name="Content Placeholder 2">
            <a:extLst>
              <a:ext uri="{FF2B5EF4-FFF2-40B4-BE49-F238E27FC236}">
                <a16:creationId xmlns:a16="http://schemas.microsoft.com/office/drawing/2014/main" id="{C11B7669-4836-428D-9A13-8086F3791E78}"/>
              </a:ext>
            </a:extLst>
          </p:cNvPr>
          <p:cNvSpPr>
            <a:spLocks noGrp="1"/>
          </p:cNvSpPr>
          <p:nvPr>
            <p:ph idx="1"/>
          </p:nvPr>
        </p:nvSpPr>
        <p:spPr/>
        <p:txBody>
          <a:bodyPr>
            <a:normAutofit/>
          </a:bodyPr>
          <a:lstStyle/>
          <a:p>
            <a:pPr algn="just">
              <a:buFont typeface="Arial" panose="020B0604020202020204" pitchFamily="34" charset="0"/>
              <a:buChar char="•"/>
            </a:pPr>
            <a:r>
              <a:rPr lang="es-MX" b="1" i="0" dirty="0">
                <a:solidFill>
                  <a:srgbClr val="424242"/>
                </a:solidFill>
                <a:effectLst/>
                <a:latin typeface="Roboto"/>
              </a:rPr>
              <a:t>Mayor rapidez y menos costos</a:t>
            </a:r>
            <a:r>
              <a:rPr lang="es-MX" b="0" i="0" dirty="0">
                <a:solidFill>
                  <a:srgbClr val="424242"/>
                </a:solidFill>
                <a:effectLst/>
                <a:latin typeface="Roboto"/>
              </a:rPr>
              <a:t>. Con la </a:t>
            </a:r>
            <a:r>
              <a:rPr lang="es-MX" b="1" i="0" dirty="0">
                <a:solidFill>
                  <a:srgbClr val="424242"/>
                </a:solidFill>
                <a:effectLst/>
                <a:latin typeface="Roboto"/>
              </a:rPr>
              <a:t>impresión 3d</a:t>
            </a:r>
            <a:r>
              <a:rPr lang="es-MX" b="0" i="0" dirty="0">
                <a:solidFill>
                  <a:srgbClr val="424242"/>
                </a:solidFill>
                <a:effectLst/>
                <a:latin typeface="Roboto"/>
              </a:rPr>
              <a:t>, los plazos se acortan de meses a semanas, e incluso días. A través de esta tecnología, los diseñadores ahora tienen la libertad de probar el desarrollo de nuevos productos antes de comprometerse con una inversión a gran escala. Esto se traduce en un uso más eficiente de los recursos, una mejora en la cadena de producción y clientes más satisfechos.</a:t>
            </a:r>
          </a:p>
          <a:p>
            <a:pPr algn="just">
              <a:buFont typeface="Arial" panose="020B0604020202020204" pitchFamily="34" charset="0"/>
              <a:buChar char="•"/>
            </a:pPr>
            <a:endParaRPr lang="es-MX" b="1" i="0" dirty="0">
              <a:solidFill>
                <a:srgbClr val="424242"/>
              </a:solidFill>
              <a:effectLst/>
              <a:latin typeface="Roboto"/>
            </a:endParaRPr>
          </a:p>
          <a:p>
            <a:pPr algn="just">
              <a:buFont typeface="Arial" panose="020B0604020202020204" pitchFamily="34" charset="0"/>
              <a:buChar char="•"/>
            </a:pPr>
            <a:r>
              <a:rPr lang="es-MX" b="1" i="0" dirty="0">
                <a:solidFill>
                  <a:srgbClr val="424242"/>
                </a:solidFill>
                <a:effectLst/>
                <a:latin typeface="Roboto"/>
              </a:rPr>
              <a:t>Iteraciones sin alterar el presupuesto</a:t>
            </a:r>
            <a:r>
              <a:rPr lang="es-MX" b="0" i="0" dirty="0">
                <a:solidFill>
                  <a:srgbClr val="424242"/>
                </a:solidFill>
                <a:effectLst/>
                <a:latin typeface="Roboto"/>
              </a:rPr>
              <a:t>. El prototipado rápido tiene la ventaja de permitir la creación de modelos realistas y de alta calidad en poco tiempo. Sin tener que usar maquinaria adicional, las empresas pueden modelar por su cuenta o acudir a un servicio externo. Como no hacen falta moldes especiales, se pueden hacer las iteraciones necesarias con ayuda de ajustes digitales y a un costo inferior que otras posibilidades.</a:t>
            </a:r>
          </a:p>
          <a:p>
            <a:endParaRPr lang="es-419" dirty="0"/>
          </a:p>
        </p:txBody>
      </p:sp>
    </p:spTree>
    <p:extLst>
      <p:ext uri="{BB962C8B-B14F-4D97-AF65-F5344CB8AC3E}">
        <p14:creationId xmlns:p14="http://schemas.microsoft.com/office/powerpoint/2010/main" val="1303507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4FB6-8720-48E5-BADA-63DE97597E51}"/>
              </a:ext>
            </a:extLst>
          </p:cNvPr>
          <p:cNvSpPr>
            <a:spLocks noGrp="1"/>
          </p:cNvSpPr>
          <p:nvPr>
            <p:ph type="title"/>
          </p:nvPr>
        </p:nvSpPr>
        <p:spPr/>
        <p:txBody>
          <a:bodyPr/>
          <a:lstStyle/>
          <a:p>
            <a:endParaRPr lang="es-419"/>
          </a:p>
        </p:txBody>
      </p:sp>
      <p:sp>
        <p:nvSpPr>
          <p:cNvPr id="3" name="Content Placeholder 2">
            <a:extLst>
              <a:ext uri="{FF2B5EF4-FFF2-40B4-BE49-F238E27FC236}">
                <a16:creationId xmlns:a16="http://schemas.microsoft.com/office/drawing/2014/main" id="{C11B7669-4836-428D-9A13-8086F3791E78}"/>
              </a:ext>
            </a:extLst>
          </p:cNvPr>
          <p:cNvSpPr>
            <a:spLocks noGrp="1"/>
          </p:cNvSpPr>
          <p:nvPr>
            <p:ph idx="1"/>
          </p:nvPr>
        </p:nvSpPr>
        <p:spPr/>
        <p:txBody>
          <a:bodyPr>
            <a:normAutofit/>
          </a:bodyPr>
          <a:lstStyle/>
          <a:p>
            <a:pPr algn="just">
              <a:buFont typeface="Arial" panose="020B0604020202020204" pitchFamily="34" charset="0"/>
              <a:buChar char="•"/>
            </a:pPr>
            <a:r>
              <a:rPr lang="es-MX" b="1" i="0" dirty="0">
                <a:solidFill>
                  <a:srgbClr val="424242"/>
                </a:solidFill>
                <a:effectLst/>
                <a:latin typeface="Roboto"/>
              </a:rPr>
              <a:t>Ensayos con productos casi terminados</a:t>
            </a:r>
            <a:r>
              <a:rPr lang="es-MX" b="0" i="0" dirty="0">
                <a:solidFill>
                  <a:srgbClr val="424242"/>
                </a:solidFill>
                <a:effectLst/>
                <a:latin typeface="Roboto"/>
              </a:rPr>
              <a:t>. La impresión 3D abre la oportunidad de acortar el proceso de creación de prototipos y estimular la innovación en nuevos diseños. La fabricación de modelos previo al lanzamiento le permite encontrar posibles defectos y saber si la idea es viable de acuerdo a lo planeado.</a:t>
            </a:r>
          </a:p>
          <a:p>
            <a:pPr algn="just">
              <a:buFont typeface="Arial" panose="020B0604020202020204" pitchFamily="34" charset="0"/>
              <a:buChar char="•"/>
            </a:pPr>
            <a:r>
              <a:rPr lang="es-MX" b="1" i="0" dirty="0">
                <a:solidFill>
                  <a:srgbClr val="424242"/>
                </a:solidFill>
                <a:effectLst/>
                <a:latin typeface="Roboto"/>
              </a:rPr>
              <a:t>Aumento de la satisfacción del cliente</a:t>
            </a:r>
            <a:r>
              <a:rPr lang="es-MX" b="0" i="0" dirty="0">
                <a:solidFill>
                  <a:srgbClr val="424242"/>
                </a:solidFill>
                <a:effectLst/>
                <a:latin typeface="Roboto"/>
              </a:rPr>
              <a:t>. El uso de la fabricación aditiva ayuda a la toma de decisiones sobre un producto. Los prototipos de prueba son muy útiles para la producción y para que el cliente conozca en directo los </a:t>
            </a:r>
            <a:r>
              <a:rPr lang="es-MX" sz="2100" dirty="0">
                <a:solidFill>
                  <a:srgbClr val="424242"/>
                </a:solidFill>
                <a:latin typeface="Roboto"/>
              </a:rPr>
              <a:t>pormenores</a:t>
            </a:r>
            <a:r>
              <a:rPr lang="es-MX" b="0" i="0" dirty="0">
                <a:solidFill>
                  <a:srgbClr val="424242"/>
                </a:solidFill>
                <a:effectLst/>
                <a:latin typeface="Roboto"/>
              </a:rPr>
              <a:t> del diseño. Así podrá indicarle qué modificaciones son necesarios, si quiere otras versiones o algo más personalizado.</a:t>
            </a:r>
          </a:p>
          <a:p>
            <a:endParaRPr lang="es-419" dirty="0"/>
          </a:p>
        </p:txBody>
      </p:sp>
    </p:spTree>
    <p:extLst>
      <p:ext uri="{BB962C8B-B14F-4D97-AF65-F5344CB8AC3E}">
        <p14:creationId xmlns:p14="http://schemas.microsoft.com/office/powerpoint/2010/main" val="2542145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i,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a:t>Selección de bienes y servicios</a:t>
            </a:r>
          </a:p>
        </p:txBody>
      </p:sp>
      <p:sp>
        <p:nvSpPr>
          <p:cNvPr id="4" name="Content Placeholder 3">
            <a:extLst>
              <a:ext uri="{FF2B5EF4-FFF2-40B4-BE49-F238E27FC236}">
                <a16:creationId xmlns:a16="http://schemas.microsoft.com/office/drawing/2014/main" id="{4E79BD16-AEB7-408A-A128-24312D82B3BC}"/>
              </a:ext>
            </a:extLst>
          </p:cNvPr>
          <p:cNvSpPr>
            <a:spLocks noGrp="1"/>
          </p:cNvSpPr>
          <p:nvPr>
            <p:ph idx="1"/>
          </p:nvPr>
        </p:nvSpPr>
        <p:spPr>
          <a:xfrm>
            <a:off x="1097279" y="1845734"/>
            <a:ext cx="10255349" cy="2302196"/>
          </a:xfrm>
        </p:spPr>
        <p:txBody>
          <a:bodyPr>
            <a:normAutofit/>
          </a:bodyPr>
          <a:lstStyle/>
          <a:p>
            <a:pPr marL="0" indent="0" algn="just">
              <a:buNone/>
            </a:pPr>
            <a:r>
              <a:rPr lang="es-MX" dirty="0"/>
              <a:t>La selección de un producto consiste en escoger el bien o el servicio que se va a suministrar a los consumidores o clientes.</a:t>
            </a:r>
          </a:p>
          <a:p>
            <a:pPr marL="0" indent="0" algn="just">
              <a:buNone/>
            </a:pPr>
            <a:endParaRPr lang="es-MX" dirty="0"/>
          </a:p>
          <a:p>
            <a:pPr marL="0" indent="0" algn="just">
              <a:buNone/>
            </a:pPr>
            <a:r>
              <a:rPr lang="es-MX" dirty="0"/>
              <a:t>Las decisiones sobre el producto son fundamentales en la estrategia de una organización, y tienen consecuencias muy importantes en toda la función de operaciones</a:t>
            </a:r>
          </a:p>
        </p:txBody>
      </p:sp>
      <p:pic>
        <p:nvPicPr>
          <p:cNvPr id="2050" name="Picture 2" descr="Ford Mustang Mach-E: el rival del Tesla Model Y presume de precios | Motor  | Cinco Días">
            <a:extLst>
              <a:ext uri="{FF2B5EF4-FFF2-40B4-BE49-F238E27FC236}">
                <a16:creationId xmlns:a16="http://schemas.microsoft.com/office/drawing/2014/main" id="{BDED84A2-FC7E-40FA-8297-6EC5AE059D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2992" y="4147930"/>
            <a:ext cx="3420257" cy="197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90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A56A-52A6-4C23-8A5C-D5FE744E4B5B}"/>
              </a:ext>
            </a:extLst>
          </p:cNvPr>
          <p:cNvSpPr>
            <a:spLocks noGrp="1"/>
          </p:cNvSpPr>
          <p:nvPr>
            <p:ph type="title"/>
          </p:nvPr>
        </p:nvSpPr>
        <p:spPr/>
        <p:txBody>
          <a:bodyPr/>
          <a:lstStyle/>
          <a:p>
            <a:r>
              <a:rPr lang="es-MX" dirty="0"/>
              <a:t>Ciclos de Vida de los productos</a:t>
            </a:r>
            <a:endParaRPr lang="es-419" dirty="0"/>
          </a:p>
        </p:txBody>
      </p:sp>
      <p:sp>
        <p:nvSpPr>
          <p:cNvPr id="3" name="Content Placeholder 2">
            <a:extLst>
              <a:ext uri="{FF2B5EF4-FFF2-40B4-BE49-F238E27FC236}">
                <a16:creationId xmlns:a16="http://schemas.microsoft.com/office/drawing/2014/main" id="{D3B6A187-6E8B-46AD-87BD-1CFBFAD3D937}"/>
              </a:ext>
            </a:extLst>
          </p:cNvPr>
          <p:cNvSpPr>
            <a:spLocks noGrp="1"/>
          </p:cNvSpPr>
          <p:nvPr>
            <p:ph idx="1"/>
          </p:nvPr>
        </p:nvSpPr>
        <p:spPr/>
        <p:txBody>
          <a:bodyPr/>
          <a:lstStyle/>
          <a:p>
            <a:pPr marL="0" indent="0" algn="just">
              <a:buNone/>
            </a:pPr>
            <a:r>
              <a:rPr lang="es-MX" dirty="0"/>
              <a:t>Los productos nacen, viven y mueren. Son desechados por una sociedad cambiante. Puede resultar útil dividir la vida de un producto en cuatro fases. </a:t>
            </a:r>
          </a:p>
          <a:p>
            <a:pPr marL="0" indent="0" algn="just">
              <a:buNone/>
            </a:pPr>
            <a:r>
              <a:rPr lang="es-MX" dirty="0"/>
              <a:t>Esas fases son la introducción, el crecimiento, la madurez y el declive. </a:t>
            </a:r>
          </a:p>
          <a:p>
            <a:pPr marL="0" indent="0" algn="just">
              <a:buNone/>
            </a:pPr>
            <a:r>
              <a:rPr lang="es-MX" dirty="0"/>
              <a:t>Los ciclos de vida de los productos pueden ser cuestión de unas pocas horas (un periódico) de meses, de años, o de décadas. </a:t>
            </a:r>
          </a:p>
          <a:p>
            <a:pPr marL="0" indent="0" algn="just">
              <a:buNone/>
            </a:pPr>
            <a:r>
              <a:rPr lang="es-MX" dirty="0"/>
              <a:t>Independientemente de la duración del ciclo, el trabajo del director de operaciones es el mismo: diseñar un sistema que ayude a la introducción de nuevos productos con éxito. Si la función de operaciones no actúa de forma eficaz en esta etapa, la empresa puede cargarse de productos perdedores: productos que no pueden producirse de forma eficiente o, quizás, de ninguna forma.</a:t>
            </a:r>
            <a:endParaRPr lang="es-419" dirty="0"/>
          </a:p>
        </p:txBody>
      </p:sp>
    </p:spTree>
    <p:extLst>
      <p:ext uri="{BB962C8B-B14F-4D97-AF65-F5344CB8AC3E}">
        <p14:creationId xmlns:p14="http://schemas.microsoft.com/office/powerpoint/2010/main" val="226566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9555-9172-4DC0-BE69-D56938D6394F}"/>
              </a:ext>
            </a:extLst>
          </p:cNvPr>
          <p:cNvSpPr>
            <a:spLocks noGrp="1"/>
          </p:cNvSpPr>
          <p:nvPr>
            <p:ph type="title"/>
          </p:nvPr>
        </p:nvSpPr>
        <p:spPr/>
        <p:txBody>
          <a:bodyPr/>
          <a:lstStyle/>
          <a:p>
            <a:r>
              <a:rPr lang="es-MX" dirty="0"/>
              <a:t>Ciclo de vida de los productos</a:t>
            </a:r>
            <a:endParaRPr lang="es-419" dirty="0"/>
          </a:p>
        </p:txBody>
      </p:sp>
      <p:sp>
        <p:nvSpPr>
          <p:cNvPr id="5" name="Content Placeholder 4">
            <a:extLst>
              <a:ext uri="{FF2B5EF4-FFF2-40B4-BE49-F238E27FC236}">
                <a16:creationId xmlns:a16="http://schemas.microsoft.com/office/drawing/2014/main" id="{3D49ECCD-B7F3-4D9F-A4CB-06A6AFCB3452}"/>
              </a:ext>
            </a:extLst>
          </p:cNvPr>
          <p:cNvSpPr>
            <a:spLocks noGrp="1"/>
          </p:cNvSpPr>
          <p:nvPr>
            <p:ph idx="1"/>
          </p:nvPr>
        </p:nvSpPr>
        <p:spPr/>
        <p:txBody>
          <a:bodyPr/>
          <a:lstStyle/>
          <a:p>
            <a:endParaRPr lang="es-419" dirty="0"/>
          </a:p>
        </p:txBody>
      </p:sp>
      <p:pic>
        <p:nvPicPr>
          <p:cNvPr id="8" name="Picture 7">
            <a:extLst>
              <a:ext uri="{FF2B5EF4-FFF2-40B4-BE49-F238E27FC236}">
                <a16:creationId xmlns:a16="http://schemas.microsoft.com/office/drawing/2014/main" id="{8A205482-D02D-4CEC-B560-9C52A0B475B3}"/>
              </a:ext>
            </a:extLst>
          </p:cNvPr>
          <p:cNvPicPr/>
          <p:nvPr/>
        </p:nvPicPr>
        <p:blipFill rotWithShape="1">
          <a:blip r:embed="rId2"/>
          <a:srcRect l="27163" t="36080" r="39146" b="39134"/>
          <a:stretch/>
        </p:blipFill>
        <p:spPr bwMode="auto">
          <a:xfrm>
            <a:off x="2482141" y="2462456"/>
            <a:ext cx="6718130" cy="25878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348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2BF4-4303-4C95-B4AB-69A28333D090}"/>
              </a:ext>
            </a:extLst>
          </p:cNvPr>
          <p:cNvSpPr>
            <a:spLocks noGrp="1"/>
          </p:cNvSpPr>
          <p:nvPr>
            <p:ph type="title"/>
          </p:nvPr>
        </p:nvSpPr>
        <p:spPr/>
        <p:txBody>
          <a:bodyPr/>
          <a:lstStyle/>
          <a:p>
            <a:r>
              <a:rPr lang="es-MX" dirty="0"/>
              <a:t>Ciclo de vida y estrategia	</a:t>
            </a:r>
            <a:endParaRPr lang="es-419" dirty="0"/>
          </a:p>
        </p:txBody>
      </p:sp>
      <p:sp>
        <p:nvSpPr>
          <p:cNvPr id="3" name="Content Placeholder 2">
            <a:extLst>
              <a:ext uri="{FF2B5EF4-FFF2-40B4-BE49-F238E27FC236}">
                <a16:creationId xmlns:a16="http://schemas.microsoft.com/office/drawing/2014/main" id="{8C608778-1A60-4933-BAAA-4C5D0D4BF006}"/>
              </a:ext>
            </a:extLst>
          </p:cNvPr>
          <p:cNvSpPr>
            <a:spLocks noGrp="1"/>
          </p:cNvSpPr>
          <p:nvPr>
            <p:ph idx="1"/>
          </p:nvPr>
        </p:nvSpPr>
        <p:spPr>
          <a:xfrm>
            <a:off x="1066800" y="1908682"/>
            <a:ext cx="10058400" cy="1245335"/>
          </a:xfrm>
        </p:spPr>
        <p:txBody>
          <a:bodyPr>
            <a:normAutofit/>
          </a:bodyPr>
          <a:lstStyle/>
          <a:p>
            <a:pPr algn="just"/>
            <a:r>
              <a:rPr lang="es-MX" b="1" dirty="0"/>
              <a:t>Fase de introducción: </a:t>
            </a:r>
            <a:r>
              <a:rPr lang="es-MX" dirty="0"/>
              <a:t>Debido a que los productos en la fase de introducción todavía se están ajustando a las exigencias del mercado, al igual que sus técnicas de producción, es posible que haya que incurrir en gastos extraordinarios en (1) investigación, (2) desarrollo del producto, (3) modificación y perfeccionamiento de los procesos, y (4) desarrollo de proveedores.</a:t>
            </a:r>
            <a:endParaRPr lang="es-419" dirty="0"/>
          </a:p>
        </p:txBody>
      </p:sp>
      <p:pic>
        <p:nvPicPr>
          <p:cNvPr id="1026" name="Picture 2" descr="La Inteligencia Artificial en el Marketing: Una alianza estratégica para el  futuro – TU ESPACIO">
            <a:extLst>
              <a:ext uri="{FF2B5EF4-FFF2-40B4-BE49-F238E27FC236}">
                <a16:creationId xmlns:a16="http://schemas.microsoft.com/office/drawing/2014/main" id="{669C1B27-F91E-3D86-164B-D5134885A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792" y="3703984"/>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054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Ciclo de vida y estrategia	</a:t>
            </a:r>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a:xfrm>
            <a:off x="1097280" y="1845734"/>
            <a:ext cx="10058400" cy="1136006"/>
          </a:xfrm>
        </p:spPr>
        <p:txBody>
          <a:bodyPr>
            <a:normAutofit lnSpcReduction="10000"/>
          </a:bodyPr>
          <a:lstStyle/>
          <a:p>
            <a:pPr marL="0" indent="0" algn="just">
              <a:buNone/>
            </a:pPr>
            <a:r>
              <a:rPr lang="es-MX" b="1" dirty="0"/>
              <a:t>Fase de crecimiento </a:t>
            </a:r>
            <a:r>
              <a:rPr lang="es-MX" dirty="0"/>
              <a:t>En la fase de crecimiento, el diseño del producto ha empezado a estabilizarse, y es necesaria una previsión eficaz de las necesidades de capacidad. Puede resultar necesario incrementar la capacidad o utilizar aún más la capacidad existente para amoldarse al incremento de la demanda del producto.</a:t>
            </a:r>
          </a:p>
        </p:txBody>
      </p:sp>
      <p:pic>
        <p:nvPicPr>
          <p:cNvPr id="4098" name="Picture 2" descr="Tesla Model 3 - Wikipedia, la enciclopedia libre">
            <a:extLst>
              <a:ext uri="{FF2B5EF4-FFF2-40B4-BE49-F238E27FC236}">
                <a16:creationId xmlns:a16="http://schemas.microsoft.com/office/drawing/2014/main" id="{F31A2D61-9F21-4D34-8038-665762A68E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6480" y="3429000"/>
            <a:ext cx="5102087" cy="233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23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Ciclo de vida y estrategia</a:t>
            </a:r>
          </a:p>
        </p:txBody>
      </p:sp>
      <p:sp>
        <p:nvSpPr>
          <p:cNvPr id="3" name="Content Placeholder 2">
            <a:extLst>
              <a:ext uri="{FF2B5EF4-FFF2-40B4-BE49-F238E27FC236}">
                <a16:creationId xmlns:a16="http://schemas.microsoft.com/office/drawing/2014/main" id="{4CB720F3-2E80-4244-B5F6-C8927C91265C}"/>
              </a:ext>
            </a:extLst>
          </p:cNvPr>
          <p:cNvSpPr>
            <a:spLocks noGrp="1"/>
          </p:cNvSpPr>
          <p:nvPr>
            <p:ph idx="1"/>
          </p:nvPr>
        </p:nvSpPr>
        <p:spPr>
          <a:xfrm>
            <a:off x="1097280" y="1845734"/>
            <a:ext cx="10058400" cy="1583266"/>
          </a:xfrm>
        </p:spPr>
        <p:txBody>
          <a:bodyPr/>
          <a:lstStyle/>
          <a:p>
            <a:pPr algn="just"/>
            <a:r>
              <a:rPr lang="es-MX" b="1" dirty="0"/>
              <a:t>Fase de madurez: </a:t>
            </a:r>
            <a:r>
              <a:rPr lang="es-MX" dirty="0"/>
              <a:t>Con el paso del tiempo, el producto pasa a la fase de madurez; los competidores son conocidos. Entonces pueden resultar convenientes sistemas de producción innovadores y de gran volumen de producción. La mejora del control de costes, las opciones y un recorte en la línea del producto pueden ser medidas eficaces o necesarias con vistas a la rentabilidad y a la cuota de mercado.</a:t>
            </a:r>
          </a:p>
          <a:p>
            <a:pPr algn="just"/>
            <a:endParaRPr lang="es-MX" dirty="0"/>
          </a:p>
          <a:p>
            <a:pPr algn="just"/>
            <a:endParaRPr lang="es-419" dirty="0"/>
          </a:p>
        </p:txBody>
      </p:sp>
      <p:pic>
        <p:nvPicPr>
          <p:cNvPr id="5122" name="Picture 2" descr="Cuál es la diferencia entre Pepsi y Coca-Cola?">
            <a:extLst>
              <a:ext uri="{FF2B5EF4-FFF2-40B4-BE49-F238E27FC236}">
                <a16:creationId xmlns:a16="http://schemas.microsoft.com/office/drawing/2014/main" id="{B86A6A7E-FAC7-4300-8B64-2FEB9F42D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6566" y="3309424"/>
            <a:ext cx="3436034" cy="2577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19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Ciclo de vida y estrategia</a:t>
            </a:r>
          </a:p>
        </p:txBody>
      </p:sp>
      <p:sp>
        <p:nvSpPr>
          <p:cNvPr id="5" name="Content Placeholder 4">
            <a:extLst>
              <a:ext uri="{FF2B5EF4-FFF2-40B4-BE49-F238E27FC236}">
                <a16:creationId xmlns:a16="http://schemas.microsoft.com/office/drawing/2014/main" id="{17EF9A96-AFFB-4290-84F0-181EA623466E}"/>
              </a:ext>
            </a:extLst>
          </p:cNvPr>
          <p:cNvSpPr>
            <a:spLocks noGrp="1"/>
          </p:cNvSpPr>
          <p:nvPr>
            <p:ph idx="1"/>
          </p:nvPr>
        </p:nvSpPr>
        <p:spPr>
          <a:xfrm>
            <a:off x="1097280" y="1845735"/>
            <a:ext cx="10058400" cy="1583266"/>
          </a:xfrm>
        </p:spPr>
        <p:txBody>
          <a:bodyPr>
            <a:normAutofit/>
          </a:bodyPr>
          <a:lstStyle/>
          <a:p>
            <a:pPr algn="just"/>
            <a:r>
              <a:rPr lang="es-MX" b="1" dirty="0"/>
              <a:t>Fase de declive </a:t>
            </a:r>
            <a:r>
              <a:rPr lang="es-MX" dirty="0"/>
              <a:t>La dirección no puede tener miramientos con aquellos productos cuyo ciclo de vida está llegando a su fin. Los productos “moribundos” son habitualmente malos candidatos para la inversión de recursos y talentos. A menos que los productos en declive aporten algo especial a la reputación de la empresa o a la línea de productos, o que puedan venderse con una contribución marginal excepcionalmente elevada, habría que dejar de producirlos</a:t>
            </a:r>
            <a:endParaRPr lang="es-419" dirty="0"/>
          </a:p>
        </p:txBody>
      </p:sp>
      <p:pic>
        <p:nvPicPr>
          <p:cNvPr id="6146" name="Picture 2" descr="Nissan Tsuru ya no se va a producir">
            <a:extLst>
              <a:ext uri="{FF2B5EF4-FFF2-40B4-BE49-F238E27FC236}">
                <a16:creationId xmlns:a16="http://schemas.microsoft.com/office/drawing/2014/main" id="{904CC556-3A2D-45C2-A808-F8FC61CFB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2836" y="3351628"/>
            <a:ext cx="3913163" cy="2934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4909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14226</TotalTime>
  <Words>1731</Words>
  <Application>Microsoft Office PowerPoint</Application>
  <PresentationFormat>Panorámica</PresentationFormat>
  <Paragraphs>84</Paragraphs>
  <Slides>26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Calibri</vt:lpstr>
      <vt:lpstr>Calibri Light</vt:lpstr>
      <vt:lpstr>Roboto</vt:lpstr>
      <vt:lpstr>Retrospect</vt:lpstr>
      <vt:lpstr>Producción &amp; Operaciones I</vt:lpstr>
      <vt:lpstr>Desarrollo del Producto</vt:lpstr>
      <vt:lpstr>Selección de bienes y servicios</vt:lpstr>
      <vt:lpstr>Ciclos de Vida de los productos</vt:lpstr>
      <vt:lpstr>Ciclo de vida de los productos</vt:lpstr>
      <vt:lpstr>Ciclo de vida y estrategia </vt:lpstr>
      <vt:lpstr>Ciclo de vida y estrategia </vt:lpstr>
      <vt:lpstr>Ciclo de vida y estrategia</vt:lpstr>
      <vt:lpstr>Ciclo de vida y estrategia</vt:lpstr>
      <vt:lpstr>Análisis del producto por valor</vt:lpstr>
      <vt:lpstr>Oportunidades para nuevos productos</vt:lpstr>
      <vt:lpstr>Desarrollo de Producto</vt:lpstr>
      <vt:lpstr>Despliegue de la función de calidad</vt:lpstr>
      <vt:lpstr>Casa de Calidad</vt:lpstr>
      <vt:lpstr>Casa de Calidad</vt:lpstr>
      <vt:lpstr>Casa de Calidad</vt:lpstr>
      <vt:lpstr>Despliegue de la casa de calidad</vt:lpstr>
      <vt:lpstr>Organización para el desarrollo del producto</vt:lpstr>
      <vt:lpstr>Ingeniería de Valor</vt:lpstr>
      <vt:lpstr>Ingeniería de Valor</vt:lpstr>
      <vt:lpstr>Diseño Robusto</vt:lpstr>
      <vt:lpstr>Diseño Modular</vt:lpstr>
      <vt:lpstr>Nuevas tendencias en el desarrollo de productos</vt:lpstr>
      <vt:lpstr>Presentación de PowerPoint</vt:lpstr>
      <vt:lpstr>Presentación de PowerPoint</vt:lpstr>
      <vt:lpstr>Producción &amp; Operaciones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214</cp:revision>
  <dcterms:created xsi:type="dcterms:W3CDTF">2017-08-19T23:17:36Z</dcterms:created>
  <dcterms:modified xsi:type="dcterms:W3CDTF">2024-08-07T23:42:10Z</dcterms:modified>
</cp:coreProperties>
</file>