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389" r:id="rId3"/>
    <p:sldId id="305" r:id="rId4"/>
    <p:sldId id="306" r:id="rId5"/>
    <p:sldId id="378" r:id="rId6"/>
    <p:sldId id="379" r:id="rId7"/>
    <p:sldId id="380" r:id="rId8"/>
    <p:sldId id="303" r:id="rId9"/>
    <p:sldId id="381" r:id="rId10"/>
    <p:sldId id="382" r:id="rId11"/>
    <p:sldId id="383" r:id="rId12"/>
    <p:sldId id="384" r:id="rId13"/>
    <p:sldId id="385" r:id="rId14"/>
    <p:sldId id="387" r:id="rId15"/>
    <p:sldId id="386" r:id="rId16"/>
    <p:sldId id="388" r:id="rId17"/>
    <p:sldId id="29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D76C1-3774-7897-E6E1-ECEC7C9EF809}" v="5" dt="2024-02-19T22:35:05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ROLANDO RODRIGUEZ CASTANEDA" userId="S::jrrodriguezc@correo.url.edu.gt::4863539d-5666-4a8e-b043-1d0219cc113a" providerId="AD" clId="Web-{790D76C1-3774-7897-E6E1-ECEC7C9EF809}"/>
    <pc:docChg chg="delSld modSld">
      <pc:chgData name="JORGE ROLANDO RODRIGUEZ CASTANEDA" userId="S::jrrodriguezc@correo.url.edu.gt::4863539d-5666-4a8e-b043-1d0219cc113a" providerId="AD" clId="Web-{790D76C1-3774-7897-E6E1-ECEC7C9EF809}" dt="2024-02-19T22:35:04.875" v="2" actId="20577"/>
      <pc:docMkLst>
        <pc:docMk/>
      </pc:docMkLst>
      <pc:sldChg chg="modSp">
        <pc:chgData name="JORGE ROLANDO RODRIGUEZ CASTANEDA" userId="S::jrrodriguezc@correo.url.edu.gt::4863539d-5666-4a8e-b043-1d0219cc113a" providerId="AD" clId="Web-{790D76C1-3774-7897-E6E1-ECEC7C9EF809}" dt="2024-02-19T22:34:59.391" v="1" actId="20577"/>
        <pc:sldMkLst>
          <pc:docMk/>
          <pc:sldMk cId="1267354632" sldId="256"/>
        </pc:sldMkLst>
        <pc:spChg chg="mod">
          <ac:chgData name="JORGE ROLANDO RODRIGUEZ CASTANEDA" userId="S::jrrodriguezc@correo.url.edu.gt::4863539d-5666-4a8e-b043-1d0219cc113a" providerId="AD" clId="Web-{790D76C1-3774-7897-E6E1-ECEC7C9EF809}" dt="2024-02-19T22:34:59.391" v="1" actId="20577"/>
          <ac:spMkLst>
            <pc:docMk/>
            <pc:sldMk cId="1267354632" sldId="256"/>
            <ac:spMk id="3" creationId="{00000000-0000-0000-0000-000000000000}"/>
          </ac:spMkLst>
        </pc:spChg>
      </pc:sldChg>
      <pc:sldChg chg="modSp">
        <pc:chgData name="JORGE ROLANDO RODRIGUEZ CASTANEDA" userId="S::jrrodriguezc@correo.url.edu.gt::4863539d-5666-4a8e-b043-1d0219cc113a" providerId="AD" clId="Web-{790D76C1-3774-7897-E6E1-ECEC7C9EF809}" dt="2024-02-19T22:35:04.875" v="2" actId="20577"/>
        <pc:sldMkLst>
          <pc:docMk/>
          <pc:sldMk cId="231512274" sldId="295"/>
        </pc:sldMkLst>
        <pc:spChg chg="mod">
          <ac:chgData name="JORGE ROLANDO RODRIGUEZ CASTANEDA" userId="S::jrrodriguezc@correo.url.edu.gt::4863539d-5666-4a8e-b043-1d0219cc113a" providerId="AD" clId="Web-{790D76C1-3774-7897-E6E1-ECEC7C9EF809}" dt="2024-02-19T22:35:04.875" v="2" actId="20577"/>
          <ac:spMkLst>
            <pc:docMk/>
            <pc:sldMk cId="231512274" sldId="295"/>
            <ac:spMk id="3" creationId="{00000000-0000-0000-0000-000000000000}"/>
          </ac:spMkLst>
        </pc:spChg>
      </pc:sldChg>
      <pc:sldChg chg="del">
        <pc:chgData name="JORGE ROLANDO RODRIGUEZ CASTANEDA" userId="S::jrrodriguezc@correo.url.edu.gt::4863539d-5666-4a8e-b043-1d0219cc113a" providerId="AD" clId="Web-{790D76C1-3774-7897-E6E1-ECEC7C9EF809}" dt="2024-02-19T22:34:55.516" v="0"/>
        <pc:sldMkLst>
          <pc:docMk/>
          <pc:sldMk cId="564618908" sldId="389"/>
        </pc:sldMkLst>
      </pc:sldChg>
    </pc:docChg>
  </pc:docChgLst>
  <pc:docChgLst>
    <pc:chgData name="JORGE ROLANDO RODRIGUEZ CASTANEDA" userId="S::jrrodriguezc@correo.url.edu.gt::4863539d-5666-4a8e-b043-1d0219cc113a" providerId="AD" clId="Web-{3CD3AA34-5CC7-E6B1-64FB-637BB88F3F00}"/>
    <pc:docChg chg="delSld modSld">
      <pc:chgData name="JORGE ROLANDO RODRIGUEZ CASTANEDA" userId="S::jrrodriguezc@correo.url.edu.gt::4863539d-5666-4a8e-b043-1d0219cc113a" providerId="AD" clId="Web-{3CD3AA34-5CC7-E6B1-64FB-637BB88F3F00}" dt="2023-03-03T23:46:53.348" v="3" actId="20577"/>
      <pc:docMkLst>
        <pc:docMk/>
      </pc:docMkLst>
      <pc:sldChg chg="modSp">
        <pc:chgData name="JORGE ROLANDO RODRIGUEZ CASTANEDA" userId="S::jrrodriguezc@correo.url.edu.gt::4863539d-5666-4a8e-b043-1d0219cc113a" providerId="AD" clId="Web-{3CD3AA34-5CC7-E6B1-64FB-637BB88F3F00}" dt="2023-03-03T23:46:43.473" v="1" actId="20577"/>
        <pc:sldMkLst>
          <pc:docMk/>
          <pc:sldMk cId="1267354632" sldId="256"/>
        </pc:sldMkLst>
        <pc:spChg chg="mod">
          <ac:chgData name="JORGE ROLANDO RODRIGUEZ CASTANEDA" userId="S::jrrodriguezc@correo.url.edu.gt::4863539d-5666-4a8e-b043-1d0219cc113a" providerId="AD" clId="Web-{3CD3AA34-5CC7-E6B1-64FB-637BB88F3F00}" dt="2023-03-03T23:46:43.473" v="1" actId="20577"/>
          <ac:spMkLst>
            <pc:docMk/>
            <pc:sldMk cId="1267354632" sldId="256"/>
            <ac:spMk id="3" creationId="{00000000-0000-0000-0000-000000000000}"/>
          </ac:spMkLst>
        </pc:spChg>
      </pc:sldChg>
      <pc:sldChg chg="modSp">
        <pc:chgData name="JORGE ROLANDO RODRIGUEZ CASTANEDA" userId="S::jrrodriguezc@correo.url.edu.gt::4863539d-5666-4a8e-b043-1d0219cc113a" providerId="AD" clId="Web-{3CD3AA34-5CC7-E6B1-64FB-637BB88F3F00}" dt="2023-03-03T23:46:53.348" v="3" actId="20577"/>
        <pc:sldMkLst>
          <pc:docMk/>
          <pc:sldMk cId="231512274" sldId="295"/>
        </pc:sldMkLst>
        <pc:spChg chg="mod">
          <ac:chgData name="JORGE ROLANDO RODRIGUEZ CASTANEDA" userId="S::jrrodriguezc@correo.url.edu.gt::4863539d-5666-4a8e-b043-1d0219cc113a" providerId="AD" clId="Web-{3CD3AA34-5CC7-E6B1-64FB-637BB88F3F00}" dt="2023-03-03T23:46:53.348" v="3" actId="20577"/>
          <ac:spMkLst>
            <pc:docMk/>
            <pc:sldMk cId="231512274" sldId="295"/>
            <ac:spMk id="3" creationId="{00000000-0000-0000-0000-000000000000}"/>
          </ac:spMkLst>
        </pc:spChg>
      </pc:sldChg>
      <pc:sldChg chg="del">
        <pc:chgData name="JORGE ROLANDO RODRIGUEZ CASTANEDA" userId="S::jrrodriguezc@correo.url.edu.gt::4863539d-5666-4a8e-b043-1d0219cc113a" providerId="AD" clId="Web-{3CD3AA34-5CC7-E6B1-64FB-637BB88F3F00}" dt="2023-03-03T23:46:47.176" v="2"/>
        <pc:sldMkLst>
          <pc:docMk/>
          <pc:sldMk cId="762226403" sldId="304"/>
        </pc:sldMkLst>
      </pc:sldChg>
    </pc:docChg>
  </pc:docChgLst>
  <pc:docChgLst>
    <pc:chgData name="JORGE ROLANDO RODRIGUEZ CASTANEDA" userId="S::jrrodriguezc@correo.url.edu.gt::4863539d-5666-4a8e-b043-1d0219cc113a" providerId="AD" clId="Web-{1691B9D9-517F-B15F-EE13-2F09B4AD25F1}"/>
    <pc:docChg chg="addSld modSld sldOrd">
      <pc:chgData name="JORGE ROLANDO RODRIGUEZ CASTANEDA" userId="S::jrrodriguezc@correo.url.edu.gt::4863539d-5666-4a8e-b043-1d0219cc113a" providerId="AD" clId="Web-{1691B9D9-517F-B15F-EE13-2F09B4AD25F1}" dt="2023-03-06T23:14:51.698" v="10" actId="20577"/>
      <pc:docMkLst>
        <pc:docMk/>
      </pc:docMkLst>
      <pc:sldChg chg="addSp modSp new mod ord setBg">
        <pc:chgData name="JORGE ROLANDO RODRIGUEZ CASTANEDA" userId="S::jrrodriguezc@correo.url.edu.gt::4863539d-5666-4a8e-b043-1d0219cc113a" providerId="AD" clId="Web-{1691B9D9-517F-B15F-EE13-2F09B4AD25F1}" dt="2023-03-06T23:14:51.698" v="10" actId="20577"/>
        <pc:sldMkLst>
          <pc:docMk/>
          <pc:sldMk cId="564618908" sldId="389"/>
        </pc:sldMkLst>
        <pc:spChg chg="mod">
          <ac:chgData name="JORGE ROLANDO RODRIGUEZ CASTANEDA" userId="S::jrrodriguezc@correo.url.edu.gt::4863539d-5666-4a8e-b043-1d0219cc113a" providerId="AD" clId="Web-{1691B9D9-517F-B15F-EE13-2F09B4AD25F1}" dt="2023-03-06T23:14:51.698" v="10" actId="20577"/>
          <ac:spMkLst>
            <pc:docMk/>
            <pc:sldMk cId="564618908" sldId="389"/>
            <ac:spMk id="2" creationId="{80C228BC-3BD3-6CE2-C93C-2D48C8A77FFB}"/>
          </ac:spMkLst>
        </pc:spChg>
        <pc:spChg chg="mod ord">
          <ac:chgData name="JORGE ROLANDO RODRIGUEZ CASTANEDA" userId="S::jrrodriguezc@correo.url.edu.gt::4863539d-5666-4a8e-b043-1d0219cc113a" providerId="AD" clId="Web-{1691B9D9-517F-B15F-EE13-2F09B4AD25F1}" dt="2023-03-06T23:14:47.105" v="8"/>
          <ac:spMkLst>
            <pc:docMk/>
            <pc:sldMk cId="564618908" sldId="389"/>
            <ac:spMk id="3" creationId="{54EF37F2-5667-4CD3-2391-A5539CCB841B}"/>
          </ac:spMkLst>
        </pc:spChg>
        <pc:spChg chg="add">
          <ac:chgData name="JORGE ROLANDO RODRIGUEZ CASTANEDA" userId="S::jrrodriguezc@correo.url.edu.gt::4863539d-5666-4a8e-b043-1d0219cc113a" providerId="AD" clId="Web-{1691B9D9-517F-B15F-EE13-2F09B4AD25F1}" dt="2023-03-06T23:14:47.105" v="8"/>
          <ac:spMkLst>
            <pc:docMk/>
            <pc:sldMk cId="564618908" sldId="389"/>
            <ac:spMk id="9" creationId="{311973C2-EB8B-452A-A698-4A252FD3AE28}"/>
          </ac:spMkLst>
        </pc:spChg>
        <pc:spChg chg="add">
          <ac:chgData name="JORGE ROLANDO RODRIGUEZ CASTANEDA" userId="S::jrrodriguezc@correo.url.edu.gt::4863539d-5666-4a8e-b043-1d0219cc113a" providerId="AD" clId="Web-{1691B9D9-517F-B15F-EE13-2F09B4AD25F1}" dt="2023-03-06T23:14:47.105" v="8"/>
          <ac:spMkLst>
            <pc:docMk/>
            <pc:sldMk cId="564618908" sldId="389"/>
            <ac:spMk id="11" creationId="{10162E77-11AD-44A7-84EC-40C59EEFBD2E}"/>
          </ac:spMkLst>
        </pc:spChg>
        <pc:picChg chg="add mod">
          <ac:chgData name="JORGE ROLANDO RODRIGUEZ CASTANEDA" userId="S::jrrodriguezc@correo.url.edu.gt::4863539d-5666-4a8e-b043-1d0219cc113a" providerId="AD" clId="Web-{1691B9D9-517F-B15F-EE13-2F09B4AD25F1}" dt="2023-03-06T23:14:47.105" v="8"/>
          <ac:picMkLst>
            <pc:docMk/>
            <pc:sldMk cId="564618908" sldId="389"/>
            <ac:picMk id="4" creationId="{77F6E096-A249-1CF1-7C36-D43F1020BA2D}"/>
          </ac:picMkLst>
        </pc:picChg>
        <pc:cxnChg chg="add">
          <ac:chgData name="JORGE ROLANDO RODRIGUEZ CASTANEDA" userId="S::jrrodriguezc@correo.url.edu.gt::4863539d-5666-4a8e-b043-1d0219cc113a" providerId="AD" clId="Web-{1691B9D9-517F-B15F-EE13-2F09B4AD25F1}" dt="2023-03-06T23:14:47.105" v="8"/>
          <ac:cxnSpMkLst>
            <pc:docMk/>
            <pc:sldMk cId="564618908" sldId="389"/>
            <ac:cxnSpMk id="13" creationId="{5AB158E9-1B40-4CD6-95F0-95CA11DF7B7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dows%2010\Desktop\SOLISTICA\202010%20BITACORA%20ABASA%20VIAJES%20KOF%20ENE_V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GRÁFICOS!$M$1476</c:f>
              <c:strCache>
                <c:ptCount val="1"/>
                <c:pt idx="0">
                  <c:v>NO PEDIDOS</c:v>
                </c:pt>
              </c:strCache>
            </c:strRef>
          </c:tx>
          <c:spPr>
            <a:solidFill>
              <a:srgbClr val="202C52"/>
            </a:solidFill>
            <a:ln>
              <a:noFill/>
            </a:ln>
            <a:effectLst/>
          </c:spPr>
          <c:invertIfNegative val="0"/>
          <c:dPt>
            <c:idx val="1373"/>
            <c:invertIfNegative val="0"/>
            <c:bubble3D val="0"/>
            <c:spPr>
              <a:solidFill>
                <a:srgbClr val="E8570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7A-41F2-881C-376A1B0DAC94}"/>
              </c:ext>
            </c:extLst>
          </c:dPt>
          <c:dLbls>
            <c:dLbl>
              <c:idx val="806"/>
              <c:layout>
                <c:manualLayout>
                  <c:x val="0"/>
                  <c:y val="8.42286775434407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7A-41F2-881C-376A1B0DAC94}"/>
                </c:ext>
              </c:extLst>
            </c:dLbl>
            <c:dLbl>
              <c:idx val="1816"/>
              <c:layout>
                <c:manualLayout>
                  <c:x val="0"/>
                  <c:y val="7.05555555555555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G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5="http://schemas.microsoft.com/office/drawing/2012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7A-41F2-881C-376A1B0DAC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202C52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GRÁFICOS!$A$1493:$A$1596</c:f>
              <c:strCache>
                <c:ptCount val="10"/>
                <c:pt idx="0">
                  <c:v>OCTUBRE</c:v>
                </c:pt>
                <c:pt idx="1">
                  <c:v>NOVIEMRBE</c:v>
                </c:pt>
                <c:pt idx="2">
                  <c:v>DICIEMBRE</c:v>
                </c:pt>
                <c:pt idx="3">
                  <c:v>ENERO</c:v>
                </c:pt>
                <c:pt idx="4">
                  <c:v>SEMANA 6</c:v>
                </c:pt>
                <c:pt idx="5">
                  <c:v>SEMANA 7</c:v>
                </c:pt>
                <c:pt idx="6">
                  <c:v>LUNES 15</c:v>
                </c:pt>
                <c:pt idx="7">
                  <c:v>MARTES 16</c:v>
                </c:pt>
                <c:pt idx="8">
                  <c:v>MIÉRCOLES 17</c:v>
                </c:pt>
                <c:pt idx="9">
                  <c:v>JUEVES 18</c:v>
                </c:pt>
              </c:strCache>
              <c:extLst/>
            </c:strRef>
          </c:cat>
          <c:val>
            <c:numRef>
              <c:f>GRÁFICOS!$M$1493:$M$1596</c:f>
              <c:numCache>
                <c:formatCode>General</c:formatCode>
                <c:ptCount val="10"/>
                <c:pt idx="0">
                  <c:v>102</c:v>
                </c:pt>
                <c:pt idx="1">
                  <c:v>225</c:v>
                </c:pt>
                <c:pt idx="2">
                  <c:v>409</c:v>
                </c:pt>
                <c:pt idx="3">
                  <c:v>455</c:v>
                </c:pt>
                <c:pt idx="4">
                  <c:v>82</c:v>
                </c:pt>
                <c:pt idx="5">
                  <c:v>104</c:v>
                </c:pt>
                <c:pt idx="6">
                  <c:v>24</c:v>
                </c:pt>
                <c:pt idx="7">
                  <c:v>24</c:v>
                </c:pt>
                <c:pt idx="8">
                  <c:v>25</c:v>
                </c:pt>
                <c:pt idx="9">
                  <c:v>20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EE7A-41F2-881C-376A1B0DA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8148463"/>
        <c:axId val="1496606847"/>
        <c:extLst/>
      </c:barChart>
      <c:lineChart>
        <c:grouping val="standard"/>
        <c:varyColors val="0"/>
        <c:ser>
          <c:idx val="1"/>
          <c:order val="1"/>
          <c:tx>
            <c:strRef>
              <c:f>GRÁFICOS!$N$1476</c:f>
              <c:strCache>
                <c:ptCount val="1"/>
                <c:pt idx="0">
                  <c:v>CUMPLIMIENTO FLETEO</c:v>
                </c:pt>
              </c:strCache>
            </c:strRef>
          </c:tx>
          <c:spPr>
            <a:ln w="22225" cap="rnd">
              <a:solidFill>
                <a:srgbClr val="E8570E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690"/>
              <c:layout>
                <c:manualLayout>
                  <c:x val="-2.3442652329749104E-2"/>
                  <c:y val="3.85937126939912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E7A-41F2-881C-376A1B0DAC94}"/>
                </c:ext>
              </c:extLst>
            </c:dLbl>
            <c:dLbl>
              <c:idx val="968"/>
              <c:layout>
                <c:manualLayout>
                  <c:x val="-2.2304659498207886E-2"/>
                  <c:y val="3.18554184905159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E7A-41F2-881C-376A1B0DAC94}"/>
                </c:ext>
              </c:extLst>
            </c:dLbl>
            <c:dLbl>
              <c:idx val="986"/>
              <c:layout>
                <c:manualLayout>
                  <c:x val="-2.3442652329749104E-2"/>
                  <c:y val="3.185541849051598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E7A-41F2-881C-376A1B0DAC94}"/>
                </c:ext>
              </c:extLst>
            </c:dLbl>
            <c:dLbl>
              <c:idx val="1123"/>
              <c:layout>
                <c:manualLayout>
                  <c:x val="-2.3442652329749104E-2"/>
                  <c:y val="3.52245655922536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E7A-41F2-881C-376A1B0DAC94}"/>
                </c:ext>
              </c:extLst>
            </c:dLbl>
            <c:dLbl>
              <c:idx val="1393"/>
              <c:layout>
                <c:manualLayout>
                  <c:x val="-2.2304659498207886E-2"/>
                  <c:y val="3.52245655922536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E7A-41F2-881C-376A1B0DAC94}"/>
                </c:ext>
              </c:extLst>
            </c:dLbl>
            <c:dLbl>
              <c:idx val="1591"/>
              <c:layout>
                <c:manualLayout>
                  <c:x val="-2.2304659498207927E-2"/>
                  <c:y val="2.51171242870407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E7A-41F2-881C-376A1B0DAC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8570E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GRÁFICOS!$A$1493:$A$1596</c:f>
              <c:strCache>
                <c:ptCount val="10"/>
                <c:pt idx="0">
                  <c:v>OCTUBRE</c:v>
                </c:pt>
                <c:pt idx="1">
                  <c:v>NOVIEMRBE</c:v>
                </c:pt>
                <c:pt idx="2">
                  <c:v>DICIEMBRE</c:v>
                </c:pt>
                <c:pt idx="3">
                  <c:v>ENERO</c:v>
                </c:pt>
                <c:pt idx="4">
                  <c:v>SEMANA 6</c:v>
                </c:pt>
                <c:pt idx="5">
                  <c:v>SEMANA 7</c:v>
                </c:pt>
                <c:pt idx="6">
                  <c:v>LUNES 15</c:v>
                </c:pt>
                <c:pt idx="7">
                  <c:v>MARTES 16</c:v>
                </c:pt>
                <c:pt idx="8">
                  <c:v>MIÉRCOLES 17</c:v>
                </c:pt>
                <c:pt idx="9">
                  <c:v>JUEVES 18</c:v>
                </c:pt>
              </c:strCache>
              <c:extLst/>
            </c:strRef>
          </c:cat>
          <c:val>
            <c:numRef>
              <c:f>GRÁFICOS!$N$1493:$N$1596</c:f>
              <c:numCache>
                <c:formatCode>0%</c:formatCode>
                <c:ptCount val="10"/>
                <c:pt idx="0">
                  <c:v>0.98039215686274506</c:v>
                </c:pt>
                <c:pt idx="1">
                  <c:v>0.95</c:v>
                </c:pt>
                <c:pt idx="2">
                  <c:v>0.9853300733496333</c:v>
                </c:pt>
                <c:pt idx="3">
                  <c:v>0.85274725274725272</c:v>
                </c:pt>
                <c:pt idx="4">
                  <c:v>1</c:v>
                </c:pt>
                <c:pt idx="5">
                  <c:v>0.96153846153846156</c:v>
                </c:pt>
                <c:pt idx="6">
                  <c:v>1</c:v>
                </c:pt>
                <c:pt idx="7">
                  <c:v>0.91666666666666663</c:v>
                </c:pt>
                <c:pt idx="8">
                  <c:v>0.88</c:v>
                </c:pt>
                <c:pt idx="9">
                  <c:v>0.9</c:v>
                </c:pt>
              </c:numCache>
              <c:extLst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B-EE7A-41F2-881C-376A1B0DAC94}"/>
            </c:ext>
          </c:extLst>
        </c:ser>
        <c:ser>
          <c:idx val="2"/>
          <c:order val="2"/>
          <c:tx>
            <c:strRef>
              <c:f>GRÁFICOS!$O$1476</c:f>
              <c:strCache>
                <c:ptCount val="1"/>
                <c:pt idx="0">
                  <c:v>META</c:v>
                </c:pt>
              </c:strCache>
            </c:strRef>
          </c:tx>
          <c:spPr>
            <a:ln w="222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40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E7A-41F2-881C-376A1B0DAC94}"/>
                </c:ext>
              </c:extLst>
            </c:dLbl>
            <c:dLbl>
              <c:idx val="69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E7A-41F2-881C-376A1B0DAC94}"/>
                </c:ext>
              </c:extLst>
            </c:dLbl>
            <c:dLbl>
              <c:idx val="74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E7A-41F2-881C-376A1B0DAC94}"/>
                </c:ext>
              </c:extLst>
            </c:dLbl>
            <c:spPr>
              <a:solidFill>
                <a:srgbClr val="00B05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G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GRÁFICOS!$A$1493:$A$1596</c:f>
              <c:strCache>
                <c:ptCount val="10"/>
                <c:pt idx="0">
                  <c:v>OCTUBRE</c:v>
                </c:pt>
                <c:pt idx="1">
                  <c:v>NOVIEMRBE</c:v>
                </c:pt>
                <c:pt idx="2">
                  <c:v>DICIEMBRE</c:v>
                </c:pt>
                <c:pt idx="3">
                  <c:v>ENERO</c:v>
                </c:pt>
                <c:pt idx="4">
                  <c:v>SEMANA 6</c:v>
                </c:pt>
                <c:pt idx="5">
                  <c:v>SEMANA 7</c:v>
                </c:pt>
                <c:pt idx="6">
                  <c:v>LUNES 15</c:v>
                </c:pt>
                <c:pt idx="7">
                  <c:v>MARTES 16</c:v>
                </c:pt>
                <c:pt idx="8">
                  <c:v>MIÉRCOLES 17</c:v>
                </c:pt>
                <c:pt idx="9">
                  <c:v>JUEVES 18</c:v>
                </c:pt>
              </c:strCache>
              <c:extLst/>
            </c:strRef>
          </c:cat>
          <c:val>
            <c:numRef>
              <c:f>GRÁFICOS!$O$1493:$O$1596</c:f>
              <c:numCache>
                <c:formatCode>0%</c:formatCode>
                <c:ptCount val="10"/>
                <c:pt idx="0">
                  <c:v>0.95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0.95</c:v>
                </c:pt>
                <c:pt idx="5">
                  <c:v>0.95</c:v>
                </c:pt>
                <c:pt idx="6">
                  <c:v>0.95</c:v>
                </c:pt>
                <c:pt idx="7">
                  <c:v>0.95</c:v>
                </c:pt>
                <c:pt idx="8">
                  <c:v>0.95</c:v>
                </c:pt>
                <c:pt idx="9">
                  <c:v>0.95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F-EE7A-41F2-881C-376A1B0DAC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658063"/>
        <c:axId val="192603695"/>
      </c:lineChart>
      <c:catAx>
        <c:axId val="1498148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rgbClr val="202C52"/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496606847"/>
        <c:crosses val="autoZero"/>
        <c:auto val="1"/>
        <c:lblAlgn val="ctr"/>
        <c:lblOffset val="100"/>
        <c:noMultiLvlLbl val="0"/>
      </c:catAx>
      <c:valAx>
        <c:axId val="1496606847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498148463"/>
        <c:crosses val="autoZero"/>
        <c:crossBetween val="between"/>
      </c:valAx>
      <c:valAx>
        <c:axId val="192603695"/>
        <c:scaling>
          <c:orientation val="minMax"/>
          <c:max val="1.1000000000000001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GT"/>
          </a:p>
        </c:txPr>
        <c:crossAx val="189658063"/>
        <c:crosses val="max"/>
        <c:crossBetween val="between"/>
      </c:valAx>
      <c:catAx>
        <c:axId val="189658063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92603695"/>
        <c:crosses val="max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202C52"/>
              </a:solidFill>
              <a:latin typeface="+mn-lt"/>
              <a:ea typeface="+mn-ea"/>
              <a:cs typeface="+mn-cs"/>
            </a:defRPr>
          </a:pPr>
          <a:endParaRPr lang="es-G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G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1C24C-5FD6-4F7F-AA36-0E82D615A5EE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A802D-9326-426A-853F-0C4EDCB2070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615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7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631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0767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6149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1019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834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305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31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7892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648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C46035-0C1F-4358-AC87-7593A30C26EC}" type="datetimeFigureOut">
              <a:rPr lang="es-GT" smtClean="0"/>
              <a:t>12/08/2024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C5AED9-68C5-493E-B325-2410F1CD8EA0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1473327"/>
            <a:ext cx="10170795" cy="2479548"/>
          </a:xfrm>
        </p:spPr>
        <p:txBody>
          <a:bodyPr/>
          <a:lstStyle/>
          <a:p>
            <a:r>
              <a:rPr lang="es-GT" dirty="0"/>
              <a:t>Producción &amp; Operaciones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65171"/>
            <a:ext cx="10058400" cy="11430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GT" dirty="0"/>
              <a:t>Semestre </a:t>
            </a:r>
            <a:r>
              <a:rPr lang="es-GT" dirty="0" err="1"/>
              <a:t>iI</a:t>
            </a:r>
            <a:r>
              <a:rPr lang="es-GT" dirty="0"/>
              <a:t>, 2024</a:t>
            </a:r>
          </a:p>
          <a:p>
            <a:endParaRPr lang="es-GT" dirty="0"/>
          </a:p>
          <a:p>
            <a:pPr algn="r"/>
            <a:r>
              <a:rPr lang="es-GT" dirty="0"/>
              <a:t>Ing. Jorge rodriguez</a:t>
            </a:r>
          </a:p>
        </p:txBody>
      </p:sp>
      <p:pic>
        <p:nvPicPr>
          <p:cNvPr id="1028" name="Picture 4" descr="Resultado de imagen de universidad rafael landív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4" y="270132"/>
            <a:ext cx="2604145" cy="9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5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Tipos de Previsión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9AFDD-D76C-42AD-B3E3-29385913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8614"/>
            <a:ext cx="5753686" cy="2444912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Previsiones sobre la tecnología. Referentes al ritmo del progreso tecnológico, que puede dar como resultado el nacimiento de interesantes productos, requiriendo nuevas fábricas y equipos.</a:t>
            </a:r>
          </a:p>
        </p:txBody>
      </p:sp>
      <p:pic>
        <p:nvPicPr>
          <p:cNvPr id="5122" name="Picture 2" descr="Resultado de imagen para galaxy fold">
            <a:extLst>
              <a:ext uri="{FF2B5EF4-FFF2-40B4-BE49-F238E27FC236}">
                <a16:creationId xmlns:a16="http://schemas.microsoft.com/office/drawing/2014/main" id="{DA95EF96-A9ED-45B0-8A46-BE557ECD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31" y="3148754"/>
            <a:ext cx="5050216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91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88130"/>
            <a:ext cx="10058400" cy="1450757"/>
          </a:xfrm>
        </p:spPr>
        <p:txBody>
          <a:bodyPr/>
          <a:lstStyle/>
          <a:p>
            <a:r>
              <a:rPr lang="es-GT" dirty="0"/>
              <a:t>Tipos de Previsión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9AFDD-D76C-42AD-B3E3-29385913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Previsiones de la demanda. Son estimaciones de la demanda de los productos o servicios de una empresa. Estas previsiones, también denominadas previsiones de ventas, conducen los sistemas de producción de las empresas, su capacidad y su planificación, y sirven como input para la planificación financiera, de marketing y de personal.</a:t>
            </a:r>
          </a:p>
        </p:txBody>
      </p:sp>
      <p:pic>
        <p:nvPicPr>
          <p:cNvPr id="6146" name="Picture 2" descr="Resultado de imagen para prevision de la demanda">
            <a:extLst>
              <a:ext uri="{FF2B5EF4-FFF2-40B4-BE49-F238E27FC236}">
                <a16:creationId xmlns:a16="http://schemas.microsoft.com/office/drawing/2014/main" id="{CCD7FC11-C800-47BB-9F59-B1D2DA726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65" y="2968282"/>
            <a:ext cx="4965520" cy="317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44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s-GT" dirty="0"/>
              <a:t>La importancia de la previsión</a:t>
            </a:r>
          </a:p>
        </p:txBody>
      </p:sp>
      <p:pic>
        <p:nvPicPr>
          <p:cNvPr id="7170" name="Picture 2" descr="Resultado de imagen para reclutamiento">
            <a:extLst>
              <a:ext uri="{FF2B5EF4-FFF2-40B4-BE49-F238E27FC236}">
                <a16:creationId xmlns:a16="http://schemas.microsoft.com/office/drawing/2014/main" id="{982A90D8-2778-4BE0-9637-33D1DF825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8" r="16146"/>
          <a:stretch/>
        </p:blipFill>
        <p:spPr bwMode="auto">
          <a:xfrm>
            <a:off x="633999" y="640081"/>
            <a:ext cx="4001315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9AFDD-D76C-42AD-B3E3-29385913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/>
              <a:t>Recursos Humanos: </a:t>
            </a:r>
            <a:r>
              <a:rPr lang="es-MX" dirty="0"/>
              <a:t>La contratación, formación y despido de los trabajadores dependen de la demanda esperada. Si el departamento de recursos humanos debe contratar a nuevos trabajadores sin previo aviso, la cantidad de formación disminuye, y la calidad de la plantilla sufre.</a:t>
            </a:r>
            <a:endParaRPr lang="es-MX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76866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88130"/>
            <a:ext cx="10058400" cy="1450757"/>
          </a:xfrm>
        </p:spPr>
        <p:txBody>
          <a:bodyPr/>
          <a:lstStyle/>
          <a:p>
            <a:r>
              <a:rPr lang="es-GT" dirty="0"/>
              <a:t>Importancia de la Previsión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9AFDD-D76C-42AD-B3E3-29385913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21829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b="1" dirty="0"/>
          </a:p>
          <a:p>
            <a:pPr marL="0" indent="0" algn="just">
              <a:buNone/>
            </a:pPr>
            <a:r>
              <a:rPr lang="es-MX" b="1" dirty="0"/>
              <a:t>Calidad: </a:t>
            </a:r>
            <a:r>
              <a:rPr lang="es-MX" dirty="0"/>
              <a:t>Cuando la capacidad es insuficiente, el déficit resultante puede traducirse en incumplimientos en las entregas, pérdida de clientes y pérdida de cuota de mercado.</a:t>
            </a:r>
            <a:endParaRPr lang="es-MX" b="1" dirty="0"/>
          </a:p>
          <a:p>
            <a:pPr marL="0" indent="0" algn="just">
              <a:buNone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647549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88130"/>
            <a:ext cx="10058400" cy="1450757"/>
          </a:xfrm>
        </p:spPr>
        <p:txBody>
          <a:bodyPr/>
          <a:lstStyle/>
          <a:p>
            <a:r>
              <a:rPr lang="es-GT" dirty="0"/>
              <a:t>Importancia de la Previsión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9AFDD-D76C-42AD-B3E3-29385913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8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b="1" dirty="0"/>
              <a:t>Gestión de la Cadena de Suministro: </a:t>
            </a:r>
            <a:r>
              <a:rPr lang="es-MX" dirty="0"/>
              <a:t>Las buenas relaciones con los suministradores y las ventajas consiguientes de precio para materiales y componentes dependen de la exactitud en las previsiones. </a:t>
            </a:r>
            <a:endParaRPr lang="es-MX" b="1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C1EEABD-018B-4943-B420-7A762A468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808300"/>
              </p:ext>
            </p:extLst>
          </p:nvPr>
        </p:nvGraphicFramePr>
        <p:xfrm>
          <a:off x="3277772" y="2658794"/>
          <a:ext cx="8401403" cy="3643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045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88130"/>
            <a:ext cx="10058400" cy="1450757"/>
          </a:xfrm>
        </p:spPr>
        <p:txBody>
          <a:bodyPr/>
          <a:lstStyle/>
          <a:p>
            <a:r>
              <a:rPr lang="es-GT" dirty="0"/>
              <a:t>Etapas de la Previsión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9AFDD-D76C-42AD-B3E3-29385913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369367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MX" dirty="0"/>
              <a:t>Determinar el uso de la previsión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Seleccionar los artículos para los que se va a realizar la previsión.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Definir el horizonte temporal de la previsión.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Seleccionar el modelo o los modelos de previsión.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Recopilación de los datos necesarios para hacer la previsión.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419" dirty="0"/>
              <a:t>Realizar la previsión.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419" dirty="0"/>
              <a:t>Validar e implementar los resultados. </a:t>
            </a:r>
            <a:endParaRPr lang="es-MX" dirty="0"/>
          </a:p>
          <a:p>
            <a:pPr marL="457200" indent="-457200" algn="just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287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DA2A-6E9E-4D5C-A943-EEAFE072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Etapas de la Previsión</a:t>
            </a:r>
            <a:endParaRPr lang="es-419" dirty="0"/>
          </a:p>
        </p:txBody>
      </p:sp>
      <p:pic>
        <p:nvPicPr>
          <p:cNvPr id="8194" name="Picture 2" descr="Resultado de imagen para coca cola">
            <a:extLst>
              <a:ext uri="{FF2B5EF4-FFF2-40B4-BE49-F238E27FC236}">
                <a16:creationId xmlns:a16="http://schemas.microsoft.com/office/drawing/2014/main" id="{BA534B02-AC7D-4957-B47B-03D137CBE3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436" y="2472038"/>
            <a:ext cx="5342157" cy="300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136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1473327"/>
            <a:ext cx="10170795" cy="2479548"/>
          </a:xfrm>
        </p:spPr>
        <p:txBody>
          <a:bodyPr/>
          <a:lstStyle/>
          <a:p>
            <a:r>
              <a:rPr lang="es-GT" dirty="0"/>
              <a:t>Producción &amp; Operaciones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65171"/>
            <a:ext cx="10058400" cy="11430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GT" dirty="0"/>
              <a:t>Semestre </a:t>
            </a:r>
            <a:r>
              <a:rPr lang="es-GT"/>
              <a:t>iI, </a:t>
            </a:r>
            <a:r>
              <a:rPr lang="es-GT" dirty="0"/>
              <a:t>2024</a:t>
            </a:r>
          </a:p>
          <a:p>
            <a:endParaRPr lang="es-GT" dirty="0"/>
          </a:p>
          <a:p>
            <a:pPr algn="r"/>
            <a:r>
              <a:rPr lang="es-GT" dirty="0"/>
              <a:t>Ing. Jorge rodriguez</a:t>
            </a:r>
          </a:p>
        </p:txBody>
      </p:sp>
      <p:pic>
        <p:nvPicPr>
          <p:cNvPr id="1028" name="Picture 4" descr="Resultado de imagen de universidad rafael landív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74" y="270132"/>
            <a:ext cx="2604145" cy="9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154B8-CB9E-225E-0FC5-D159BB78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Hoy en la historia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3985E-0278-6BC1-1989-AAC5F947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1887, nace Erwin Schrödinger, físico austríaco y Premio Nobel en 1933.</a:t>
            </a:r>
          </a:p>
          <a:p>
            <a:endParaRPr lang="es-MX" dirty="0"/>
          </a:p>
          <a:p>
            <a:r>
              <a:rPr lang="es-MX" dirty="0"/>
              <a:t>La paradoja de la mecánica cuántica del "gato de Schrödinger" según la interpretación de los muchos mundos. En esta interpretación, cada evento es un punto de ramificación. El gato está vivo y muerto, sin importar si la caja está abierta, pero los gatos "vivos" y "muertos" están en diferentes ramas del universo que son igualmente reales pero que no pueden interactuar entre sí.</a:t>
            </a:r>
          </a:p>
          <a:p>
            <a:endParaRPr lang="es-G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C7FF5-1C11-FA1A-0C83-9BD7A0A66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959" y="4015408"/>
            <a:ext cx="33337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1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Previsión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7674" y="1878001"/>
            <a:ext cx="9655126" cy="1450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dirty="0"/>
              <a:t>La previsión es el arte y la ciencia de predecir acontecimientos futuros. Supone la recopilación de datos históricos y su proyección hacia el futuro con algún tipo de modelo matemático. Puede ser una predicción subjetiva o intuitiva del futuro, o puede englobar una combinación de éstas; es decir, un modelo matemático ajustado por las buenas opiniones del directivo</a:t>
            </a:r>
            <a:endParaRPr lang="en-US" dirty="0"/>
          </a:p>
        </p:txBody>
      </p:sp>
      <p:sp>
        <p:nvSpPr>
          <p:cNvPr id="6" name="AutoShape 4" descr="Resultado de imagen para prevision contagios coronavirus">
            <a:extLst>
              <a:ext uri="{FF2B5EF4-FFF2-40B4-BE49-F238E27FC236}">
                <a16:creationId xmlns:a16="http://schemas.microsoft.com/office/drawing/2014/main" id="{67A779C0-3314-4BFA-8517-C047015BFC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419"/>
          </a:p>
        </p:txBody>
      </p:sp>
      <p:pic>
        <p:nvPicPr>
          <p:cNvPr id="8" name="Picture 7" descr="Resultado de imagen para prevision contagios coronavirus">
            <a:extLst>
              <a:ext uri="{FF2B5EF4-FFF2-40B4-BE49-F238E27FC236}">
                <a16:creationId xmlns:a16="http://schemas.microsoft.com/office/drawing/2014/main" id="{2BF18D8A-D47F-40EC-AB75-CC570D9E18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60" y="2980218"/>
            <a:ext cx="5400040" cy="320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51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Horizontes temporales de la previsión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9BD16-AEB7-408A-A128-24312D82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55349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Las previsiones se clasifican normalmente según el horizonte de tiempo futuro que abarcan. Hay tres tipos de horizontes temporales: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1. Previsión a corto plazo. Esta previsión tiene un periodo de cobertura de hasta un año, aunque generalmente es inferior a los tres meses. Se utiliza para la planificación de compras, programación de trabajos, programación de las necesidades de mano de obra, asignación de tareas y planificación de los niveles de producción.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85590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A56A-52A6-4C23-8A5C-D5FE744E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Horizontes Temporales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3889-9A19-4E49-8F2C-5075F99B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Previsión a medio plazo. Una previsión a medio plazo, o intermedia, abarca generalmente entre tres meses y tres años. Es útil para la planificación de las ventas, planificación de la producción y de su presupuesto, planificación de caja, así como para el análisis de diferentes planes operativos.</a:t>
            </a:r>
            <a:endParaRPr lang="es-41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AAFED-5FF2-406C-981F-DEBF478758DA}"/>
              </a:ext>
            </a:extLst>
          </p:cNvPr>
          <p:cNvPicPr/>
          <p:nvPr/>
        </p:nvPicPr>
        <p:blipFill rotWithShape="1">
          <a:blip r:embed="rId2"/>
          <a:srcRect l="53446" t="23217" r="4221" b="26584"/>
          <a:stretch/>
        </p:blipFill>
        <p:spPr bwMode="auto">
          <a:xfrm>
            <a:off x="3677740" y="2944919"/>
            <a:ext cx="4385945" cy="2924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566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555-9172-4DC0-BE69-D56938D6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Horizontes temporales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65911-74B3-46CB-A2EA-E792A10D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6492"/>
          </a:xfrm>
        </p:spPr>
        <p:txBody>
          <a:bodyPr/>
          <a:lstStyle/>
          <a:p>
            <a:r>
              <a:rPr lang="es-MX" dirty="0"/>
              <a:t>3. Previsiones a largo plazo. Generalmente abarcan periodos de tres años o más, y se utilizan en la planificación de nuevos productos, gastos de capital, localización o expansión de instalaciones e investigación y desarrollo.</a:t>
            </a:r>
          </a:p>
          <a:p>
            <a:endParaRPr lang="es-41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39CB9-4997-42BE-9751-6E3608B01E7C}"/>
              </a:ext>
            </a:extLst>
          </p:cNvPr>
          <p:cNvPicPr/>
          <p:nvPr/>
        </p:nvPicPr>
        <p:blipFill rotWithShape="1">
          <a:blip r:embed="rId2"/>
          <a:srcRect t="22904" r="30680" b="56076"/>
          <a:stretch/>
        </p:blipFill>
        <p:spPr bwMode="auto">
          <a:xfrm>
            <a:off x="1828801" y="3109912"/>
            <a:ext cx="7737230" cy="17293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348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2BF4-4303-4C95-B4AB-69A2833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Diferencias en los horizontes temporales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8778-1A60-4933-BAAA-4C5D0D4B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1774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s-MX" dirty="0"/>
              <a:t>Las previsiones a medio y largo plazo tratan de cuestiones más globales, y sirven de base a las decisiones de gestión referentes a planificación y productos, plantas y procesos.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Las previsiones a corto plazo normalmente emplean metodologías diferentes a las utilizadas en las previsiones a largo plazo. Las técnicas matemáticas, como las de medias móviles, alisado exponencial y extrapolación de tendencia (todas las cuales se examinarán en breve), son comunes en las proyecciones a corto plazo.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dirty="0"/>
              <a:t>Las previsiones a corto plazo tienden a ser más exactas que las realizadas a largo plazo. Los factores que influyen sobre la demanda cambian a diario.</a:t>
            </a:r>
          </a:p>
          <a:p>
            <a:endParaRPr lang="es-MX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96805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La previsión y el ciclo de vida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9AFDD-D76C-42AD-B3E3-29385913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583266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/>
              <a:t>Los productos situados en las dos primeras etapas del ciclo de vida (como la realidad virtual y los televisores de pantalla de LED 8K) necesitan previsiones más largas que los que están en las etapas de madurez y declive (como </a:t>
            </a:r>
            <a:r>
              <a:rPr lang="es-MX" dirty="0" err="1"/>
              <a:t>blueray’s</a:t>
            </a:r>
            <a:r>
              <a:rPr lang="es-MX" dirty="0"/>
              <a:t> y monopatines). Las previsiones que reflejan el ciclo de vida son útiles para proyectar diferentes niveles de personal, de inventarios y de capacidad de producción requeridos a la que el producto pasa de la primera a la última etapa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BD6382-3019-4C95-B53F-1B511341FDBA}"/>
              </a:ext>
            </a:extLst>
          </p:cNvPr>
          <p:cNvPicPr/>
          <p:nvPr/>
        </p:nvPicPr>
        <p:blipFill rotWithShape="1">
          <a:blip r:embed="rId2"/>
          <a:srcRect l="26282" t="22276" r="28210" b="24388"/>
          <a:stretch/>
        </p:blipFill>
        <p:spPr bwMode="auto">
          <a:xfrm>
            <a:off x="6414052" y="3328379"/>
            <a:ext cx="4544668" cy="3037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123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56941" y="26128"/>
            <a:ext cx="5127171" cy="1450757"/>
          </a:xfrm>
        </p:spPr>
        <p:txBody>
          <a:bodyPr>
            <a:normAutofit/>
          </a:bodyPr>
          <a:lstStyle/>
          <a:p>
            <a:r>
              <a:rPr lang="es-GT" dirty="0"/>
              <a:t>Tipos de Previsión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89AFDD-D76C-42AD-B3E3-29385913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Previsiones económicas. Tratan del ciclo económico prediciendo las tasas de inflación, masa monetaria, construcción de primeras viviendas y otros indicadores económicos.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79375-6947-43D1-9FD6-7DEE885D76F7}"/>
              </a:ext>
            </a:extLst>
          </p:cNvPr>
          <p:cNvPicPr/>
          <p:nvPr/>
        </p:nvPicPr>
        <p:blipFill rotWithShape="1">
          <a:blip r:embed="rId2"/>
          <a:srcRect l="27164" t="8784" r="31385" b="12152"/>
          <a:stretch/>
        </p:blipFill>
        <p:spPr bwMode="auto">
          <a:xfrm>
            <a:off x="923455" y="645106"/>
            <a:ext cx="4891101" cy="524774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38651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13773</TotalTime>
  <Words>882</Words>
  <Application>Microsoft Office PowerPoint</Application>
  <PresentationFormat>Panorámica</PresentationFormat>
  <Paragraphs>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Producción &amp; Operaciones I</vt:lpstr>
      <vt:lpstr>Hoy en la historia</vt:lpstr>
      <vt:lpstr>Previsión</vt:lpstr>
      <vt:lpstr>Horizontes temporales de la previsión</vt:lpstr>
      <vt:lpstr>Horizontes Temporales</vt:lpstr>
      <vt:lpstr>Horizontes temporales</vt:lpstr>
      <vt:lpstr>Diferencias en los horizontes temporales</vt:lpstr>
      <vt:lpstr>La previsión y el ciclo de vida</vt:lpstr>
      <vt:lpstr>Tipos de Previsión</vt:lpstr>
      <vt:lpstr>Tipos de Previsión</vt:lpstr>
      <vt:lpstr>Tipos de Previsión</vt:lpstr>
      <vt:lpstr>La importancia de la previsión</vt:lpstr>
      <vt:lpstr>Importancia de la Previsión</vt:lpstr>
      <vt:lpstr>Importancia de la Previsión</vt:lpstr>
      <vt:lpstr>Etapas de la Previsión</vt:lpstr>
      <vt:lpstr>Etapas de la Previsión</vt:lpstr>
      <vt:lpstr>Producción &amp; Operaciones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 de Producción y Operaciones</dc:title>
  <dc:creator>mario vela corona</dc:creator>
  <cp:lastModifiedBy>Jorge Rolando Rodriguez Castañeda</cp:lastModifiedBy>
  <cp:revision>167</cp:revision>
  <dcterms:created xsi:type="dcterms:W3CDTF">2017-08-19T23:17:36Z</dcterms:created>
  <dcterms:modified xsi:type="dcterms:W3CDTF">2024-08-12T19:40:44Z</dcterms:modified>
</cp:coreProperties>
</file>