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256" r:id="rId2"/>
    <p:sldId id="396" r:id="rId3"/>
    <p:sldId id="305" r:id="rId4"/>
    <p:sldId id="306" r:id="rId5"/>
    <p:sldId id="378" r:id="rId6"/>
    <p:sldId id="379" r:id="rId7"/>
    <p:sldId id="380" r:id="rId8"/>
    <p:sldId id="303" r:id="rId9"/>
    <p:sldId id="382" r:id="rId10"/>
    <p:sldId id="385" r:id="rId11"/>
    <p:sldId id="387" r:id="rId12"/>
    <p:sldId id="386" r:id="rId13"/>
    <p:sldId id="388" r:id="rId14"/>
    <p:sldId id="389" r:id="rId15"/>
    <p:sldId id="390" r:id="rId16"/>
    <p:sldId id="391" r:id="rId17"/>
    <p:sldId id="392" r:id="rId18"/>
    <p:sldId id="393" r:id="rId19"/>
    <p:sldId id="394"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108CE-F9B2-4660-2955-BD12799CEAA8}" v="7" dt="2024-08-12T22:41:55.4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781"/>
  </p:normalViewPr>
  <p:slideViewPr>
    <p:cSldViewPr snapToGrid="0">
      <p:cViewPr varScale="1">
        <p:scale>
          <a:sx n="60" d="100"/>
          <a:sy n="60" d="100"/>
        </p:scale>
        <p:origin x="9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189108CE-F9B2-4660-2955-BD12799CEAA8}"/>
    <pc:docChg chg="delSld modSld">
      <pc:chgData name="JORGE ROLANDO RODRIGUEZ CASTANEDA" userId="S::jrrodriguezc@correo.url.edu.gt::4863539d-5666-4a8e-b043-1d0219cc113a" providerId="AD" clId="Web-{189108CE-F9B2-4660-2955-BD12799CEAA8}" dt="2024-08-12T22:41:55.409" v="5" actId="20577"/>
      <pc:docMkLst>
        <pc:docMk/>
      </pc:docMkLst>
      <pc:sldChg chg="modSp">
        <pc:chgData name="JORGE ROLANDO RODRIGUEZ CASTANEDA" userId="S::jrrodriguezc@correo.url.edu.gt::4863539d-5666-4a8e-b043-1d0219cc113a" providerId="AD" clId="Web-{189108CE-F9B2-4660-2955-BD12799CEAA8}" dt="2024-08-12T22:41:34.877" v="1" actId="20577"/>
        <pc:sldMkLst>
          <pc:docMk/>
          <pc:sldMk cId="1267354632" sldId="256"/>
        </pc:sldMkLst>
        <pc:spChg chg="mod">
          <ac:chgData name="JORGE ROLANDO RODRIGUEZ CASTANEDA" userId="S::jrrodriguezc@correo.url.edu.gt::4863539d-5666-4a8e-b043-1d0219cc113a" providerId="AD" clId="Web-{189108CE-F9B2-4660-2955-BD12799CEAA8}" dt="2024-08-12T22:41:34.877"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189108CE-F9B2-4660-2955-BD12799CEAA8}" dt="2024-08-12T22:41:55.409" v="5" actId="20577"/>
        <pc:sldMkLst>
          <pc:docMk/>
          <pc:sldMk cId="231512274" sldId="295"/>
        </pc:sldMkLst>
        <pc:spChg chg="mod">
          <ac:chgData name="JORGE ROLANDO RODRIGUEZ CASTANEDA" userId="S::jrrodriguezc@correo.url.edu.gt::4863539d-5666-4a8e-b043-1d0219cc113a" providerId="AD" clId="Web-{189108CE-F9B2-4660-2955-BD12799CEAA8}" dt="2024-08-12T22:41:55.409" v="5"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189108CE-F9B2-4660-2955-BD12799CEAA8}" dt="2024-08-12T22:41:44.987" v="2"/>
        <pc:sldMkLst>
          <pc:docMk/>
          <pc:sldMk cId="1373427464" sldId="395"/>
        </pc:sldMkLst>
      </pc:sldChg>
    </pc:docChg>
  </pc:docChgLst>
  <pc:docChgLst>
    <pc:chgData name="JORGE ROLANDO RODRIGUEZ CASTANEDA" userId="S::jrrodriguezc@correo.url.edu.gt::4863539d-5666-4a8e-b043-1d0219cc113a" providerId="AD" clId="Web-{FC46E702-E7D9-3B0A-5524-2AC89E640467}"/>
    <pc:docChg chg="modSld">
      <pc:chgData name="JORGE ROLANDO RODRIGUEZ CASTANEDA" userId="S::jrrodriguezc@correo.url.edu.gt::4863539d-5666-4a8e-b043-1d0219cc113a" providerId="AD" clId="Web-{FC46E702-E7D9-3B0A-5524-2AC89E640467}" dt="2023-03-06T23:08:18.251" v="1" actId="20577"/>
      <pc:docMkLst>
        <pc:docMk/>
      </pc:docMkLst>
      <pc:sldChg chg="modSp">
        <pc:chgData name="JORGE ROLANDO RODRIGUEZ CASTANEDA" userId="S::jrrodriguezc@correo.url.edu.gt::4863539d-5666-4a8e-b043-1d0219cc113a" providerId="AD" clId="Web-{FC46E702-E7D9-3B0A-5524-2AC89E640467}" dt="2023-03-06T23:08:13.532" v="0" actId="20577"/>
        <pc:sldMkLst>
          <pc:docMk/>
          <pc:sldMk cId="1267354632" sldId="256"/>
        </pc:sldMkLst>
        <pc:spChg chg="mod">
          <ac:chgData name="JORGE ROLANDO RODRIGUEZ CASTANEDA" userId="S::jrrodriguezc@correo.url.edu.gt::4863539d-5666-4a8e-b043-1d0219cc113a" providerId="AD" clId="Web-{FC46E702-E7D9-3B0A-5524-2AC89E640467}" dt="2023-03-06T23:08:13.532"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FC46E702-E7D9-3B0A-5524-2AC89E640467}" dt="2023-03-06T23:08:18.251" v="1" actId="20577"/>
        <pc:sldMkLst>
          <pc:docMk/>
          <pc:sldMk cId="231512274" sldId="295"/>
        </pc:sldMkLst>
        <pc:spChg chg="mod">
          <ac:chgData name="JORGE ROLANDO RODRIGUEZ CASTANEDA" userId="S::jrrodriguezc@correo.url.edu.gt::4863539d-5666-4a8e-b043-1d0219cc113a" providerId="AD" clId="Web-{FC46E702-E7D9-3B0A-5524-2AC89E640467}" dt="2023-03-06T23:08:18.251" v="1" actId="20577"/>
          <ac:spMkLst>
            <pc:docMk/>
            <pc:sldMk cId="231512274" sldId="295"/>
            <ac:spMk id="3" creationId="{00000000-0000-0000-0000-000000000000}"/>
          </ac:spMkLst>
        </pc:spChg>
      </pc:sldChg>
    </pc:docChg>
  </pc:docChgLst>
  <pc:docChgLst>
    <pc:chgData name="JORGE ROLANDO RODRIGUEZ CASTANEDA" userId="S::jrrodriguezc@correo.url.edu.gt::4863539d-5666-4a8e-b043-1d0219cc113a" providerId="AD" clId="Web-{A796613E-25D3-F8A3-FB3A-46E819539346}"/>
    <pc:docChg chg="modSld">
      <pc:chgData name="JORGE ROLANDO RODRIGUEZ CASTANEDA" userId="S::jrrodriguezc@correo.url.edu.gt::4863539d-5666-4a8e-b043-1d0219cc113a" providerId="AD" clId="Web-{A796613E-25D3-F8A3-FB3A-46E819539346}" dt="2023-09-07T23:40:12.326" v="3" actId="20577"/>
      <pc:docMkLst>
        <pc:docMk/>
      </pc:docMkLst>
      <pc:sldChg chg="modSp">
        <pc:chgData name="JORGE ROLANDO RODRIGUEZ CASTANEDA" userId="S::jrrodriguezc@correo.url.edu.gt::4863539d-5666-4a8e-b043-1d0219cc113a" providerId="AD" clId="Web-{A796613E-25D3-F8A3-FB3A-46E819539346}" dt="2023-09-07T23:40:12.326" v="3" actId="20577"/>
        <pc:sldMkLst>
          <pc:docMk/>
          <pc:sldMk cId="1267354632" sldId="256"/>
        </pc:sldMkLst>
        <pc:spChg chg="mod">
          <ac:chgData name="JORGE ROLANDO RODRIGUEZ CASTANEDA" userId="S::jrrodriguezc@correo.url.edu.gt::4863539d-5666-4a8e-b043-1d0219cc113a" providerId="AD" clId="Web-{A796613E-25D3-F8A3-FB3A-46E819539346}" dt="2023-09-07T23:39:55.497" v="0"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A796613E-25D3-F8A3-FB3A-46E819539346}" dt="2023-09-07T23:40:12.326" v="3"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A796613E-25D3-F8A3-FB3A-46E819539346}" dt="2023-09-07T23:40:06.420" v="2" actId="20577"/>
        <pc:sldMkLst>
          <pc:docMk/>
          <pc:sldMk cId="231512274" sldId="295"/>
        </pc:sldMkLst>
        <pc:spChg chg="mod">
          <ac:chgData name="JORGE ROLANDO RODRIGUEZ CASTANEDA" userId="S::jrrodriguezc@correo.url.edu.gt::4863539d-5666-4a8e-b043-1d0219cc113a" providerId="AD" clId="Web-{A796613E-25D3-F8A3-FB3A-46E819539346}" dt="2023-09-07T23:40:03.920" v="1"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A796613E-25D3-F8A3-FB3A-46E819539346}" dt="2023-09-07T23:40:06.420" v="2" actId="20577"/>
          <ac:spMkLst>
            <pc:docMk/>
            <pc:sldMk cId="231512274" sldId="295"/>
            <ac:spMk id="3" creationId="{00000000-0000-0000-0000-000000000000}"/>
          </ac:spMkLst>
        </pc:spChg>
      </pc:sldChg>
    </pc:docChg>
  </pc:docChgLst>
  <pc:docChgLst>
    <pc:chgData name="JORGE ROLANDO RODRIGUEZ CASTANEDA" userId="S::jrrodriguezc@correo.url.edu.gt::4863539d-5666-4a8e-b043-1d0219cc113a" providerId="AD" clId="Web-{8C0D9CC2-4687-AB3B-B977-9DE1F3E5D80C}"/>
    <pc:docChg chg="addSld modSld sldOrd">
      <pc:chgData name="JORGE ROLANDO RODRIGUEZ CASTANEDA" userId="S::jrrodriguezc@correo.url.edu.gt::4863539d-5666-4a8e-b043-1d0219cc113a" providerId="AD" clId="Web-{8C0D9CC2-4687-AB3B-B977-9DE1F3E5D80C}" dt="2023-03-11T01:29:29.042" v="19"/>
      <pc:docMkLst>
        <pc:docMk/>
      </pc:docMkLst>
      <pc:sldChg chg="addSp delSp modSp new mod ord setBg">
        <pc:chgData name="JORGE ROLANDO RODRIGUEZ CASTANEDA" userId="S::jrrodriguezc@correo.url.edu.gt::4863539d-5666-4a8e-b043-1d0219cc113a" providerId="AD" clId="Web-{8C0D9CC2-4687-AB3B-B977-9DE1F3E5D80C}" dt="2023-03-11T01:29:29.042" v="19"/>
        <pc:sldMkLst>
          <pc:docMk/>
          <pc:sldMk cId="1373427464" sldId="395"/>
        </pc:sldMkLst>
        <pc:spChg chg="mod">
          <ac:chgData name="JORGE ROLANDO RODRIGUEZ CASTANEDA" userId="S::jrrodriguezc@correo.url.edu.gt::4863539d-5666-4a8e-b043-1d0219cc113a" providerId="AD" clId="Web-{8C0D9CC2-4687-AB3B-B977-9DE1F3E5D80C}" dt="2023-03-11T01:29:29.042" v="19"/>
          <ac:spMkLst>
            <pc:docMk/>
            <pc:sldMk cId="1373427464" sldId="395"/>
            <ac:spMk id="2" creationId="{AC4BD28A-481C-5449-B253-B7B046B9F49A}"/>
          </ac:spMkLst>
        </pc:spChg>
        <pc:spChg chg="del">
          <ac:chgData name="JORGE ROLANDO RODRIGUEZ CASTANEDA" userId="S::jrrodriguezc@correo.url.edu.gt::4863539d-5666-4a8e-b043-1d0219cc113a" providerId="AD" clId="Web-{8C0D9CC2-4687-AB3B-B977-9DE1F3E5D80C}" dt="2023-03-11T01:26:48.316" v="2"/>
          <ac:spMkLst>
            <pc:docMk/>
            <pc:sldMk cId="1373427464" sldId="395"/>
            <ac:spMk id="3" creationId="{E0441DB0-5708-FAA1-C6BB-3782BFAAF9E8}"/>
          </ac:spMkLst>
        </pc:spChg>
        <pc:spChg chg="add mod ord">
          <ac:chgData name="JORGE ROLANDO RODRIGUEZ CASTANEDA" userId="S::jrrodriguezc@correo.url.edu.gt::4863539d-5666-4a8e-b043-1d0219cc113a" providerId="AD" clId="Web-{8C0D9CC2-4687-AB3B-B977-9DE1F3E5D80C}" dt="2023-03-11T01:29:29.042" v="19"/>
          <ac:spMkLst>
            <pc:docMk/>
            <pc:sldMk cId="1373427464" sldId="395"/>
            <ac:spMk id="8" creationId="{1173FEB5-F5A1-1769-F4B8-CD39201044BA}"/>
          </ac:spMkLst>
        </pc:spChg>
        <pc:spChg chg="add del">
          <ac:chgData name="JORGE ROLANDO RODRIGUEZ CASTANEDA" userId="S::jrrodriguezc@correo.url.edu.gt::4863539d-5666-4a8e-b043-1d0219cc113a" providerId="AD" clId="Web-{8C0D9CC2-4687-AB3B-B977-9DE1F3E5D80C}" dt="2023-03-11T01:29:29.042" v="19"/>
          <ac:spMkLst>
            <pc:docMk/>
            <pc:sldMk cId="1373427464" sldId="395"/>
            <ac:spMk id="11" creationId="{990D0034-F768-41E7-85D4-F38C4DE85770}"/>
          </ac:spMkLst>
        </pc:spChg>
        <pc:spChg chg="add">
          <ac:chgData name="JORGE ROLANDO RODRIGUEZ CASTANEDA" userId="S::jrrodriguezc@correo.url.edu.gt::4863539d-5666-4a8e-b043-1d0219cc113a" providerId="AD" clId="Web-{8C0D9CC2-4687-AB3B-B977-9DE1F3E5D80C}" dt="2023-03-11T01:29:29.042" v="19"/>
          <ac:spMkLst>
            <pc:docMk/>
            <pc:sldMk cId="1373427464" sldId="395"/>
            <ac:spMk id="18" creationId="{EE6D0A0E-AC19-415C-B3AE-96786F30101F}"/>
          </ac:spMkLst>
        </pc:spChg>
        <pc:spChg chg="add">
          <ac:chgData name="JORGE ROLANDO RODRIGUEZ CASTANEDA" userId="S::jrrodriguezc@correo.url.edu.gt::4863539d-5666-4a8e-b043-1d0219cc113a" providerId="AD" clId="Web-{8C0D9CC2-4687-AB3B-B977-9DE1F3E5D80C}" dt="2023-03-11T01:29:29.042" v="19"/>
          <ac:spMkLst>
            <pc:docMk/>
            <pc:sldMk cId="1373427464" sldId="395"/>
            <ac:spMk id="22" creationId="{59743FD2-096E-4E3C-B8A6-CC50548F477F}"/>
          </ac:spMkLst>
        </pc:spChg>
        <pc:spChg chg="add">
          <ac:chgData name="JORGE ROLANDO RODRIGUEZ CASTANEDA" userId="S::jrrodriguezc@correo.url.edu.gt::4863539d-5666-4a8e-b043-1d0219cc113a" providerId="AD" clId="Web-{8C0D9CC2-4687-AB3B-B977-9DE1F3E5D80C}" dt="2023-03-11T01:29:29.042" v="19"/>
          <ac:spMkLst>
            <pc:docMk/>
            <pc:sldMk cId="1373427464" sldId="395"/>
            <ac:spMk id="24" creationId="{10A17A06-682A-4722-93B3-03636927AA62}"/>
          </ac:spMkLst>
        </pc:spChg>
        <pc:picChg chg="add mod ord">
          <ac:chgData name="JORGE ROLANDO RODRIGUEZ CASTANEDA" userId="S::jrrodriguezc@correo.url.edu.gt::4863539d-5666-4a8e-b043-1d0219cc113a" providerId="AD" clId="Web-{8C0D9CC2-4687-AB3B-B977-9DE1F3E5D80C}" dt="2023-03-11T01:29:29.042" v="19"/>
          <ac:picMkLst>
            <pc:docMk/>
            <pc:sldMk cId="1373427464" sldId="395"/>
            <ac:picMk id="4" creationId="{DD0D6421-6959-A934-3896-33675D502BB7}"/>
          </ac:picMkLst>
        </pc:picChg>
        <pc:picChg chg="add mod">
          <ac:chgData name="JORGE ROLANDO RODRIGUEZ CASTANEDA" userId="S::jrrodriguezc@correo.url.edu.gt::4863539d-5666-4a8e-b043-1d0219cc113a" providerId="AD" clId="Web-{8C0D9CC2-4687-AB3B-B977-9DE1F3E5D80C}" dt="2023-03-11T01:29:29.042" v="19"/>
          <ac:picMkLst>
            <pc:docMk/>
            <pc:sldMk cId="1373427464" sldId="395"/>
            <ac:picMk id="5" creationId="{FDC7E968-61F2-071A-6FA5-843E95665C20}"/>
          </ac:picMkLst>
        </pc:picChg>
        <pc:cxnChg chg="add del">
          <ac:chgData name="JORGE ROLANDO RODRIGUEZ CASTANEDA" userId="S::jrrodriguezc@correo.url.edu.gt::4863539d-5666-4a8e-b043-1d0219cc113a" providerId="AD" clId="Web-{8C0D9CC2-4687-AB3B-B977-9DE1F3E5D80C}" dt="2023-03-11T01:29:29.042" v="19"/>
          <ac:cxnSpMkLst>
            <pc:docMk/>
            <pc:sldMk cId="1373427464" sldId="395"/>
            <ac:cxnSpMk id="13" creationId="{5A0A5CF6-407C-4691-8122-49DF69D0020D}"/>
          </ac:cxnSpMkLst>
        </pc:cxnChg>
        <pc:cxnChg chg="add">
          <ac:chgData name="JORGE ROLANDO RODRIGUEZ CASTANEDA" userId="S::jrrodriguezc@correo.url.edu.gt::4863539d-5666-4a8e-b043-1d0219cc113a" providerId="AD" clId="Web-{8C0D9CC2-4687-AB3B-B977-9DE1F3E5D80C}" dt="2023-03-11T01:29:29.042" v="19"/>
          <ac:cxnSpMkLst>
            <pc:docMk/>
            <pc:sldMk cId="1373427464" sldId="395"/>
            <ac:cxnSpMk id="20" creationId="{D4B6B151-91C6-4075-8FB3-43E838C2A990}"/>
          </ac:cxnSpMkLst>
        </pc:cxnChg>
      </pc:sldChg>
    </pc:docChg>
  </pc:docChgLst>
  <pc:docChgLst>
    <pc:chgData name="JORGE ROLANDO RODRIGUEZ CASTANEDA" userId="4863539d-5666-4a8e-b043-1d0219cc113a" providerId="ADAL" clId="{DC634849-382B-5345-90E3-AB658B0533F1}"/>
    <pc:docChg chg="delSld">
      <pc:chgData name="JORGE ROLANDO RODRIGUEZ CASTANEDA" userId="4863539d-5666-4a8e-b043-1d0219cc113a" providerId="ADAL" clId="{DC634849-382B-5345-90E3-AB658B0533F1}" dt="2023-03-07T01:25:20.785" v="0" actId="2696"/>
      <pc:docMkLst>
        <pc:docMk/>
      </pc:docMkLst>
      <pc:sldChg chg="del">
        <pc:chgData name="JORGE ROLANDO RODRIGUEZ CASTANEDA" userId="4863539d-5666-4a8e-b043-1d0219cc113a" providerId="ADAL" clId="{DC634849-382B-5345-90E3-AB658B0533F1}" dt="2023-03-07T01:25:20.785" v="0" actId="2696"/>
        <pc:sldMkLst>
          <pc:docMk/>
          <pc:sldMk cId="762226403"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22/08/2024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22/08/2024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22/08/2024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22/08/2024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22/08/2024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22/08/2024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22/08/2024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22/08/2024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22/08/2024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Previsión de Series temporales</a:t>
            </a:r>
          </a:p>
        </p:txBody>
      </p:sp>
      <p:pic>
        <p:nvPicPr>
          <p:cNvPr id="4" name="Content Placeholder 3">
            <a:extLst>
              <a:ext uri="{FF2B5EF4-FFF2-40B4-BE49-F238E27FC236}">
                <a16:creationId xmlns:a16="http://schemas.microsoft.com/office/drawing/2014/main" id="{2B6F0ADB-57E2-4E38-A2BA-FADEB123A8ED}"/>
              </a:ext>
            </a:extLst>
          </p:cNvPr>
          <p:cNvPicPr>
            <a:picLocks noGrp="1"/>
          </p:cNvPicPr>
          <p:nvPr>
            <p:ph idx="1"/>
          </p:nvPr>
        </p:nvPicPr>
        <p:blipFill rotWithShape="1">
          <a:blip r:embed="rId2"/>
          <a:srcRect l="26458" t="42042" r="38970" b="23760"/>
          <a:stretch/>
        </p:blipFill>
        <p:spPr bwMode="auto">
          <a:xfrm>
            <a:off x="2067951" y="1846262"/>
            <a:ext cx="6583679" cy="42872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754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Sistemas de Previsión</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4"/>
            <a:ext cx="10058400" cy="1038144"/>
          </a:xfrm>
        </p:spPr>
        <p:txBody>
          <a:bodyPr>
            <a:normAutofit lnSpcReduction="10000"/>
          </a:bodyPr>
          <a:lstStyle/>
          <a:p>
            <a:pPr marL="0" indent="0" algn="just">
              <a:buNone/>
            </a:pPr>
            <a:r>
              <a:rPr lang="es-MX" b="1" dirty="0"/>
              <a:t>Enfoque Simple:</a:t>
            </a:r>
          </a:p>
          <a:p>
            <a:pPr marL="0" indent="0" algn="just">
              <a:buNone/>
            </a:pPr>
            <a:r>
              <a:rPr lang="es-MX" dirty="0"/>
              <a:t>El sistema de previsión más sencillo es suponer que la demanda en el próximo periodo será igual a la demanda del periodo anterior.</a:t>
            </a:r>
            <a:endParaRPr lang="es-MX" b="1" dirty="0"/>
          </a:p>
        </p:txBody>
      </p:sp>
    </p:spTree>
    <p:extLst>
      <p:ext uri="{BB962C8B-B14F-4D97-AF65-F5344CB8AC3E}">
        <p14:creationId xmlns:p14="http://schemas.microsoft.com/office/powerpoint/2010/main" val="328045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Sistemas de Previsión</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2388642"/>
          </a:xfrm>
        </p:spPr>
        <p:txBody>
          <a:bodyPr>
            <a:normAutofit/>
          </a:bodyPr>
          <a:lstStyle/>
          <a:p>
            <a:pPr marL="0" indent="0" algn="just">
              <a:buNone/>
            </a:pPr>
            <a:r>
              <a:rPr lang="es-MX" b="1" dirty="0"/>
              <a:t>La previsión con medias móviles </a:t>
            </a:r>
            <a:r>
              <a:rPr lang="es-MX" dirty="0"/>
              <a:t>utiliza un grupo de valores recientes de los datos para realizar una previsión. Las medias móviles son útiles si se puede suponer que las demandas del mercado serán bastante estables a lo largo del tiempo. </a:t>
            </a:r>
          </a:p>
          <a:p>
            <a:pPr marL="0" indent="0" algn="just">
              <a:buNone/>
            </a:pPr>
            <a:r>
              <a:rPr lang="es-MX" dirty="0"/>
              <a:t>Para calcular la media móvil de cuatro meses basta con sumar la demanda de los cuatro últimos meses y dividirla por 4. Con cada mes que pasa, se añade el nuevo valor a la suma de los tres meses previos, y se elimina la estimación del mes más antiguo. Este modelo tiende a suavizar las irregularidades a corto plazo en las series de datos.</a:t>
            </a:r>
          </a:p>
          <a:p>
            <a:pPr marL="0" indent="0" algn="just">
              <a:buNone/>
            </a:pPr>
            <a:endParaRPr lang="es-MX" dirty="0"/>
          </a:p>
          <a:p>
            <a:pPr marL="0" indent="0" algn="just">
              <a:buNone/>
            </a:pPr>
            <a:endParaRPr lang="es-MX" dirty="0"/>
          </a:p>
        </p:txBody>
      </p:sp>
      <p:pic>
        <p:nvPicPr>
          <p:cNvPr id="4" name="Picture 3">
            <a:extLst>
              <a:ext uri="{FF2B5EF4-FFF2-40B4-BE49-F238E27FC236}">
                <a16:creationId xmlns:a16="http://schemas.microsoft.com/office/drawing/2014/main" id="{08EBE2E9-C77B-4DA9-9ABD-C85334EC80F7}"/>
              </a:ext>
            </a:extLst>
          </p:cNvPr>
          <p:cNvPicPr/>
          <p:nvPr/>
        </p:nvPicPr>
        <p:blipFill rotWithShape="1">
          <a:blip r:embed="rId2"/>
          <a:srcRect l="41627" t="30747" r="32620" b="62038"/>
          <a:stretch/>
        </p:blipFill>
        <p:spPr bwMode="auto">
          <a:xfrm>
            <a:off x="2920365" y="4898853"/>
            <a:ext cx="5985510" cy="942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28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Sistemas de Previsión</a:t>
            </a:r>
            <a:endParaRPr lang="es-419" dirty="0"/>
          </a:p>
        </p:txBody>
      </p:sp>
      <p:pic>
        <p:nvPicPr>
          <p:cNvPr id="5" name="Content Placeholder 4">
            <a:extLst>
              <a:ext uri="{FF2B5EF4-FFF2-40B4-BE49-F238E27FC236}">
                <a16:creationId xmlns:a16="http://schemas.microsoft.com/office/drawing/2014/main" id="{178B7B7F-406A-4EC7-BB26-8751C30C8EF9}"/>
              </a:ext>
            </a:extLst>
          </p:cNvPr>
          <p:cNvPicPr>
            <a:picLocks noGrp="1"/>
          </p:cNvPicPr>
          <p:nvPr>
            <p:ph idx="1"/>
          </p:nvPr>
        </p:nvPicPr>
        <p:blipFill rotWithShape="1">
          <a:blip r:embed="rId2"/>
          <a:srcRect l="36865" t="22904" r="27152" b="32545"/>
          <a:stretch/>
        </p:blipFill>
        <p:spPr bwMode="auto">
          <a:xfrm>
            <a:off x="3053741" y="1737360"/>
            <a:ext cx="5977717" cy="45649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213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Media Móvil Ponderada</a:t>
            </a:r>
            <a:endParaRPr lang="es-419" dirty="0"/>
          </a:p>
        </p:txBody>
      </p:sp>
      <p:sp>
        <p:nvSpPr>
          <p:cNvPr id="4" name="Content Placeholder 3">
            <a:extLst>
              <a:ext uri="{FF2B5EF4-FFF2-40B4-BE49-F238E27FC236}">
                <a16:creationId xmlns:a16="http://schemas.microsoft.com/office/drawing/2014/main" id="{3FE1BD7E-2372-46E1-9431-11A0A1F2A4F8}"/>
              </a:ext>
            </a:extLst>
          </p:cNvPr>
          <p:cNvSpPr>
            <a:spLocks noGrp="1"/>
          </p:cNvSpPr>
          <p:nvPr>
            <p:ph idx="1"/>
          </p:nvPr>
        </p:nvSpPr>
        <p:spPr>
          <a:xfrm>
            <a:off x="1097280" y="1845734"/>
            <a:ext cx="10058400" cy="2235936"/>
          </a:xfrm>
        </p:spPr>
        <p:txBody>
          <a:bodyPr/>
          <a:lstStyle/>
          <a:p>
            <a:pPr algn="just"/>
            <a:r>
              <a:rPr lang="es-MX" dirty="0"/>
              <a:t>Cuando existe una tendencia o patrón detectable se pueden utilizar ponderaciones o pesos para resaltar más los valores recientes. Esta práctica hace que la técnica de previsión sea más sensible a los cambios, porque los periodos más recientes se ponderan con un mayor peso. </a:t>
            </a:r>
          </a:p>
          <a:p>
            <a:pPr algn="just"/>
            <a:endParaRPr lang="es-MX" dirty="0"/>
          </a:p>
          <a:p>
            <a:pPr algn="just"/>
            <a:r>
              <a:rPr lang="es-MX" dirty="0"/>
              <a:t>La elección de las ponderaciones es algo arbitrario, ya que no existe ninguna fórmula para determinarlas.</a:t>
            </a:r>
          </a:p>
          <a:p>
            <a:pPr algn="just"/>
            <a:endParaRPr lang="es-419" dirty="0"/>
          </a:p>
        </p:txBody>
      </p:sp>
      <p:pic>
        <p:nvPicPr>
          <p:cNvPr id="6" name="Picture 5">
            <a:extLst>
              <a:ext uri="{FF2B5EF4-FFF2-40B4-BE49-F238E27FC236}">
                <a16:creationId xmlns:a16="http://schemas.microsoft.com/office/drawing/2014/main" id="{48C817E6-91BE-41D9-B131-1128223B710E}"/>
              </a:ext>
            </a:extLst>
          </p:cNvPr>
          <p:cNvPicPr/>
          <p:nvPr/>
        </p:nvPicPr>
        <p:blipFill rotWithShape="1">
          <a:blip r:embed="rId2"/>
          <a:srcRect l="25576" t="55846" r="40734" b="36310"/>
          <a:stretch/>
        </p:blipFill>
        <p:spPr bwMode="auto">
          <a:xfrm>
            <a:off x="2447778" y="4445391"/>
            <a:ext cx="5893651" cy="10217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641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3" name="Rectangle 1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Media Móvil Ponderada</a:t>
            </a:r>
          </a:p>
        </p:txBody>
      </p:sp>
      <p:pic>
        <p:nvPicPr>
          <p:cNvPr id="6" name="Picture 5">
            <a:extLst>
              <a:ext uri="{FF2B5EF4-FFF2-40B4-BE49-F238E27FC236}">
                <a16:creationId xmlns:a16="http://schemas.microsoft.com/office/drawing/2014/main" id="{E3922503-9DD4-4562-A313-E459210F91DA}"/>
              </a:ext>
            </a:extLst>
          </p:cNvPr>
          <p:cNvPicPr/>
          <p:nvPr/>
        </p:nvPicPr>
        <p:blipFill rotWithShape="1">
          <a:blip r:embed="rId2"/>
          <a:srcRect l="26242" t="19215" r="38060" b="20812"/>
          <a:stretch/>
        </p:blipFill>
        <p:spPr bwMode="auto">
          <a:xfrm>
            <a:off x="464234" y="182897"/>
            <a:ext cx="5852160" cy="5556710"/>
          </a:xfrm>
          <a:prstGeom prst="rect">
            <a:avLst/>
          </a:prstGeom>
          <a:extLst>
            <a:ext uri="{53640926-AAD7-44D8-BBD7-CCE9431645EC}">
              <a14:shadowObscured xmlns:a14="http://schemas.microsoft.com/office/drawing/2010/main"/>
            </a:ext>
          </a:extLst>
        </p:spPr>
      </p:pic>
      <p:cxnSp>
        <p:nvCxnSpPr>
          <p:cNvPr id="19" name="Straight Connector 18">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23" name="Rectangle 22">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53502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Consideraciones </a:t>
            </a:r>
            <a:endParaRPr lang="es-419" dirty="0"/>
          </a:p>
        </p:txBody>
      </p:sp>
      <p:sp>
        <p:nvSpPr>
          <p:cNvPr id="4" name="Content Placeholder 3">
            <a:extLst>
              <a:ext uri="{FF2B5EF4-FFF2-40B4-BE49-F238E27FC236}">
                <a16:creationId xmlns:a16="http://schemas.microsoft.com/office/drawing/2014/main" id="{3FE1BD7E-2372-46E1-9431-11A0A1F2A4F8}"/>
              </a:ext>
            </a:extLst>
          </p:cNvPr>
          <p:cNvSpPr>
            <a:spLocks noGrp="1"/>
          </p:cNvSpPr>
          <p:nvPr>
            <p:ph idx="1"/>
          </p:nvPr>
        </p:nvSpPr>
        <p:spPr>
          <a:xfrm>
            <a:off x="1097280" y="1845734"/>
            <a:ext cx="10058400" cy="3746683"/>
          </a:xfrm>
        </p:spPr>
        <p:txBody>
          <a:bodyPr>
            <a:normAutofit lnSpcReduction="10000"/>
          </a:bodyPr>
          <a:lstStyle/>
          <a:p>
            <a:pPr algn="just"/>
            <a:r>
              <a:rPr lang="es-MX" dirty="0"/>
              <a:t>Tanto la media móvil simple como la ponderada son eficaces en el alisado de fluctuaciones repentinas en los patrones de demanda para proporcionar estimaciones estables. Las medias móviles, sin embargo, presentan tres problemas:</a:t>
            </a:r>
          </a:p>
          <a:p>
            <a:pPr algn="just"/>
            <a:endParaRPr lang="es-MX" dirty="0"/>
          </a:p>
          <a:p>
            <a:pPr algn="just"/>
            <a:r>
              <a:rPr lang="es-MX" dirty="0"/>
              <a:t>1. Si se aumenta el tamaño de n (el número de periodos promediados) se tiene un mejor de las fluctuaciones, pero hace que el método sea menos sensible a cambios reales en los datos. </a:t>
            </a:r>
          </a:p>
          <a:p>
            <a:pPr algn="just"/>
            <a:r>
              <a:rPr lang="es-MX" dirty="0"/>
              <a:t>2. Las medias móviles no son muy buenas a la hora de captar tendencias. Esto es debido a que son medias y, por ello, siempre seguirán el ritmo de niveles pasados y. por tanto, no podrán predecir cambios hacia niveles superiores o inferiores. Es decir, se rezagan con respecto a los valores reales. </a:t>
            </a:r>
          </a:p>
          <a:p>
            <a:pPr algn="just"/>
            <a:r>
              <a:rPr lang="es-MX" dirty="0"/>
              <a:t>3. Las medias móviles requieren un gran número de datos históricos.</a:t>
            </a:r>
            <a:endParaRPr lang="es-419" dirty="0"/>
          </a:p>
        </p:txBody>
      </p:sp>
    </p:spTree>
    <p:extLst>
      <p:ext uri="{BB962C8B-B14F-4D97-AF65-F5344CB8AC3E}">
        <p14:creationId xmlns:p14="http://schemas.microsoft.com/office/powerpoint/2010/main" val="46306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Alisado Exponencial</a:t>
            </a:r>
            <a:endParaRPr lang="es-419" dirty="0"/>
          </a:p>
        </p:txBody>
      </p:sp>
      <p:sp>
        <p:nvSpPr>
          <p:cNvPr id="4" name="Content Placeholder 3">
            <a:extLst>
              <a:ext uri="{FF2B5EF4-FFF2-40B4-BE49-F238E27FC236}">
                <a16:creationId xmlns:a16="http://schemas.microsoft.com/office/drawing/2014/main" id="{3FE1BD7E-2372-46E1-9431-11A0A1F2A4F8}"/>
              </a:ext>
            </a:extLst>
          </p:cNvPr>
          <p:cNvSpPr>
            <a:spLocks noGrp="1"/>
          </p:cNvSpPr>
          <p:nvPr>
            <p:ph idx="1"/>
          </p:nvPr>
        </p:nvSpPr>
        <p:spPr>
          <a:xfrm>
            <a:off x="1097280" y="1845735"/>
            <a:ext cx="10058400" cy="1056492"/>
          </a:xfrm>
        </p:spPr>
        <p:txBody>
          <a:bodyPr>
            <a:normAutofit/>
          </a:bodyPr>
          <a:lstStyle/>
          <a:p>
            <a:pPr algn="just"/>
            <a:r>
              <a:rPr lang="es-MX" dirty="0"/>
              <a:t>El alisado exponencial es un sofisticado método de previsión de medias móviles ponderadas que aún sigue siendo relativamente fácil de aplicar. Necesita un reducido número de datos. La fórmula base del alisado exponencial se puede representar como sigue:</a:t>
            </a:r>
            <a:endParaRPr lang="es-419" dirty="0"/>
          </a:p>
        </p:txBody>
      </p:sp>
      <p:pic>
        <p:nvPicPr>
          <p:cNvPr id="5" name="Picture 4">
            <a:extLst>
              <a:ext uri="{FF2B5EF4-FFF2-40B4-BE49-F238E27FC236}">
                <a16:creationId xmlns:a16="http://schemas.microsoft.com/office/drawing/2014/main" id="{01ECAA71-E7EE-4F18-806D-480D000A8FE3}"/>
              </a:ext>
            </a:extLst>
          </p:cNvPr>
          <p:cNvPicPr/>
          <p:nvPr/>
        </p:nvPicPr>
        <p:blipFill rotWithShape="1">
          <a:blip r:embed="rId2"/>
          <a:srcRect l="26106" t="22276" r="43908" b="68625"/>
          <a:stretch/>
        </p:blipFill>
        <p:spPr bwMode="auto">
          <a:xfrm>
            <a:off x="3388042" y="2967037"/>
            <a:ext cx="5415915" cy="923925"/>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9A48E20-7DBE-4BFF-87E6-FA3CF3999FEB}"/>
              </a:ext>
            </a:extLst>
          </p:cNvPr>
          <p:cNvSpPr txBox="1"/>
          <p:nvPr/>
        </p:nvSpPr>
        <p:spPr>
          <a:xfrm>
            <a:off x="1364566" y="4332849"/>
            <a:ext cx="9791114" cy="646331"/>
          </a:xfrm>
          <a:prstGeom prst="rect">
            <a:avLst/>
          </a:prstGeom>
          <a:noFill/>
        </p:spPr>
        <p:txBody>
          <a:bodyPr wrap="square" rtlCol="0">
            <a:spAutoFit/>
          </a:bodyPr>
          <a:lstStyle/>
          <a:p>
            <a:r>
              <a:rPr lang="es-MX" dirty="0"/>
              <a:t>donde </a:t>
            </a:r>
            <a:r>
              <a:rPr lang="es-MX" dirty="0" err="1"/>
              <a:t>alpha</a:t>
            </a:r>
            <a:r>
              <a:rPr lang="es-MX" dirty="0"/>
              <a:t> es una ponderación o constante de alisado, elegida por el que hace la previsión, que toma valores entre 0 y 1. </a:t>
            </a:r>
            <a:endParaRPr lang="es-419" dirty="0"/>
          </a:p>
        </p:txBody>
      </p:sp>
    </p:spTree>
    <p:extLst>
      <p:ext uri="{BB962C8B-B14F-4D97-AF65-F5344CB8AC3E}">
        <p14:creationId xmlns:p14="http://schemas.microsoft.com/office/powerpoint/2010/main" val="98905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8FA7-AED5-45E3-8EE5-009B23A5A6B5}"/>
              </a:ext>
            </a:extLst>
          </p:cNvPr>
          <p:cNvSpPr>
            <a:spLocks noGrp="1"/>
          </p:cNvSpPr>
          <p:nvPr>
            <p:ph type="title"/>
          </p:nvPr>
        </p:nvSpPr>
        <p:spPr/>
        <p:txBody>
          <a:bodyPr/>
          <a:lstStyle/>
          <a:p>
            <a:r>
              <a:rPr lang="es-MX" dirty="0"/>
              <a:t>Alisado Exponencial</a:t>
            </a:r>
            <a:endParaRPr lang="es-419" dirty="0"/>
          </a:p>
        </p:txBody>
      </p:sp>
      <p:pic>
        <p:nvPicPr>
          <p:cNvPr id="4" name="Content Placeholder 3">
            <a:extLst>
              <a:ext uri="{FF2B5EF4-FFF2-40B4-BE49-F238E27FC236}">
                <a16:creationId xmlns:a16="http://schemas.microsoft.com/office/drawing/2014/main" id="{7126574F-E629-4E78-B734-938EAACA5C6F}"/>
              </a:ext>
            </a:extLst>
          </p:cNvPr>
          <p:cNvPicPr>
            <a:picLocks noGrp="1"/>
          </p:cNvPicPr>
          <p:nvPr>
            <p:ph idx="1"/>
          </p:nvPr>
        </p:nvPicPr>
        <p:blipFill rotWithShape="1">
          <a:blip r:embed="rId2"/>
          <a:srcRect l="27693" t="36394" r="41086" b="49801"/>
          <a:stretch/>
        </p:blipFill>
        <p:spPr bwMode="auto">
          <a:xfrm>
            <a:off x="2236763" y="2349306"/>
            <a:ext cx="7610622" cy="22086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012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4951-E0BC-4B2C-A24F-A3C77FEB7234}"/>
              </a:ext>
            </a:extLst>
          </p:cNvPr>
          <p:cNvSpPr>
            <a:spLocks noGrp="1"/>
          </p:cNvSpPr>
          <p:nvPr>
            <p:ph type="title"/>
          </p:nvPr>
        </p:nvSpPr>
        <p:spPr/>
        <p:txBody>
          <a:bodyPr/>
          <a:lstStyle/>
          <a:p>
            <a:r>
              <a:rPr lang="es-MX" dirty="0"/>
              <a:t>Alisado Exponencial</a:t>
            </a:r>
            <a:endParaRPr lang="es-419" dirty="0"/>
          </a:p>
        </p:txBody>
      </p:sp>
      <p:sp>
        <p:nvSpPr>
          <p:cNvPr id="3" name="Content Placeholder 2">
            <a:extLst>
              <a:ext uri="{FF2B5EF4-FFF2-40B4-BE49-F238E27FC236}">
                <a16:creationId xmlns:a16="http://schemas.microsoft.com/office/drawing/2014/main" id="{C3C5DE4B-8732-4E2E-B0FF-DB053152DB36}"/>
              </a:ext>
            </a:extLst>
          </p:cNvPr>
          <p:cNvSpPr>
            <a:spLocks noGrp="1"/>
          </p:cNvSpPr>
          <p:nvPr>
            <p:ph idx="1"/>
          </p:nvPr>
        </p:nvSpPr>
        <p:spPr>
          <a:xfrm>
            <a:off x="1097280" y="1845734"/>
            <a:ext cx="10058400" cy="3176840"/>
          </a:xfrm>
        </p:spPr>
        <p:txBody>
          <a:bodyPr/>
          <a:lstStyle/>
          <a:p>
            <a:pPr algn="just"/>
            <a:r>
              <a:rPr lang="es-MX" b="1" dirty="0"/>
              <a:t>Elección de la constante de alisado </a:t>
            </a:r>
          </a:p>
          <a:p>
            <a:pPr algn="just"/>
            <a:r>
              <a:rPr lang="es-MX" dirty="0"/>
              <a:t>El método de alisado exponencial es fácil de utilizar, y se ha aplicado con éxito en casi todo tipo de negocios. El valor adecuado de la constante de alisado , sin embargo, puede marcar la diferencia entre una previsión precisa y una imprecisa. A la hora de escoger el valor de la constante de alisado, el objetivo es obtener la previsión más exacta posible. </a:t>
            </a:r>
          </a:p>
          <a:p>
            <a:pPr algn="just"/>
            <a:endParaRPr lang="es-MX" dirty="0"/>
          </a:p>
          <a:p>
            <a:pPr algn="just"/>
            <a:r>
              <a:rPr lang="es-419" dirty="0"/>
              <a:t>https://www.bbc.com/mundo/noticias-52965904#:~:text=Es%20decir%2C%20K%20es%20el,un%20n%C3%BAmero%20mayor%20de%20personas.</a:t>
            </a:r>
          </a:p>
        </p:txBody>
      </p:sp>
    </p:spTree>
    <p:extLst>
      <p:ext uri="{BB962C8B-B14F-4D97-AF65-F5344CB8AC3E}">
        <p14:creationId xmlns:p14="http://schemas.microsoft.com/office/powerpoint/2010/main" val="370008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a:xfrm>
            <a:off x="4974771" y="634946"/>
            <a:ext cx="6574972" cy="1450757"/>
          </a:xfrm>
        </p:spPr>
        <p:txBody>
          <a:bodyPr>
            <a:normAutofit/>
          </a:bodyPr>
          <a:lstStyle/>
          <a:p>
            <a:r>
              <a:rPr lang="es-MX" dirty="0"/>
              <a:t>Hoy en la historia </a:t>
            </a:r>
            <a:endParaRPr lang="es-419" dirty="0"/>
          </a:p>
        </p:txBody>
      </p:sp>
      <p:pic>
        <p:nvPicPr>
          <p:cNvPr id="3" name="Picture 2" descr="Denis Papin - Wikipedia, la enciclopedia libre">
            <a:extLst>
              <a:ext uri="{FF2B5EF4-FFF2-40B4-BE49-F238E27FC236}">
                <a16:creationId xmlns:a16="http://schemas.microsoft.com/office/drawing/2014/main" id="{592F3E5A-E8A3-7E99-E8E8-2177CEDC8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5" r="5992"/>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044" name="Straight Connector 104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FE1BD7E-2372-46E1-9431-11A0A1F2A4F8}"/>
              </a:ext>
            </a:extLst>
          </p:cNvPr>
          <p:cNvSpPr>
            <a:spLocks noGrp="1"/>
          </p:cNvSpPr>
          <p:nvPr>
            <p:ph idx="1"/>
          </p:nvPr>
        </p:nvSpPr>
        <p:spPr>
          <a:xfrm>
            <a:off x="4974769" y="2198914"/>
            <a:ext cx="6574973" cy="3670180"/>
          </a:xfrm>
        </p:spPr>
        <p:txBody>
          <a:bodyPr>
            <a:normAutofit/>
          </a:bodyPr>
          <a:lstStyle/>
          <a:p>
            <a:r>
              <a:rPr lang="es-MX" dirty="0"/>
              <a:t>En 1647, nace el francés Denis Papin, físico e inventor de la máquina de vapor.</a:t>
            </a:r>
          </a:p>
          <a:p>
            <a:r>
              <a:rPr lang="es-MX" dirty="0"/>
              <a:t>En 1690 presentó su primera máquina de émbolo en la que sustituyó el explosivo utilizado por Huygens por vapor de agua para lograr mediante su condensación el «perfecto vacío» y en 1707 presentó su «Nueva manera de elevar el agua por la fuerza del fuego» en alusión al trabajo de Thomas </a:t>
            </a:r>
            <a:r>
              <a:rPr lang="es-MX" dirty="0" err="1"/>
              <a:t>Savery</a:t>
            </a:r>
            <a:r>
              <a:rPr lang="es-MX" dirty="0"/>
              <a:t> publicado en 1705 y que pretendía perfeccionar.</a:t>
            </a:r>
            <a:endParaRPr lang="es-419" dirty="0"/>
          </a:p>
        </p:txBody>
      </p:sp>
      <p:sp>
        <p:nvSpPr>
          <p:cNvPr id="1046" name="Rectangle 1045">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048" name="Rectangle 1047">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308837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Enfoques de la Previsión</a:t>
            </a:r>
          </a:p>
        </p:txBody>
      </p:sp>
      <p:sp>
        <p:nvSpPr>
          <p:cNvPr id="3" name="Marcador de contenido 2"/>
          <p:cNvSpPr>
            <a:spLocks noGrp="1"/>
          </p:cNvSpPr>
          <p:nvPr>
            <p:ph idx="1"/>
          </p:nvPr>
        </p:nvSpPr>
        <p:spPr>
          <a:xfrm>
            <a:off x="1317674" y="1878001"/>
            <a:ext cx="9655126" cy="1450757"/>
          </a:xfrm>
        </p:spPr>
        <p:txBody>
          <a:bodyPr>
            <a:noAutofit/>
          </a:bodyPr>
          <a:lstStyle/>
          <a:p>
            <a:pPr marL="0" indent="0">
              <a:buNone/>
            </a:pPr>
            <a:r>
              <a:rPr lang="es-MX" dirty="0"/>
              <a:t>Existen dos enfoques generales de las previsiones, de la misma forma que existen dos formas de abordar todas las decisiones. Uno es el análisis cuantitativo y otro el análisis cualitativo. </a:t>
            </a:r>
          </a:p>
          <a:p>
            <a:pPr marL="0" indent="0">
              <a:buNone/>
            </a:pPr>
            <a:endParaRPr lang="es-MX" dirty="0"/>
          </a:p>
          <a:p>
            <a:pPr marL="0" indent="0">
              <a:buNone/>
            </a:pPr>
            <a:r>
              <a:rPr lang="es-MX" dirty="0"/>
              <a:t>Las previsiones cuantitativas emplean diferentes modelos matemáticos que utilizan datos históricos y/o variables causales para prever la demanda.</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Tree>
    <p:extLst>
      <p:ext uri="{BB962C8B-B14F-4D97-AF65-F5344CB8AC3E}">
        <p14:creationId xmlns:p14="http://schemas.microsoft.com/office/powerpoint/2010/main" val="252051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Enfoques de la previsión</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4"/>
            <a:ext cx="10255349" cy="4023360"/>
          </a:xfrm>
        </p:spPr>
        <p:txBody>
          <a:bodyPr>
            <a:normAutofit/>
          </a:bodyPr>
          <a:lstStyle/>
          <a:p>
            <a:pPr marL="0" indent="0" algn="just">
              <a:buNone/>
            </a:pPr>
            <a:r>
              <a:rPr lang="es-419" dirty="0"/>
              <a:t>Las previsiones </a:t>
            </a:r>
            <a:r>
              <a:rPr lang="es-MX" dirty="0"/>
              <a:t>cualitativas, o subjetivas, incorporan factores tales como la intuición de la persona que toma las decisiones, sus emociones, experiencias personales y sistemas de valores para realizar la previsión.</a:t>
            </a:r>
          </a:p>
          <a:p>
            <a:pPr marL="0" indent="0" algn="just">
              <a:buNone/>
            </a:pPr>
            <a:r>
              <a:rPr lang="es-MX" dirty="0"/>
              <a:t>Existen 4 técnicas de previsión cualitativa.</a:t>
            </a:r>
          </a:p>
          <a:p>
            <a:pPr marL="0" indent="0" algn="just">
              <a:buNone/>
            </a:pPr>
            <a:endParaRPr lang="es-MX" dirty="0"/>
          </a:p>
          <a:p>
            <a:pPr marL="0" indent="0" algn="just">
              <a:buNone/>
            </a:pPr>
            <a:r>
              <a:rPr lang="es-MX" b="1" dirty="0"/>
              <a:t>1. Jurado de opinión ejecutiva. </a:t>
            </a:r>
            <a:r>
              <a:rPr lang="es-MX" dirty="0"/>
              <a:t>En este método se agrupan las opiniones de un grupo de directivos o expertos de alto nivel, a menudo en combinación con modelos estadísticos, para llegar a una estimación conjunta de la demanda. </a:t>
            </a:r>
          </a:p>
        </p:txBody>
      </p:sp>
    </p:spTree>
    <p:extLst>
      <p:ext uri="{BB962C8B-B14F-4D97-AF65-F5344CB8AC3E}">
        <p14:creationId xmlns:p14="http://schemas.microsoft.com/office/powerpoint/2010/main" val="28559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Enfoque de la previsión</a:t>
            </a:r>
            <a:endParaRPr lang="es-419" dirty="0"/>
          </a:p>
        </p:txBody>
      </p:sp>
      <p:sp>
        <p:nvSpPr>
          <p:cNvPr id="3" name="Content Placeholder 2">
            <a:extLst>
              <a:ext uri="{FF2B5EF4-FFF2-40B4-BE49-F238E27FC236}">
                <a16:creationId xmlns:a16="http://schemas.microsoft.com/office/drawing/2014/main" id="{CB903889-9A19-4E49-8F2C-5075F99B431D}"/>
              </a:ext>
            </a:extLst>
          </p:cNvPr>
          <p:cNvSpPr>
            <a:spLocks noGrp="1"/>
          </p:cNvSpPr>
          <p:nvPr>
            <p:ph idx="1"/>
          </p:nvPr>
        </p:nvSpPr>
        <p:spPr/>
        <p:txBody>
          <a:bodyPr/>
          <a:lstStyle/>
          <a:p>
            <a:pPr marL="0" indent="0" algn="just">
              <a:buNone/>
            </a:pPr>
            <a:r>
              <a:rPr lang="es-MX" b="1" dirty="0"/>
              <a:t>2. Método Delphi. </a:t>
            </a:r>
            <a:r>
              <a:rPr lang="es-MX" dirty="0"/>
              <a:t>Existen tres tipos diferentes de participantes en el método Delphi: los que toman las decisiones, el personal de soporte y los encuestados.</a:t>
            </a:r>
          </a:p>
          <a:p>
            <a:pPr marL="0" indent="0" algn="just">
              <a:buNone/>
            </a:pPr>
            <a:r>
              <a:rPr lang="es-MX" dirty="0"/>
              <a:t>Los que toman las decisiones suelen ser un grupo de 5 o 10 expertos que realizan en realidad la previsión. El personal de soporte ayuda a los que toman decisiones preparando, distribuyendo, recopilando y resumiendo una serie de cuestionarios, y repasando los resultados. </a:t>
            </a:r>
          </a:p>
          <a:p>
            <a:pPr marL="0" indent="0" algn="just">
              <a:buNone/>
            </a:pPr>
            <a:r>
              <a:rPr lang="es-MX" dirty="0"/>
              <a:t>Los encuestados son un grupo de personas, a menudo ubicadas en diferentes lugares, cuyas opiniones son apreciadas. Este grupo proporciona inputs a los tomadores de decisiones antes de elaborar la previsión.</a:t>
            </a:r>
            <a:endParaRPr lang="es-419" dirty="0"/>
          </a:p>
        </p:txBody>
      </p:sp>
    </p:spTree>
    <p:extLst>
      <p:ext uri="{BB962C8B-B14F-4D97-AF65-F5344CB8AC3E}">
        <p14:creationId xmlns:p14="http://schemas.microsoft.com/office/powerpoint/2010/main" val="22656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Enfoque de la Previsión</a:t>
            </a:r>
            <a:endParaRPr lang="es-419" dirty="0"/>
          </a:p>
        </p:txBody>
      </p:sp>
      <p:sp>
        <p:nvSpPr>
          <p:cNvPr id="3" name="Content Placeholder 2">
            <a:extLst>
              <a:ext uri="{FF2B5EF4-FFF2-40B4-BE49-F238E27FC236}">
                <a16:creationId xmlns:a16="http://schemas.microsoft.com/office/drawing/2014/main" id="{31665911-74B3-46CB-A2EA-E792A10D0411}"/>
              </a:ext>
            </a:extLst>
          </p:cNvPr>
          <p:cNvSpPr>
            <a:spLocks noGrp="1"/>
          </p:cNvSpPr>
          <p:nvPr>
            <p:ph idx="1"/>
          </p:nvPr>
        </p:nvSpPr>
        <p:spPr>
          <a:xfrm>
            <a:off x="1097280" y="1845733"/>
            <a:ext cx="10058400" cy="4210509"/>
          </a:xfrm>
        </p:spPr>
        <p:txBody>
          <a:bodyPr>
            <a:normAutofit/>
          </a:bodyPr>
          <a:lstStyle/>
          <a:p>
            <a:pPr algn="just"/>
            <a:r>
              <a:rPr lang="es-MX" b="1" dirty="0"/>
              <a:t>3. Propuesta del personal de ventas. </a:t>
            </a:r>
            <a:r>
              <a:rPr lang="es-MX" dirty="0"/>
              <a:t>En este método cada vendedor estima las ventas que habrá en su zona. Estas previsiones se revisan posteriormente para asegurarse de que son realistas. </a:t>
            </a:r>
          </a:p>
          <a:p>
            <a:pPr algn="just"/>
            <a:r>
              <a:rPr lang="es-MX" dirty="0"/>
              <a:t>A continuación se combinan a nivel de distritos y de nación para obtener una previsión global.</a:t>
            </a:r>
          </a:p>
          <a:p>
            <a:pPr algn="just"/>
            <a:endParaRPr lang="es-MX" dirty="0"/>
          </a:p>
          <a:p>
            <a:pPr algn="just"/>
            <a:r>
              <a:rPr lang="es-MX" b="1" dirty="0"/>
              <a:t>4. Estudio de mercado. </a:t>
            </a:r>
            <a:r>
              <a:rPr lang="es-MX" dirty="0"/>
              <a:t>En este método se solicitan opiniones a los consumidores o clientes potenciales en lo referente a sus planes de compra futuros. Puede ser útil no sólo a la hora de preparar una previsión, sino también para mejorar el diseño de un producto y planificar nuevos productos. </a:t>
            </a:r>
            <a:endParaRPr lang="es-419" dirty="0"/>
          </a:p>
          <a:p>
            <a:endParaRPr lang="es-419" dirty="0"/>
          </a:p>
        </p:txBody>
      </p:sp>
    </p:spTree>
    <p:extLst>
      <p:ext uri="{BB962C8B-B14F-4D97-AF65-F5344CB8AC3E}">
        <p14:creationId xmlns:p14="http://schemas.microsoft.com/office/powerpoint/2010/main" val="36834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Métodos Cuantitativos</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97280" y="1845734"/>
            <a:ext cx="10058400" cy="4117744"/>
          </a:xfrm>
        </p:spPr>
        <p:txBody>
          <a:bodyPr/>
          <a:lstStyle/>
          <a:p>
            <a:pPr algn="just"/>
            <a:r>
              <a:rPr lang="es-MX" b="1" dirty="0"/>
              <a:t>Modelos de series temporales </a:t>
            </a:r>
          </a:p>
          <a:p>
            <a:pPr algn="just"/>
            <a:r>
              <a:rPr lang="es-MX" dirty="0"/>
              <a:t>Los modelos de series temporales predicen partiendo de la premisa de que el futuro es una función del pasado. </a:t>
            </a:r>
          </a:p>
          <a:p>
            <a:pPr algn="just"/>
            <a:r>
              <a:rPr lang="es-MX" b="1" dirty="0"/>
              <a:t>Modelos causales </a:t>
            </a:r>
          </a:p>
          <a:p>
            <a:pPr algn="just"/>
            <a:r>
              <a:rPr lang="es-MX" dirty="0"/>
              <a:t>Los modelos causales (o asociativos), tales como la regresión lineal, incorporan variables o factores que pueden influir en la cantidad que se va a predecir. Por ejemplo, un modelo causal para las ventas de cortacéspedes podría incluir factores tales como el número de viviendas nuevas comenzadas a construir, el presupuesto de publicidad y los precios de la competencia</a:t>
            </a:r>
            <a:endParaRPr lang="es-419" dirty="0"/>
          </a:p>
        </p:txBody>
      </p:sp>
    </p:spTree>
    <p:extLst>
      <p:ext uri="{BB962C8B-B14F-4D97-AF65-F5344CB8AC3E}">
        <p14:creationId xmlns:p14="http://schemas.microsoft.com/office/powerpoint/2010/main" val="39680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Previsión de series temporales</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290023"/>
          </a:xfrm>
        </p:spPr>
        <p:txBody>
          <a:bodyPr>
            <a:normAutofit/>
          </a:bodyPr>
          <a:lstStyle/>
          <a:p>
            <a:pPr marL="0" indent="0" algn="just">
              <a:buNone/>
            </a:pPr>
            <a:r>
              <a:rPr lang="es-MX" dirty="0"/>
              <a:t>El análisis de las series temporales implica desglosar los datos pasados en cuatro componentes: tendencia, estacionalidad, ciclos y variación irregular o aleatoria.</a:t>
            </a:r>
          </a:p>
          <a:p>
            <a:pPr marL="457200" indent="-457200" algn="just">
              <a:buAutoNum type="arabicPeriod"/>
            </a:pPr>
            <a:r>
              <a:rPr lang="es-MX" b="1" dirty="0"/>
              <a:t>Tendencia.</a:t>
            </a:r>
            <a:r>
              <a:rPr lang="es-MX" dirty="0"/>
              <a:t> Es el movimiento gradual de subida o bajada de los valores de los datos a lo largo del tiempo</a:t>
            </a:r>
          </a:p>
          <a:p>
            <a:pPr marL="457200" indent="-457200" algn="just">
              <a:buAutoNum type="arabicPeriod"/>
            </a:pPr>
            <a:endParaRPr lang="es-MX" dirty="0"/>
          </a:p>
          <a:p>
            <a:pPr marL="457200" indent="-457200" algn="just">
              <a:buAutoNum type="arabicPeriod"/>
            </a:pPr>
            <a:r>
              <a:rPr lang="es-MX" b="1" dirty="0"/>
              <a:t>Estacionalidad. </a:t>
            </a:r>
            <a:r>
              <a:rPr lang="es-MX" dirty="0"/>
              <a:t>Es un patrón de variabilidad de los datos que se repite cada cierto número de días, semanas, meses o trimestres.</a:t>
            </a:r>
          </a:p>
        </p:txBody>
      </p:sp>
    </p:spTree>
    <p:extLst>
      <p:ext uri="{BB962C8B-B14F-4D97-AF65-F5344CB8AC3E}">
        <p14:creationId xmlns:p14="http://schemas.microsoft.com/office/powerpoint/2010/main" val="40012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Previsión de Series Temporales</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2028614"/>
            <a:ext cx="10058400" cy="2444912"/>
          </a:xfrm>
        </p:spPr>
        <p:txBody>
          <a:bodyPr/>
          <a:lstStyle/>
          <a:p>
            <a:pPr marL="0" indent="0" algn="just">
              <a:buNone/>
            </a:pPr>
            <a:r>
              <a:rPr lang="es-MX" b="1" dirty="0"/>
              <a:t>3. Ciclos. </a:t>
            </a:r>
            <a:r>
              <a:rPr lang="es-MX" dirty="0"/>
              <a:t>Son patrones en los datos que ocurren cada cierto número de años. Normalmente están relacionados con los ciclos económicos, y son de gran importancia en el análisis y planificación de los negocios a corto plazo. Es difícil predecir los ciclos de los negocios porque se pueden ver afectados por acontecimientos políticos o por conflictos internacionales.</a:t>
            </a:r>
          </a:p>
          <a:p>
            <a:pPr marL="0" indent="0" algn="just">
              <a:buNone/>
            </a:pPr>
            <a:endParaRPr lang="es-MX" dirty="0"/>
          </a:p>
          <a:p>
            <a:pPr marL="0" indent="0" algn="just">
              <a:buNone/>
            </a:pPr>
            <a:r>
              <a:rPr lang="es-MX" b="1" dirty="0"/>
              <a:t>4. Variaciones irregulares o aleatorias. </a:t>
            </a:r>
            <a:r>
              <a:rPr lang="es-MX" dirty="0"/>
              <a:t>Son “irregularidades” en los datos causados por el azar y situaciones inusuales. No siguen ningún patrón perceptible, por lo que no se pueden predecir.</a:t>
            </a:r>
          </a:p>
        </p:txBody>
      </p:sp>
    </p:spTree>
    <p:extLst>
      <p:ext uri="{BB962C8B-B14F-4D97-AF65-F5344CB8AC3E}">
        <p14:creationId xmlns:p14="http://schemas.microsoft.com/office/powerpoint/2010/main" val="3350191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13861</TotalTime>
  <Words>1318</Words>
  <Application>Microsoft Office PowerPoint</Application>
  <PresentationFormat>Panorámica</PresentationFormat>
  <Paragraphs>71</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Retrospect</vt:lpstr>
      <vt:lpstr>Producción &amp; Operaciones I</vt:lpstr>
      <vt:lpstr>Hoy en la historia </vt:lpstr>
      <vt:lpstr>Enfoques de la Previsión</vt:lpstr>
      <vt:lpstr>Enfoques de la previsión</vt:lpstr>
      <vt:lpstr>Enfoque de la previsión</vt:lpstr>
      <vt:lpstr>Enfoque de la Previsión</vt:lpstr>
      <vt:lpstr>Métodos Cuantitativos</vt:lpstr>
      <vt:lpstr>Previsión de series temporales</vt:lpstr>
      <vt:lpstr>Previsión de Series Temporales</vt:lpstr>
      <vt:lpstr>Previsión de Series temporales</vt:lpstr>
      <vt:lpstr>Sistemas de Previsión</vt:lpstr>
      <vt:lpstr>Sistemas de Previsión</vt:lpstr>
      <vt:lpstr>Sistemas de Previsión</vt:lpstr>
      <vt:lpstr>Media Móvil Ponderada</vt:lpstr>
      <vt:lpstr>Media Móvil Ponderada</vt:lpstr>
      <vt:lpstr>Consideraciones </vt:lpstr>
      <vt:lpstr>Alisado Exponencial</vt:lpstr>
      <vt:lpstr>Alisado Exponencial</vt:lpstr>
      <vt:lpstr>Alisado Exponencial</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182</cp:revision>
  <dcterms:created xsi:type="dcterms:W3CDTF">2017-08-19T23:17:36Z</dcterms:created>
  <dcterms:modified xsi:type="dcterms:W3CDTF">2024-08-22T22:56:06Z</dcterms:modified>
</cp:coreProperties>
</file>