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4610100" cy="3460750"/>
  <p:notesSz cx="4610100" cy="346075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5867"/>
            <a:ext cx="436483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45" y="569313"/>
            <a:ext cx="3912209" cy="2354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1210" y="3171630"/>
            <a:ext cx="175260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Lucida Sans Unicode"/>
                <a:cs typeface="Lucida Sans Unicode"/>
              </a:defRPr>
            </a:lvl1pPr>
          </a:lstStyle>
          <a:p>
            <a:pPr marL="3683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14" dirty="0"/>
              <a:t>‹Nº›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6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994" y="1853952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94" y="967670"/>
            <a:ext cx="1722755" cy="1277273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spc="35" dirty="0">
                <a:solidFill>
                  <a:srgbClr val="22373A"/>
                </a:solidFill>
                <a:latin typeface="Trebuchet MS"/>
                <a:cs typeface="Trebuchet MS"/>
              </a:rPr>
              <a:t>Sis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</a:rPr>
              <a:t>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Ope</a:t>
            </a:r>
            <a:r>
              <a:rPr sz="1400" b="1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</a:rPr>
              <a:t>ati</a:t>
            </a:r>
            <a:r>
              <a:rPr sz="1400" b="1" spc="-1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400" b="1" spc="60" dirty="0">
                <a:solidFill>
                  <a:srgbClr val="22373A"/>
                </a:solidFill>
                <a:latin typeface="Trebuchet MS"/>
                <a:cs typeface="Trebuchet MS"/>
              </a:rPr>
              <a:t>os</a:t>
            </a:r>
            <a:endParaRPr sz="1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Planificación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000" spc="-160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50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ur</a:t>
            </a:r>
            <a:r>
              <a:rPr sz="1000" spc="-45" dirty="0" err="1">
                <a:solidFill>
                  <a:srgbClr val="22373A"/>
                </a:solidFill>
                <a:latin typeface="Lucida Sans Unicode"/>
                <a:cs typeface="Lucida Sans Unicode"/>
              </a:rPr>
              <a:t>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10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r>
              <a:rPr sz="1000" spc="-17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lang="es-GT" sz="1000" spc="-210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1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8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8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8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8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ultad</a:t>
            </a:r>
            <a:r>
              <a:rPr sz="8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8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Ingeniería,</a:t>
            </a:r>
            <a:r>
              <a:rPr sz="8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8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lang="es-GT" sz="8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RL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114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fld>
            <a:endParaRPr sz="800">
              <a:latin typeface="Lucida Sans Unicode"/>
              <a:cs typeface="Lucida Sans Unicode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CBB2C57-E93C-1F11-1809-50A34CB2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50" y="2187575"/>
            <a:ext cx="1986660" cy="8928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337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ases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de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p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o</a:t>
            </a:r>
            <a:r>
              <a:rPr sz="1200" b="1" spc="-35" dirty="0">
                <a:solidFill>
                  <a:srgbClr val="F9F9F9"/>
                </a:solidFill>
                <a:latin typeface="Trebuchet MS"/>
                <a:cs typeface="Trebuchet MS"/>
              </a:rPr>
              <a:t>c</a:t>
            </a:r>
            <a:r>
              <a:rPr sz="1200" b="1" spc="20" dirty="0">
                <a:solidFill>
                  <a:srgbClr val="F9F9F9"/>
                </a:solidFill>
                <a:latin typeface="Trebuchet MS"/>
                <a:cs typeface="Trebuchet MS"/>
              </a:rPr>
              <a:t>esos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612" y="423011"/>
            <a:ext cx="1764792" cy="28437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30763" y="3181437"/>
            <a:ext cx="7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215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squemas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anifi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667385" cy="5080"/>
            </a:xfrm>
            <a:custGeom>
              <a:avLst/>
              <a:gdLst/>
              <a:ahLst/>
              <a:cxnLst/>
              <a:rect l="l" t="t" r="r" b="b"/>
              <a:pathLst>
                <a:path w="667385" h="5080">
                  <a:moveTo>
                    <a:pt x="0" y="5060"/>
                  </a:moveTo>
                  <a:lnTo>
                    <a:pt x="0" y="0"/>
                  </a:lnTo>
                  <a:lnTo>
                    <a:pt x="666758" y="0"/>
                  </a:lnTo>
                  <a:lnTo>
                    <a:pt x="6667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51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5" dirty="0"/>
              <a:t>squemas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80"/>
              </a:spcBef>
            </a:pPr>
            <a:r>
              <a:rPr spc="-114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17754"/>
            <a:ext cx="3723640" cy="2774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65"/>
              </a:spcBef>
              <a:buChar char="•"/>
              <a:tabLst>
                <a:tab pos="125730" algn="l"/>
              </a:tabLst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Los momentos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invocado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son:</a:t>
            </a:r>
            <a:endParaRPr sz="1100">
              <a:latin typeface="Lucida Sans Unicode"/>
              <a:cs typeface="Lucida Sans Unicode"/>
            </a:endParaRPr>
          </a:p>
          <a:p>
            <a:pPr marL="402590" marR="5080" lvl="1" indent="-153035">
              <a:lnSpc>
                <a:spcPts val="1370"/>
              </a:lnSpc>
              <a:spcBef>
                <a:spcPts val="60"/>
              </a:spcBef>
              <a:buAutoNum type="arabicPeriod"/>
              <a:tabLst>
                <a:tab pos="403225" algn="l"/>
              </a:tabLst>
            </a:pPr>
            <a:r>
              <a:rPr sz="10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oque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inicia 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operación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E/S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espera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termine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hijo,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etc.</a:t>
            </a:r>
            <a:endParaRPr sz="1000">
              <a:latin typeface="Lucida Sans Unicode"/>
              <a:cs typeface="Lucida Sans Unicode"/>
            </a:endParaRPr>
          </a:p>
          <a:p>
            <a:pPr marL="402590" marR="185420" lvl="1" indent="-161290">
              <a:lnSpc>
                <a:spcPts val="1370"/>
              </a:lnSpc>
              <a:spcBef>
                <a:spcPts val="10"/>
              </a:spcBef>
              <a:buAutoNum type="arabicPeriod"/>
              <a:tabLst>
                <a:tab pos="403225" algn="l"/>
              </a:tabLst>
            </a:pPr>
            <a:r>
              <a:rPr sz="10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ambia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utando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urrir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terrupción.</a:t>
            </a:r>
            <a:endParaRPr sz="1000">
              <a:latin typeface="Lucida Sans Unicode"/>
              <a:cs typeface="Lucida Sans Unicode"/>
            </a:endParaRPr>
          </a:p>
          <a:p>
            <a:pPr marL="402590" marR="19050" lvl="1" indent="-161925">
              <a:lnSpc>
                <a:spcPts val="1370"/>
              </a:lnSpc>
              <a:spcBef>
                <a:spcPts val="10"/>
              </a:spcBef>
              <a:buAutoNum type="arabicPeriod"/>
              <a:tabLst>
                <a:tab pos="403225" algn="l"/>
              </a:tabLst>
            </a:pP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ocurre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interrupción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E/S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pasa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oque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663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03225" algn="l"/>
              </a:tabLst>
            </a:pPr>
            <a:r>
              <a:rPr sz="10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endParaRPr sz="1000">
              <a:latin typeface="Lucida Sans Unicode"/>
              <a:cs typeface="Lucida Sans Unicode"/>
            </a:endParaRPr>
          </a:p>
          <a:p>
            <a:pPr marL="402590" marR="521334" lvl="1" indent="-161925">
              <a:lnSpc>
                <a:spcPct val="114599"/>
              </a:lnSpc>
              <a:buAutoNum type="arabicPeriod"/>
              <a:tabLst>
                <a:tab pos="403225" algn="l"/>
              </a:tabLst>
            </a:pP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 finaliza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su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ejecución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(o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libera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oluntariamen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CPU).</a:t>
            </a:r>
            <a:endParaRPr sz="1000">
              <a:latin typeface="Lucida Sans Unicode"/>
              <a:cs typeface="Lucida Sans Unicode"/>
            </a:endParaRPr>
          </a:p>
          <a:p>
            <a:pPr marL="125095" marR="24765" indent="-113030">
              <a:lnSpc>
                <a:spcPct val="118000"/>
              </a:lnSpc>
              <a:spcBef>
                <a:spcPts val="20"/>
              </a:spcBef>
              <a:buChar char="•"/>
              <a:tabLst>
                <a:tab pos="125730" algn="l"/>
              </a:tabLst>
            </a:pP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Cuando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ocurre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29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1100" spc="-1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5,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invocado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debido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libe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16510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 el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 es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invocado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cuando ocurre </a:t>
            </a:r>
            <a:r>
              <a:rPr sz="11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2, </a:t>
            </a:r>
            <a:r>
              <a:rPr sz="11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11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 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4,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dice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este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expropiativo</a:t>
            </a:r>
            <a:r>
              <a:rPr sz="11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(preemptive),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puede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quitar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esta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ución.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51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5" dirty="0"/>
              <a:t>squemas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80"/>
              </a:spcBef>
            </a:pPr>
            <a:r>
              <a:rPr spc="-114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97190"/>
            <a:ext cx="3735070" cy="249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873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Sistemas operativos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con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planificadores </a:t>
            </a:r>
            <a:r>
              <a:rPr sz="11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no expropiativos 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(non-p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eemptiv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so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hasta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libe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sea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porque finaliza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ejecución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bloquea, no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vuel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utar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402590" marR="727075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cpu-bound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deben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libe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CPU  v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oluntariamen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funcione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bien</a:t>
            </a:r>
            <a:endParaRPr sz="10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Sistemas operativos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con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planificadores </a:t>
            </a:r>
            <a:r>
              <a:rPr sz="11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expropiativos 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(preemptive)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pueden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expropiar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entra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pronto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(ya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porque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nuevo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porque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desb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oqueó)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impone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lími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 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uta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51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5" dirty="0"/>
              <a:t>squemas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80"/>
              </a:spcBef>
            </a:pPr>
            <a:r>
              <a:rPr spc="-114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74583"/>
            <a:ext cx="368109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434975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esquemas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útil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ún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ambien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donde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apli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ados:</a:t>
            </a:r>
            <a:endParaRPr sz="1100">
              <a:latin typeface="Lucida Sans Unicode"/>
              <a:cs typeface="Lucida Sans Unicode"/>
            </a:endParaRPr>
          </a:p>
          <a:p>
            <a:pPr marL="402590" marR="13335" lvl="1" indent="-109220">
              <a:lnSpc>
                <a:spcPct val="114599"/>
              </a:lnSpc>
              <a:spcBef>
                <a:spcPts val="18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Sistemas 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por lotes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: </a:t>
            </a:r>
            <a:r>
              <a:rPr sz="10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Como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no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existe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interacción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con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usuarios,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no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expropiativos son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ideales.</a:t>
            </a:r>
            <a:endParaRPr sz="10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EB801A"/>
                </a:solidFill>
                <a:latin typeface="Lucida Sans Unicode"/>
                <a:cs typeface="Lucida Sans Unicode"/>
              </a:rPr>
              <a:t>Sis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t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emas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in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t</a:t>
            </a:r>
            <a:r>
              <a:rPr sz="10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e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EB801A"/>
                </a:solidFill>
                <a:latin typeface="Lucida Sans Unicode"/>
                <a:cs typeface="Lucida Sans Unicode"/>
              </a:rPr>
              <a:t>acti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v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os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Debido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xis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 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utando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z,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 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expropiativos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son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ideales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mantener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buen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espuesta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usuarios.</a:t>
            </a:r>
            <a:endParaRPr sz="1000">
              <a:latin typeface="Lucida Sans Unicode"/>
              <a:cs typeface="Lucida Sans Unicode"/>
            </a:endParaRPr>
          </a:p>
          <a:p>
            <a:pPr marL="402590" marR="2984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Sistemas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tiempo real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necesario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expropiativo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ya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puede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no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ejecuten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buen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ha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un  período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muy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089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ri</a:t>
            </a:r>
            <a:r>
              <a:rPr sz="1400" b="1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erios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anifi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953135" cy="5080"/>
            </a:xfrm>
            <a:custGeom>
              <a:avLst/>
              <a:gdLst/>
              <a:ahLst/>
              <a:cxnLst/>
              <a:rect l="l" t="t" r="r" b="b"/>
              <a:pathLst>
                <a:path w="953135" h="5080">
                  <a:moveTo>
                    <a:pt x="0" y="5060"/>
                  </a:moveTo>
                  <a:lnTo>
                    <a:pt x="0" y="0"/>
                  </a:lnTo>
                  <a:lnTo>
                    <a:pt x="952511" y="0"/>
                  </a:lnTo>
                  <a:lnTo>
                    <a:pt x="9525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44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30" dirty="0"/>
              <a:t>ri</a:t>
            </a:r>
            <a:r>
              <a:rPr spc="-60" dirty="0"/>
              <a:t>t</a:t>
            </a:r>
            <a:r>
              <a:rPr spc="-5" dirty="0"/>
              <a:t>erios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7090" y="3172837"/>
            <a:ext cx="169545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11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60563"/>
            <a:ext cx="3693795" cy="25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3020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lgoritmos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distintas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opiedades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f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cierta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esos.</a:t>
            </a:r>
            <a:endParaRPr sz="1100">
              <a:latin typeface="Lucida Sans Unicode"/>
              <a:cs typeface="Lucida Sans Unicode"/>
            </a:endParaRPr>
          </a:p>
          <a:p>
            <a:pPr marL="125095" marR="341630" indent="-113030">
              <a:lnSpc>
                <a:spcPct val="104200"/>
              </a:lnSpc>
              <a:spcBef>
                <a:spcPts val="275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esario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definir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cri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erios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poder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luar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os 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lgoritmos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ación:</a:t>
            </a:r>
            <a:endParaRPr sz="1100">
              <a:latin typeface="Lucida Sans Unicode"/>
              <a:cs typeface="Lucida Sans Unicode"/>
            </a:endParaRPr>
          </a:p>
          <a:p>
            <a:pPr marL="402590" marR="147320" lvl="1" indent="-109220">
              <a:lnSpc>
                <a:spcPct val="114599"/>
              </a:lnSpc>
              <a:spcBef>
                <a:spcPts val="1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Utilización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CPU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(CPU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utilization):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porcentaje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(en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uanto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cución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ta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usuario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 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 que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son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consideradas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útiles)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tiene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procesador.</a:t>
            </a:r>
            <a:endParaRPr sz="10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Rendimiento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(Throughput):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número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ejecutaron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completamente por unidad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(una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ho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ej.).</a:t>
            </a:r>
            <a:endParaRPr sz="1000">
              <a:latin typeface="Lucida Sans Unicode"/>
              <a:cs typeface="Lucida Sans Unicode"/>
            </a:endParaRPr>
          </a:p>
          <a:p>
            <a:pPr marL="402590" marR="65405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Tiempo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de 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retorno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(Turnaround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time):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intervalo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desde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cargado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hasta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este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fin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liza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su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ución.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7449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</a:t>
            </a:r>
            <a:r>
              <a:rPr spc="-30" dirty="0"/>
              <a:t>ri</a:t>
            </a:r>
            <a:r>
              <a:rPr spc="-60" dirty="0"/>
              <a:t>t</a:t>
            </a:r>
            <a:r>
              <a:rPr spc="-5" dirty="0"/>
              <a:t>erios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spc="-15" dirty="0"/>
              <a:t>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7090" y="3172837"/>
            <a:ext cx="169545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8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12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352" y="1208627"/>
            <a:ext cx="346837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 marR="69215" indent="-109220">
              <a:lnSpc>
                <a:spcPct val="114599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Tiempo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espe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EB801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W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aiting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time):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suma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os 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intervalos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estuvo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cola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lis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ady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queue).</a:t>
            </a:r>
            <a:endParaRPr sz="1000">
              <a:latin typeface="Lucida Sans Unicode"/>
              <a:cs typeface="Lucida Sans Unicode"/>
            </a:endParaRPr>
          </a:p>
          <a:p>
            <a:pPr marL="121285" marR="5080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121920" algn="l"/>
              </a:tabLst>
            </a:pPr>
            <a:r>
              <a:rPr sz="10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Tiempo </a:t>
            </a:r>
            <a:r>
              <a:rPr sz="10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de respuesta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(Response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time):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intervalo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desde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cargado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hasta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brinda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su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primer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espuesta.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útil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sis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temas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acti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os.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2285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Al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g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oritmos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1400" b="1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anifi</a:t>
            </a:r>
            <a:r>
              <a:rPr sz="1400" b="1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143635" cy="5080"/>
            </a:xfrm>
            <a:custGeom>
              <a:avLst/>
              <a:gdLst/>
              <a:ahLst/>
              <a:cxnLst/>
              <a:rect l="l" t="t" r="r" b="b"/>
              <a:pathLst>
                <a:path w="1143635" h="5080">
                  <a:moveTo>
                    <a:pt x="0" y="5060"/>
                  </a:moveTo>
                  <a:lnTo>
                    <a:pt x="0" y="0"/>
                  </a:lnTo>
                  <a:lnTo>
                    <a:pt x="1143014" y="0"/>
                  </a:lnTo>
                  <a:lnTo>
                    <a:pt x="1143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51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15" dirty="0"/>
              <a:t>ome</a:t>
            </a:r>
            <a:r>
              <a:rPr spc="-70" dirty="0"/>
              <a:t> </a:t>
            </a: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spc="-10" dirty="0"/>
              <a:t>Ser</a:t>
            </a:r>
            <a:r>
              <a:rPr spc="-20" dirty="0"/>
              <a:t>v</a:t>
            </a:r>
            <a:r>
              <a:rPr spc="-10" dirty="0"/>
              <a:t>ed</a:t>
            </a:r>
            <a:r>
              <a:rPr spc="-70" dirty="0"/>
              <a:t> (</a:t>
            </a:r>
            <a:r>
              <a:rPr spc="-130" dirty="0"/>
              <a:t>F</a:t>
            </a:r>
            <a:r>
              <a:rPr spc="-90" dirty="0"/>
              <a:t>C</a:t>
            </a:r>
            <a:r>
              <a:rPr spc="-110" dirty="0"/>
              <a:t>F</a:t>
            </a:r>
            <a:r>
              <a:rPr dirty="0"/>
              <a:t>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70"/>
              </a:spcBef>
            </a:pPr>
            <a:r>
              <a:rPr spc="-1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67179"/>
            <a:ext cx="3698240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7112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utados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egan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lis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os.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40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implementación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fácil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través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cola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FIFO.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adecuado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lotes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(batch).</a:t>
            </a:r>
            <a:endParaRPr sz="11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algoritmo no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expropiativo: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vez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mantiene 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hasta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 termina 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bloquea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(por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ejemplo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al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generar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pedido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E/S).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omedio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gene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540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</a:t>
            </a:r>
            <a:r>
              <a:rPr spc="-15" dirty="0"/>
              <a:t>g</a:t>
            </a:r>
            <a:r>
              <a:rPr spc="-10" dirty="0"/>
              <a:t>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0410" y="3172837"/>
            <a:ext cx="126364" cy="1720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114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fld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0711"/>
            <a:ext cx="1903730" cy="2244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970" indent="-1289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41605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2" action="ppaction://hlinksldjump"/>
              </a:rPr>
              <a:t>Introducción</a:t>
            </a:r>
            <a:endParaRPr sz="1100">
              <a:latin typeface="Lucida Sans Unicode"/>
              <a:cs typeface="Lucida Sans Unicode"/>
            </a:endParaRPr>
          </a:p>
          <a:p>
            <a:pPr marL="149860" indent="-137795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150495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3" action="ppaction://hlinksldjump"/>
              </a:rPr>
              <a:t>Despachador</a:t>
            </a:r>
            <a:endParaRPr sz="1100">
              <a:latin typeface="Lucida Sans Unicode"/>
              <a:cs typeface="Lucida Sans Unicode"/>
            </a:endParaRPr>
          </a:p>
          <a:p>
            <a:pPr marL="150495" indent="-138430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151130" algn="l"/>
              </a:tabLst>
            </a:pPr>
            <a:r>
              <a:rPr sz="1100" spc="-17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C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ases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4" action="ppaction://hlinksldjump"/>
              </a:rPr>
              <a:t>esos</a:t>
            </a:r>
            <a:endParaRPr sz="1100">
              <a:latin typeface="Lucida Sans Unicode"/>
              <a:cs typeface="Lucida Sans Unicode"/>
            </a:endParaRPr>
          </a:p>
          <a:p>
            <a:pPr marL="154940" indent="-142875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155575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squemas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5" action="ppaction://hlinksldjump"/>
              </a:rPr>
              <a:t>ación</a:t>
            </a:r>
            <a:endParaRPr sz="1100">
              <a:latin typeface="Lucida Sans Unicode"/>
              <a:cs typeface="Lucida Sans Unicode"/>
            </a:endParaRPr>
          </a:p>
          <a:p>
            <a:pPr marL="150495" indent="-13843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151130" algn="l"/>
              </a:tabLst>
            </a:pPr>
            <a:r>
              <a:rPr sz="1100" spc="-175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ri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erios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6" action="ppaction://hlinksldjump"/>
              </a:rPr>
              <a:t>ación</a:t>
            </a:r>
            <a:endParaRPr sz="1100">
              <a:latin typeface="Lucida Sans Unicode"/>
              <a:cs typeface="Lucida Sans Unicode"/>
            </a:endParaRPr>
          </a:p>
          <a:p>
            <a:pPr marL="154305" indent="-14224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154940" algn="l"/>
              </a:tabLst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Algoritmos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7" action="ppaction://hlinksldjump"/>
              </a:rPr>
              <a:t>ación</a:t>
            </a:r>
            <a:endParaRPr sz="1100">
              <a:latin typeface="Lucida Sans Unicode"/>
              <a:cs typeface="Lucida Sans Unicode"/>
            </a:endParaRPr>
          </a:p>
          <a:p>
            <a:pPr marL="130175" indent="-118110">
              <a:lnSpc>
                <a:spcPct val="100000"/>
              </a:lnSpc>
              <a:spcBef>
                <a:spcPts val="1390"/>
              </a:spcBef>
              <a:buAutoNum type="arabicPeriod"/>
              <a:tabLst>
                <a:tab pos="130810" algn="l"/>
              </a:tabLst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Sis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emas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multip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esado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  <a:hlinkClick r:id="rId8" action="ppaction://hlinksldjump"/>
              </a:rPr>
              <a:t>es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2051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spc="-80" dirty="0"/>
              <a:t>C</a:t>
            </a:r>
            <a:r>
              <a:rPr spc="-15" dirty="0"/>
              <a:t>ome</a:t>
            </a:r>
            <a:r>
              <a:rPr spc="-70" dirty="0"/>
              <a:t> </a:t>
            </a: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spc="-10" dirty="0"/>
              <a:t>Ser</a:t>
            </a:r>
            <a:r>
              <a:rPr spc="-20" dirty="0"/>
              <a:t>v</a:t>
            </a:r>
            <a:r>
              <a:rPr spc="-10" dirty="0"/>
              <a:t>ed</a:t>
            </a:r>
            <a:r>
              <a:rPr spc="-70" dirty="0"/>
              <a:t> (</a:t>
            </a:r>
            <a:r>
              <a:rPr spc="-130" dirty="0"/>
              <a:t>F</a:t>
            </a:r>
            <a:r>
              <a:rPr spc="-90" dirty="0"/>
              <a:t>C</a:t>
            </a:r>
            <a:r>
              <a:rPr spc="-110" dirty="0"/>
              <a:t>F</a:t>
            </a:r>
            <a:r>
              <a:rPr dirty="0"/>
              <a:t>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78444" y="788060"/>
            <a:ext cx="1451610" cy="205740"/>
            <a:chOff x="1578444" y="788060"/>
            <a:chExt cx="1451610" cy="205740"/>
          </a:xfrm>
        </p:grpSpPr>
        <p:sp>
          <p:nvSpPr>
            <p:cNvPr id="4" name="object 4"/>
            <p:cNvSpPr/>
            <p:nvPr/>
          </p:nvSpPr>
          <p:spPr>
            <a:xfrm>
              <a:off x="2227173" y="790600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0984" y="991019"/>
              <a:ext cx="1446530" cy="0"/>
            </a:xfrm>
            <a:custGeom>
              <a:avLst/>
              <a:gdLst/>
              <a:ahLst/>
              <a:cxnLst/>
              <a:rect l="l" t="t" r="r" b="b"/>
              <a:pathLst>
                <a:path w="1446530">
                  <a:moveTo>
                    <a:pt x="0" y="0"/>
                  </a:moveTo>
                  <a:lnTo>
                    <a:pt x="144604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44192" y="741182"/>
            <a:ext cx="51752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211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P1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24646" y="993546"/>
            <a:ext cx="5080" cy="593725"/>
            <a:chOff x="2224646" y="993546"/>
            <a:chExt cx="5080" cy="593725"/>
          </a:xfrm>
        </p:grpSpPr>
        <p:sp>
          <p:nvSpPr>
            <p:cNvPr id="8" name="object 8"/>
            <p:cNvSpPr/>
            <p:nvPr/>
          </p:nvSpPr>
          <p:spPr>
            <a:xfrm>
              <a:off x="2227173" y="99354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7173" y="1191437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7173" y="138931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92921" y="741182"/>
            <a:ext cx="67119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 indent="-245745">
              <a:lnSpc>
                <a:spcPct val="121100"/>
              </a:lnSpc>
              <a:spcBef>
                <a:spcPts val="100"/>
              </a:spcBef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Bu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time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1286" y="1147061"/>
            <a:ext cx="1835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P2  P3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6868" y="1147061"/>
            <a:ext cx="10350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45" y="1664355"/>
            <a:ext cx="88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7466" y="1817497"/>
            <a:ext cx="3893185" cy="106680"/>
            <a:chOff x="357466" y="1817497"/>
            <a:chExt cx="3893185" cy="106680"/>
          </a:xfrm>
        </p:grpSpPr>
        <p:sp>
          <p:nvSpPr>
            <p:cNvPr id="16" name="object 16"/>
            <p:cNvSpPr/>
            <p:nvPr/>
          </p:nvSpPr>
          <p:spPr>
            <a:xfrm>
              <a:off x="359994" y="1817497"/>
              <a:ext cx="3110865" cy="106680"/>
            </a:xfrm>
            <a:custGeom>
              <a:avLst/>
              <a:gdLst/>
              <a:ahLst/>
              <a:cxnLst/>
              <a:rect l="l" t="t" r="r" b="b"/>
              <a:pathLst>
                <a:path w="3110865" h="106680">
                  <a:moveTo>
                    <a:pt x="3110395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3110395" y="106286"/>
                  </a:lnTo>
                  <a:lnTo>
                    <a:pt x="311039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4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9138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0402" y="1817497"/>
              <a:ext cx="389255" cy="106680"/>
            </a:xfrm>
            <a:custGeom>
              <a:avLst/>
              <a:gdLst/>
              <a:ahLst/>
              <a:cxnLst/>
              <a:rect l="l" t="t" r="r" b="b"/>
              <a:pathLst>
                <a:path w="389254" h="106680">
                  <a:moveTo>
                    <a:pt x="388797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388797" y="106286"/>
                  </a:lnTo>
                  <a:lnTo>
                    <a:pt x="3887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0402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936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9199" y="1817497"/>
              <a:ext cx="389255" cy="106680"/>
            </a:xfrm>
            <a:custGeom>
              <a:avLst/>
              <a:gdLst/>
              <a:ahLst/>
              <a:cxnLst/>
              <a:rect l="l" t="t" r="r" b="b"/>
              <a:pathLst>
                <a:path w="389254" h="106680">
                  <a:moveTo>
                    <a:pt x="388797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388797" y="106286"/>
                  </a:lnTo>
                  <a:lnTo>
                    <a:pt x="388797" y="0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9199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7997" y="1817497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80891" y="1986999"/>
            <a:ext cx="1460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70"/>
              </a:spcBef>
            </a:pPr>
            <a:r>
              <a:rPr spc="-125" dirty="0"/>
              <a:t>14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01161" y="1664355"/>
            <a:ext cx="9194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130" algn="l"/>
                <a:tab pos="786765" algn="l"/>
              </a:tabLst>
            </a:pPr>
            <a:r>
              <a:rPr sz="9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30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479" y="1986999"/>
            <a:ext cx="3225800" cy="783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835">
              <a:lnSpc>
                <a:spcPct val="100000"/>
              </a:lnSpc>
              <a:spcBef>
                <a:spcPts val="95"/>
              </a:spcBef>
              <a:tabLst>
                <a:tab pos="3093720" algn="l"/>
              </a:tabLst>
            </a:pP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a: </a:t>
            </a:r>
            <a:r>
              <a:rPr sz="11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229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0;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4;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1100" spc="-21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omedio: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24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27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i="1" spc="-15" dirty="0">
                <a:solidFill>
                  <a:srgbClr val="22373A"/>
                </a:solidFill>
                <a:latin typeface="Sitka Small"/>
                <a:cs typeface="Sitka Small"/>
              </a:rPr>
              <a:t>/</a:t>
            </a:r>
            <a:r>
              <a:rPr sz="11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25" dirty="0">
                <a:solidFill>
                  <a:srgbClr val="22373A"/>
                </a:solidFill>
                <a:latin typeface="Lucida Sans Unicode"/>
                <a:cs typeface="Lucida Sans Unicode"/>
              </a:rPr>
              <a:t>17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58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</a:t>
            </a:r>
            <a:r>
              <a:rPr spc="-30" dirty="0"/>
              <a:t>t</a:t>
            </a:r>
            <a:r>
              <a:rPr dirty="0"/>
              <a:t>est</a:t>
            </a:r>
            <a:r>
              <a:rPr spc="-70" dirty="0"/>
              <a:t> </a:t>
            </a:r>
            <a:r>
              <a:rPr spc="-80" dirty="0"/>
              <a:t>Job</a:t>
            </a:r>
            <a:r>
              <a:rPr spc="-70" dirty="0"/>
              <a:t> </a:t>
            </a: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dirty="0"/>
              <a:t>(</a:t>
            </a:r>
            <a:r>
              <a:rPr spc="-5" dirty="0"/>
              <a:t>S</a:t>
            </a:r>
            <a:r>
              <a:rPr spc="-145" dirty="0"/>
              <a:t>JF)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70"/>
              </a:spcBef>
            </a:pPr>
            <a:r>
              <a:rPr spc="-12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767179"/>
            <a:ext cx="3690620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lgoritmo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asocia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ó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ximo  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CPU-burst.</a:t>
            </a:r>
            <a:endParaRPr sz="1100">
              <a:latin typeface="Lucida Sans Unicode"/>
              <a:cs typeface="Lucida Sans Unicode"/>
            </a:endParaRPr>
          </a:p>
          <a:p>
            <a:pPr marL="125095" marR="1466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disponib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enga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CPU-bu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st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476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tiene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mismo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CPU-bu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desem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ata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forma.</a:t>
            </a:r>
            <a:endParaRPr sz="1100">
              <a:latin typeface="Lucida Sans Unicode"/>
              <a:cs typeface="Lucida Sans Unicode"/>
            </a:endParaRPr>
          </a:p>
          <a:p>
            <a:pPr marL="125095" marR="1085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funcionamien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depende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  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oría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ed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adecuado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lotes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(batch).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5589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Shor</a:t>
            </a:r>
            <a:r>
              <a:rPr spc="-30" dirty="0"/>
              <a:t>t</a:t>
            </a:r>
            <a:r>
              <a:rPr dirty="0"/>
              <a:t>est</a:t>
            </a:r>
            <a:r>
              <a:rPr spc="-70" dirty="0"/>
              <a:t> </a:t>
            </a:r>
            <a:r>
              <a:rPr spc="-80" dirty="0"/>
              <a:t>Job</a:t>
            </a:r>
            <a:r>
              <a:rPr spc="-70" dirty="0"/>
              <a:t> </a:t>
            </a:r>
            <a:r>
              <a:rPr spc="-160" dirty="0"/>
              <a:t>F</a:t>
            </a:r>
            <a:r>
              <a:rPr spc="-30" dirty="0"/>
              <a:t>i</a:t>
            </a:r>
            <a:r>
              <a:rPr spc="-60" dirty="0"/>
              <a:t>r</a:t>
            </a:r>
            <a:r>
              <a:rPr spc="15" dirty="0"/>
              <a:t>st</a:t>
            </a:r>
            <a:r>
              <a:rPr spc="-70" dirty="0"/>
              <a:t> </a:t>
            </a:r>
            <a:r>
              <a:rPr dirty="0"/>
              <a:t>(</a:t>
            </a:r>
            <a:r>
              <a:rPr spc="-5" dirty="0"/>
              <a:t>S</a:t>
            </a:r>
            <a:r>
              <a:rPr spc="-145" dirty="0"/>
              <a:t>JF)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70"/>
              </a:spcBef>
            </a:pPr>
            <a:r>
              <a:rPr spc="-1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23845"/>
            <a:ext cx="3699510" cy="24034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esquemas:</a:t>
            </a:r>
            <a:endParaRPr sz="1100">
              <a:latin typeface="Lucida Sans Unicode"/>
              <a:cs typeface="Lucida Sans Unicode"/>
            </a:endParaRPr>
          </a:p>
          <a:p>
            <a:pPr marL="402590" marR="18415" lvl="1" indent="-109220" algn="just">
              <a:lnSpc>
                <a:spcPct val="114599"/>
              </a:lnSpc>
              <a:spcBef>
                <a:spcPts val="175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No 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expropiativo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vez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asigna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procesador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pod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á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quita</a:t>
            </a:r>
            <a:r>
              <a:rPr sz="10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02590" marR="109220" lvl="1" indent="-109220" algn="just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Expropiativo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nuevo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proceso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aparece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lista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lis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CPU-bu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st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quita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CPU 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asignar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nuevo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320"/>
              </a:spcBef>
              <a:buChar char="•"/>
              <a:tabLst>
                <a:tab pos="125730" algn="l"/>
              </a:tabLst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Este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algoritmo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óptimo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para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espera, pero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equie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artici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én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omienz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(si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xp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opiati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además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h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saber 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ó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ximo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CPU-bu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st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596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z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más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z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56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S</a:t>
            </a:r>
            <a:r>
              <a:rPr spc="-195" dirty="0"/>
              <a:t>JF</a:t>
            </a:r>
            <a:r>
              <a:rPr spc="-70" dirty="0"/>
              <a:t> </a:t>
            </a:r>
            <a:r>
              <a:rPr spc="-5" dirty="0"/>
              <a:t>no</a:t>
            </a:r>
            <a:r>
              <a:rPr spc="-70" dirty="0"/>
              <a:t> </a:t>
            </a:r>
            <a:r>
              <a:rPr spc="-45" dirty="0"/>
              <a:t>e</a:t>
            </a:r>
            <a:r>
              <a:rPr spc="-35" dirty="0"/>
              <a:t>xp</a:t>
            </a:r>
            <a:r>
              <a:rPr spc="-55" dirty="0"/>
              <a:t>r</a:t>
            </a:r>
            <a:r>
              <a:rPr spc="-10" dirty="0"/>
              <a:t>opiati</a:t>
            </a:r>
            <a:r>
              <a:rPr spc="-20" dirty="0"/>
              <a:t>v</a:t>
            </a:r>
            <a:r>
              <a:rPr spc="15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3688" y="590258"/>
            <a:ext cx="2680970" cy="205740"/>
            <a:chOff x="963688" y="590258"/>
            <a:chExt cx="2680970" cy="205740"/>
          </a:xfrm>
        </p:grpSpPr>
        <p:sp>
          <p:nvSpPr>
            <p:cNvPr id="4" name="object 4"/>
            <p:cNvSpPr/>
            <p:nvPr/>
          </p:nvSpPr>
          <p:spPr>
            <a:xfrm>
              <a:off x="1612417" y="59279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1929" y="59279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6228" y="793216"/>
              <a:ext cx="2675890" cy="0"/>
            </a:xfrm>
            <a:custGeom>
              <a:avLst/>
              <a:gdLst/>
              <a:ahLst/>
              <a:cxnLst/>
              <a:rect l="l" t="t" r="r" b="b"/>
              <a:pathLst>
                <a:path w="2675890">
                  <a:moveTo>
                    <a:pt x="0" y="0"/>
                  </a:moveTo>
                  <a:lnTo>
                    <a:pt x="267554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9436" y="543379"/>
            <a:ext cx="51752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211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P1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9890" y="795743"/>
            <a:ext cx="1235075" cy="791845"/>
            <a:chOff x="1609890" y="795743"/>
            <a:chExt cx="1235075" cy="791845"/>
          </a:xfrm>
        </p:grpSpPr>
        <p:sp>
          <p:nvSpPr>
            <p:cNvPr id="9" name="object 9"/>
            <p:cNvSpPr/>
            <p:nvPr/>
          </p:nvSpPr>
          <p:spPr>
            <a:xfrm>
              <a:off x="1612417" y="79574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1929" y="79574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2417" y="99363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1929" y="99363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2417" y="1191514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1929" y="1191514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2417" y="138940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1929" y="1389405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78165" y="543379"/>
            <a:ext cx="10985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 marR="5080" indent="-497840">
              <a:lnSpc>
                <a:spcPct val="1211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arribo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7677" y="543379"/>
            <a:ext cx="67119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84480">
              <a:lnSpc>
                <a:spcPct val="121100"/>
              </a:lnSpc>
              <a:spcBef>
                <a:spcPts val="100"/>
              </a:spcBef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Bu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time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6530" y="949259"/>
            <a:ext cx="1835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P2  P3  P4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5687" y="949259"/>
            <a:ext cx="10350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645" y="1664444"/>
            <a:ext cx="88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7454" y="1815033"/>
            <a:ext cx="1703705" cy="111760"/>
            <a:chOff x="357454" y="1815033"/>
            <a:chExt cx="1703705" cy="111760"/>
          </a:xfrm>
        </p:grpSpPr>
        <p:sp>
          <p:nvSpPr>
            <p:cNvPr id="23" name="object 23"/>
            <p:cNvSpPr/>
            <p:nvPr/>
          </p:nvSpPr>
          <p:spPr>
            <a:xfrm>
              <a:off x="359994" y="1817573"/>
              <a:ext cx="1701164" cy="106680"/>
            </a:xfrm>
            <a:custGeom>
              <a:avLst/>
              <a:gdLst/>
              <a:ahLst/>
              <a:cxnLst/>
              <a:rect l="l" t="t" r="r" b="b"/>
              <a:pathLst>
                <a:path w="1701164" h="106680">
                  <a:moveTo>
                    <a:pt x="1700999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1700999" y="106286"/>
                  </a:lnTo>
                  <a:lnTo>
                    <a:pt x="1700999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994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9730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3470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9599" y="2038545"/>
            <a:ext cx="62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40930" y="1815033"/>
            <a:ext cx="491490" cy="238125"/>
            <a:chOff x="840930" y="1815033"/>
            <a:chExt cx="491490" cy="238125"/>
          </a:xfrm>
        </p:grpSpPr>
        <p:sp>
          <p:nvSpPr>
            <p:cNvPr id="29" name="object 29"/>
            <p:cNvSpPr/>
            <p:nvPr/>
          </p:nvSpPr>
          <p:spPr>
            <a:xfrm>
              <a:off x="843470" y="1923859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5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29474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15860" y="1987075"/>
            <a:ext cx="2698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97" baseline="-9259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900" baseline="-9259">
              <a:latin typeface="Lucida Sans Unicode"/>
              <a:cs typeface="Lucida Sans Unicode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26934" y="1815033"/>
            <a:ext cx="248285" cy="238125"/>
            <a:chOff x="1326934" y="1815033"/>
            <a:chExt cx="248285" cy="238125"/>
          </a:xfrm>
        </p:grpSpPr>
        <p:sp>
          <p:nvSpPr>
            <p:cNvPr id="33" name="object 33"/>
            <p:cNvSpPr/>
            <p:nvPr/>
          </p:nvSpPr>
          <p:spPr>
            <a:xfrm>
              <a:off x="1329474" y="1923859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5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72463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63308" y="2201767"/>
            <a:ext cx="10852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 marR="30480" indent="-728345">
              <a:lnSpc>
                <a:spcPct val="137500"/>
              </a:lnSpc>
              <a:spcBef>
                <a:spcPts val="100"/>
              </a:spcBef>
              <a:tabLst>
                <a:tab pos="523240" algn="l"/>
              </a:tabLst>
            </a:pPr>
            <a:r>
              <a:rPr sz="6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ega </a:t>
            </a:r>
            <a:r>
              <a:rPr sz="6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6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6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6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ega </a:t>
            </a:r>
            <a:r>
              <a:rPr sz="6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6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600" dirty="0">
                <a:solidFill>
                  <a:srgbClr val="22373A"/>
                </a:solidFill>
                <a:latin typeface="Lucida Sans Unicode"/>
                <a:cs typeface="Lucida Sans Unicode"/>
              </a:rPr>
              <a:t>  </a:t>
            </a:r>
            <a:r>
              <a:rPr sz="600" spc="9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82" baseline="50925" dirty="0">
                <a:solidFill>
                  <a:srgbClr val="22373A"/>
                </a:solidFill>
                <a:latin typeface="Lucida Sans Unicode"/>
                <a:cs typeface="Lucida Sans Unicode"/>
              </a:rPr>
              <a:t>5  </a:t>
            </a:r>
            <a:r>
              <a:rPr sz="6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6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ega</a:t>
            </a:r>
            <a:r>
              <a:rPr sz="6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6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6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60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69923" y="1815033"/>
            <a:ext cx="734695" cy="364490"/>
            <a:chOff x="1569923" y="1815033"/>
            <a:chExt cx="734695" cy="364490"/>
          </a:xfrm>
        </p:grpSpPr>
        <p:sp>
          <p:nvSpPr>
            <p:cNvPr id="37" name="object 37"/>
            <p:cNvSpPr/>
            <p:nvPr/>
          </p:nvSpPr>
          <p:spPr>
            <a:xfrm>
              <a:off x="1572463" y="1923872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4">
                  <a:moveTo>
                    <a:pt x="0" y="25304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0994" y="1817573"/>
              <a:ext cx="243204" cy="106680"/>
            </a:xfrm>
            <a:custGeom>
              <a:avLst/>
              <a:gdLst/>
              <a:ahLst/>
              <a:cxnLst/>
              <a:rect l="l" t="t" r="r" b="b"/>
              <a:pathLst>
                <a:path w="243205" h="106680">
                  <a:moveTo>
                    <a:pt x="243001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243001" y="106286"/>
                  </a:lnTo>
                  <a:lnTo>
                    <a:pt x="243001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0994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02732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09787" y="1987075"/>
            <a:ext cx="1460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23135" y="1664444"/>
            <a:ext cx="325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9554" algn="l"/>
              </a:tabLst>
            </a:pP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	</a:t>
            </a:r>
            <a:r>
              <a:rPr sz="9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8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17914" y="1987075"/>
            <a:ext cx="1447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01455" y="1815033"/>
            <a:ext cx="974725" cy="111760"/>
            <a:chOff x="2301455" y="1815033"/>
            <a:chExt cx="974725" cy="111760"/>
          </a:xfrm>
        </p:grpSpPr>
        <p:sp>
          <p:nvSpPr>
            <p:cNvPr id="45" name="object 45"/>
            <p:cNvSpPr/>
            <p:nvPr/>
          </p:nvSpPr>
          <p:spPr>
            <a:xfrm>
              <a:off x="2303995" y="1817573"/>
              <a:ext cx="972185" cy="106680"/>
            </a:xfrm>
            <a:custGeom>
              <a:avLst/>
              <a:gdLst/>
              <a:ahLst/>
              <a:cxnLst/>
              <a:rect l="l" t="t" r="r" b="b"/>
              <a:pathLst>
                <a:path w="972185" h="106680">
                  <a:moveTo>
                    <a:pt x="971994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971994" y="106286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03995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4739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91624" y="949259"/>
            <a:ext cx="149860" cy="8775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31750">
              <a:lnSpc>
                <a:spcPct val="100000"/>
              </a:lnSpc>
              <a:spcBef>
                <a:spcPts val="950"/>
              </a:spcBef>
            </a:pPr>
            <a:r>
              <a:rPr sz="9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12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8892" y="1987075"/>
            <a:ext cx="1466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73475" y="1817573"/>
            <a:ext cx="977265" cy="106680"/>
            <a:chOff x="3273475" y="1817573"/>
            <a:chExt cx="977265" cy="106680"/>
          </a:xfrm>
        </p:grpSpPr>
        <p:sp>
          <p:nvSpPr>
            <p:cNvPr id="51" name="object 51"/>
            <p:cNvSpPr/>
            <p:nvPr/>
          </p:nvSpPr>
          <p:spPr>
            <a:xfrm>
              <a:off x="3276003" y="1817573"/>
              <a:ext cx="972185" cy="106680"/>
            </a:xfrm>
            <a:custGeom>
              <a:avLst/>
              <a:gdLst/>
              <a:ahLst/>
              <a:cxnLst/>
              <a:rect l="l" t="t" r="r" b="b"/>
              <a:pathLst>
                <a:path w="972185" h="106680">
                  <a:moveTo>
                    <a:pt x="971994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971994" y="106286"/>
                  </a:lnTo>
                  <a:lnTo>
                    <a:pt x="971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76003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7997" y="181757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80700" y="1664444"/>
            <a:ext cx="1346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16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17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11479" y="2776282"/>
            <a:ext cx="32594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omedio: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6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1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i="1" spc="-20" dirty="0">
                <a:solidFill>
                  <a:srgbClr val="22373A"/>
                </a:solidFill>
                <a:latin typeface="Sitka Small"/>
                <a:cs typeface="Sitka Small"/>
              </a:rPr>
              <a:t>/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430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S</a:t>
            </a:r>
            <a:r>
              <a:rPr spc="-195" dirty="0"/>
              <a:t>JF</a:t>
            </a:r>
            <a:r>
              <a:rPr spc="-70" dirty="0"/>
              <a:t> </a:t>
            </a:r>
            <a:r>
              <a:rPr spc="-45" dirty="0"/>
              <a:t>e</a:t>
            </a:r>
            <a:r>
              <a:rPr spc="-35" dirty="0"/>
              <a:t>xp</a:t>
            </a:r>
            <a:r>
              <a:rPr spc="-55" dirty="0"/>
              <a:t>r</a:t>
            </a:r>
            <a:r>
              <a:rPr spc="-10" dirty="0"/>
              <a:t>opiati</a:t>
            </a:r>
            <a:r>
              <a:rPr spc="-20" dirty="0"/>
              <a:t>v</a:t>
            </a:r>
            <a:r>
              <a:rPr spc="15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3688" y="807047"/>
            <a:ext cx="2680970" cy="205740"/>
            <a:chOff x="963688" y="807047"/>
            <a:chExt cx="2680970" cy="205740"/>
          </a:xfrm>
        </p:grpSpPr>
        <p:sp>
          <p:nvSpPr>
            <p:cNvPr id="4" name="object 4"/>
            <p:cNvSpPr/>
            <p:nvPr/>
          </p:nvSpPr>
          <p:spPr>
            <a:xfrm>
              <a:off x="1612417" y="809587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1929" y="809587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6228" y="1009993"/>
              <a:ext cx="2675890" cy="0"/>
            </a:xfrm>
            <a:custGeom>
              <a:avLst/>
              <a:gdLst/>
              <a:ahLst/>
              <a:cxnLst/>
              <a:rect l="l" t="t" r="r" b="b"/>
              <a:pathLst>
                <a:path w="2675890">
                  <a:moveTo>
                    <a:pt x="0" y="0"/>
                  </a:moveTo>
                  <a:lnTo>
                    <a:pt x="2675547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9436" y="760156"/>
            <a:ext cx="51752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211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P1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9890" y="1012532"/>
            <a:ext cx="1235075" cy="791845"/>
            <a:chOff x="1609890" y="1012532"/>
            <a:chExt cx="1235075" cy="791845"/>
          </a:xfrm>
        </p:grpSpPr>
        <p:sp>
          <p:nvSpPr>
            <p:cNvPr id="9" name="object 9"/>
            <p:cNvSpPr/>
            <p:nvPr/>
          </p:nvSpPr>
          <p:spPr>
            <a:xfrm>
              <a:off x="1612417" y="1012532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1929" y="1012532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2417" y="121041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1929" y="121041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2417" y="140830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1929" y="140830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2417" y="160618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1929" y="160618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78165" y="760156"/>
            <a:ext cx="10985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 marR="5080" indent="-497840">
              <a:lnSpc>
                <a:spcPct val="121100"/>
              </a:lnSpc>
              <a:spcBef>
                <a:spcPts val="100"/>
              </a:spcBef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arribo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7677" y="760156"/>
            <a:ext cx="67119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84480">
              <a:lnSpc>
                <a:spcPct val="121100"/>
              </a:lnSpc>
              <a:spcBef>
                <a:spcPts val="100"/>
              </a:spcBef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Bu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time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5687" y="1166061"/>
            <a:ext cx="10350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1624" y="1166061"/>
            <a:ext cx="103505" cy="6191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768" y="2203864"/>
            <a:ext cx="139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5645" y="1881220"/>
            <a:ext cx="88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7466" y="2034362"/>
            <a:ext cx="488950" cy="106680"/>
            <a:chOff x="357466" y="2034362"/>
            <a:chExt cx="488950" cy="106680"/>
          </a:xfrm>
        </p:grpSpPr>
        <p:sp>
          <p:nvSpPr>
            <p:cNvPr id="24" name="object 24"/>
            <p:cNvSpPr/>
            <p:nvPr/>
          </p:nvSpPr>
          <p:spPr>
            <a:xfrm>
              <a:off x="359994" y="2034362"/>
              <a:ext cx="486409" cy="106680"/>
            </a:xfrm>
            <a:custGeom>
              <a:avLst/>
              <a:gdLst/>
              <a:ahLst/>
              <a:cxnLst/>
              <a:rect l="l" t="t" r="r" b="b"/>
              <a:pathLst>
                <a:path w="486409" h="106680">
                  <a:moveTo>
                    <a:pt x="486003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86003" y="106286"/>
                  </a:lnTo>
                  <a:lnTo>
                    <a:pt x="486003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994" y="203436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43470" y="2031834"/>
          <a:ext cx="2195195" cy="11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2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805345" y="1881220"/>
            <a:ext cx="819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6530" y="1166061"/>
            <a:ext cx="419734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0" algn="just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P2  P3  P4</a:t>
            </a:r>
            <a:endParaRPr sz="1100">
              <a:latin typeface="Lucida Sans Unicode"/>
              <a:cs typeface="Lucida Sans Unicode"/>
            </a:endParaRPr>
          </a:p>
          <a:p>
            <a:pPr marL="104775">
              <a:lnSpc>
                <a:spcPct val="100000"/>
              </a:lnSpc>
              <a:spcBef>
                <a:spcPts val="950"/>
              </a:spcBef>
              <a:tabLst>
                <a:tab pos="349885" algn="l"/>
              </a:tabLst>
            </a:pP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	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5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6914" y="2203864"/>
            <a:ext cx="8737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920" algn="l"/>
                <a:tab pos="741045" algn="l"/>
              </a:tabLst>
            </a:pPr>
            <a:r>
              <a:rPr sz="9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3135" y="1881220"/>
            <a:ext cx="762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3896" y="2203864"/>
            <a:ext cx="1466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2307" y="1881220"/>
            <a:ext cx="121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4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71265" y="2203864"/>
            <a:ext cx="139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33001" y="2034362"/>
            <a:ext cx="1217930" cy="106680"/>
            <a:chOff x="3033001" y="2034362"/>
            <a:chExt cx="1217930" cy="106680"/>
          </a:xfrm>
        </p:grpSpPr>
        <p:sp>
          <p:nvSpPr>
            <p:cNvPr id="35" name="object 35"/>
            <p:cNvSpPr/>
            <p:nvPr/>
          </p:nvSpPr>
          <p:spPr>
            <a:xfrm>
              <a:off x="3033001" y="2034362"/>
              <a:ext cx="1215390" cy="106680"/>
            </a:xfrm>
            <a:custGeom>
              <a:avLst/>
              <a:gdLst/>
              <a:ahLst/>
              <a:cxnLst/>
              <a:rect l="l" t="t" r="r" b="b"/>
              <a:pathLst>
                <a:path w="1215389" h="106680">
                  <a:moveTo>
                    <a:pt x="1214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1214996" y="106286"/>
                  </a:lnTo>
                  <a:lnTo>
                    <a:pt x="1214996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7997" y="203436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80700" y="1881220"/>
            <a:ext cx="1346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16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18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11479" y="2559506"/>
            <a:ext cx="3250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90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omedio: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9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29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i="1" spc="-15" dirty="0">
                <a:solidFill>
                  <a:srgbClr val="22373A"/>
                </a:solidFill>
                <a:latin typeface="Sitka Small"/>
                <a:cs typeface="Sitka Small"/>
              </a:rPr>
              <a:t>/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7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Basados</a:t>
            </a:r>
            <a:r>
              <a:rPr spc="-70" dirty="0"/>
              <a:t> </a:t>
            </a:r>
            <a:r>
              <a:rPr spc="-30" dirty="0"/>
              <a:t>en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10" dirty="0"/>
              <a:t>rioridad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6672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140" dirty="0"/>
              <a:t>A</a:t>
            </a:r>
            <a:r>
              <a:rPr spc="-60" dirty="0"/>
              <a:t> </a:t>
            </a:r>
            <a:r>
              <a:rPr spc="-55" dirty="0"/>
              <a:t>c</a:t>
            </a:r>
            <a:r>
              <a:rPr spc="-35" dirty="0"/>
              <a:t>ada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eso</a:t>
            </a:r>
            <a:r>
              <a:rPr spc="-60" dirty="0"/>
              <a:t> </a:t>
            </a:r>
            <a:r>
              <a:rPr spc="-40" dirty="0"/>
              <a:t>se</a:t>
            </a:r>
            <a:r>
              <a:rPr spc="-60" dirty="0"/>
              <a:t> </a:t>
            </a:r>
            <a:r>
              <a:rPr spc="-10" dirty="0"/>
              <a:t>l</a:t>
            </a:r>
            <a:r>
              <a:rPr spc="-25" dirty="0"/>
              <a:t>e</a:t>
            </a:r>
            <a:r>
              <a:rPr spc="-60" dirty="0"/>
              <a:t> </a:t>
            </a:r>
            <a:r>
              <a:rPr spc="-50" dirty="0"/>
              <a:t>asigna</a:t>
            </a:r>
            <a:r>
              <a:rPr spc="-60" dirty="0"/>
              <a:t> </a:t>
            </a:r>
            <a:r>
              <a:rPr spc="-55" dirty="0"/>
              <a:t>un</a:t>
            </a:r>
            <a:r>
              <a:rPr spc="-60" dirty="0"/>
              <a:t> númer</a:t>
            </a:r>
            <a:r>
              <a:rPr spc="-45" dirty="0"/>
              <a:t>o</a:t>
            </a:r>
            <a:r>
              <a:rPr spc="-60" dirty="0"/>
              <a:t> </a:t>
            </a:r>
            <a:r>
              <a:rPr spc="-40" dirty="0"/>
              <a:t>en</a:t>
            </a:r>
            <a:r>
              <a:rPr spc="-45" dirty="0"/>
              <a:t>t</a:t>
            </a:r>
            <a:r>
              <a:rPr spc="-35" dirty="0"/>
              <a:t>e</a:t>
            </a:r>
            <a:r>
              <a:rPr spc="-50" dirty="0"/>
              <a:t>r</a:t>
            </a:r>
            <a:r>
              <a:rPr spc="-45" dirty="0"/>
              <a:t>o</a:t>
            </a:r>
            <a:r>
              <a:rPr spc="-60" dirty="0"/>
              <a:t> </a:t>
            </a:r>
            <a:r>
              <a:rPr spc="-35" dirty="0"/>
              <a:t>que  </a:t>
            </a:r>
            <a:r>
              <a:rPr spc="-65" dirty="0"/>
              <a:t>r</a:t>
            </a:r>
            <a:r>
              <a:rPr spc="-45" dirty="0"/>
              <a:t>ep</a:t>
            </a:r>
            <a:r>
              <a:rPr spc="-55" dirty="0"/>
              <a:t>r</a:t>
            </a:r>
            <a:r>
              <a:rPr spc="-35" dirty="0"/>
              <a:t>esenta</a:t>
            </a:r>
            <a:r>
              <a:rPr spc="-60" dirty="0"/>
              <a:t> </a:t>
            </a:r>
            <a:r>
              <a:rPr spc="-55" dirty="0"/>
              <a:t>su</a:t>
            </a:r>
            <a:r>
              <a:rPr spc="-60" dirty="0"/>
              <a:t> </a:t>
            </a:r>
            <a:r>
              <a:rPr spc="-45" dirty="0"/>
              <a:t>prioridad.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30" dirty="0"/>
              <a:t>E</a:t>
            </a:r>
            <a:r>
              <a:rPr dirty="0"/>
              <a:t>l</a:t>
            </a:r>
            <a:r>
              <a:rPr spc="-70" dirty="0"/>
              <a:t> </a:t>
            </a:r>
            <a:r>
              <a:rPr spc="-40" dirty="0"/>
              <a:t>p</a:t>
            </a:r>
            <a:r>
              <a:rPr spc="-25" dirty="0"/>
              <a:t>l</a:t>
            </a:r>
            <a:r>
              <a:rPr spc="-40" dirty="0"/>
              <a:t>anifi</a:t>
            </a:r>
            <a:r>
              <a:rPr spc="-60" dirty="0"/>
              <a:t>c</a:t>
            </a:r>
            <a:r>
              <a:rPr spc="-40" dirty="0"/>
              <a:t>ador</a:t>
            </a:r>
            <a:r>
              <a:rPr spc="-70" dirty="0"/>
              <a:t> </a:t>
            </a:r>
            <a:r>
              <a:rPr spc="-50" dirty="0"/>
              <a:t>asigna</a:t>
            </a:r>
            <a:r>
              <a:rPr spc="-65" dirty="0"/>
              <a:t> </a:t>
            </a:r>
            <a:r>
              <a:rPr spc="-10" dirty="0"/>
              <a:t>el</a:t>
            </a:r>
            <a:r>
              <a:rPr spc="-65" dirty="0"/>
              <a:t> </a:t>
            </a:r>
            <a:r>
              <a:rPr spc="-60" dirty="0"/>
              <a:t>pr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esador</a:t>
            </a:r>
            <a:r>
              <a:rPr spc="-70" dirty="0"/>
              <a:t> </a:t>
            </a:r>
            <a:r>
              <a:rPr spc="-30" dirty="0"/>
              <a:t>a</a:t>
            </a:r>
            <a:r>
              <a:rPr dirty="0"/>
              <a:t>l</a:t>
            </a:r>
            <a:r>
              <a:rPr spc="-70" dirty="0"/>
              <a:t> </a:t>
            </a:r>
            <a:r>
              <a:rPr spc="-60" dirty="0"/>
              <a:t>pr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eso</a:t>
            </a:r>
            <a:r>
              <a:rPr spc="-70" dirty="0"/>
              <a:t> </a:t>
            </a:r>
            <a:r>
              <a:rPr spc="-60" dirty="0"/>
              <a:t>c</a:t>
            </a:r>
            <a:r>
              <a:rPr spc="-50" dirty="0"/>
              <a:t>on</a:t>
            </a:r>
            <a:r>
              <a:rPr spc="-70" dirty="0"/>
              <a:t> </a:t>
            </a:r>
            <a:r>
              <a:rPr spc="-5" dirty="0"/>
              <a:t>l</a:t>
            </a:r>
            <a:r>
              <a:rPr spc="-25" dirty="0"/>
              <a:t>a</a:t>
            </a:r>
            <a:r>
              <a:rPr spc="-70" dirty="0"/>
              <a:t> </a:t>
            </a:r>
            <a:r>
              <a:rPr spc="-50" dirty="0"/>
              <a:t>más  </a:t>
            </a:r>
            <a:r>
              <a:rPr spc="-20" dirty="0"/>
              <a:t>alta</a:t>
            </a:r>
            <a:r>
              <a:rPr spc="-65" dirty="0"/>
              <a:t> </a:t>
            </a:r>
            <a:r>
              <a:rPr spc="-45" dirty="0"/>
              <a:t>prioridad.</a:t>
            </a:r>
          </a:p>
          <a:p>
            <a:pPr marL="287020" marR="14287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15" dirty="0"/>
              <a:t>Se</a:t>
            </a:r>
            <a:r>
              <a:rPr spc="-60" dirty="0"/>
              <a:t> </a:t>
            </a:r>
            <a:r>
              <a:rPr spc="-45" dirty="0"/>
              <a:t>utiliza</a:t>
            </a:r>
            <a:r>
              <a:rPr spc="-55" dirty="0"/>
              <a:t> </a:t>
            </a:r>
            <a:r>
              <a:rPr spc="-40" dirty="0"/>
              <a:t>en</a:t>
            </a:r>
            <a:r>
              <a:rPr spc="-60" dirty="0"/>
              <a:t> </a:t>
            </a:r>
            <a:r>
              <a:rPr spc="-45" dirty="0"/>
              <a:t>general</a:t>
            </a:r>
            <a:r>
              <a:rPr spc="-55" dirty="0"/>
              <a:t> un</a:t>
            </a:r>
            <a:r>
              <a:rPr spc="-60" dirty="0"/>
              <a:t> </a:t>
            </a:r>
            <a:r>
              <a:rPr spc="-50" dirty="0"/>
              <a:t>esquema</a:t>
            </a:r>
            <a:r>
              <a:rPr spc="-55" dirty="0"/>
              <a:t> </a:t>
            </a:r>
            <a:r>
              <a:rPr spc="-50" dirty="0"/>
              <a:t>expropiativo</a:t>
            </a:r>
            <a:r>
              <a:rPr spc="-55" dirty="0"/>
              <a:t> </a:t>
            </a:r>
            <a:r>
              <a:rPr spc="-40" dirty="0"/>
              <a:t>ya</a:t>
            </a:r>
            <a:r>
              <a:rPr spc="-60" dirty="0"/>
              <a:t> </a:t>
            </a:r>
            <a:r>
              <a:rPr spc="-45" dirty="0"/>
              <a:t>que</a:t>
            </a:r>
            <a:r>
              <a:rPr spc="-55" dirty="0"/>
              <a:t> </a:t>
            </a:r>
            <a:r>
              <a:rPr spc="-40" dirty="0"/>
              <a:t>si </a:t>
            </a:r>
            <a:r>
              <a:rPr spc="-335" dirty="0"/>
              <a:t> </a:t>
            </a:r>
            <a:r>
              <a:rPr spc="-55" dirty="0"/>
              <a:t>un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eso</a:t>
            </a:r>
            <a:r>
              <a:rPr spc="-60" dirty="0"/>
              <a:t> </a:t>
            </a:r>
            <a:r>
              <a:rPr spc="-65" dirty="0"/>
              <a:t>c</a:t>
            </a:r>
            <a:r>
              <a:rPr spc="-50" dirty="0"/>
              <a:t>on</a:t>
            </a:r>
            <a:r>
              <a:rPr spc="-60" dirty="0"/>
              <a:t> </a:t>
            </a:r>
            <a:r>
              <a:rPr spc="-80" dirty="0"/>
              <a:t>m</a:t>
            </a:r>
            <a:r>
              <a:rPr spc="-60" dirty="0"/>
              <a:t>a</a:t>
            </a:r>
            <a:r>
              <a:rPr spc="-50" dirty="0"/>
              <a:t>y</a:t>
            </a:r>
            <a:r>
              <a:rPr spc="-40" dirty="0"/>
              <a:t>or</a:t>
            </a:r>
            <a:r>
              <a:rPr spc="-60" dirty="0"/>
              <a:t> </a:t>
            </a:r>
            <a:r>
              <a:rPr spc="-40" dirty="0"/>
              <a:t>prioridad</a:t>
            </a:r>
            <a:r>
              <a:rPr spc="-60" dirty="0"/>
              <a:t> </a:t>
            </a:r>
            <a:r>
              <a:rPr spc="-45" dirty="0"/>
              <a:t>que</a:t>
            </a:r>
            <a:r>
              <a:rPr spc="-60" dirty="0"/>
              <a:t> </a:t>
            </a:r>
            <a:r>
              <a:rPr spc="-10" dirty="0"/>
              <a:t>el</a:t>
            </a:r>
            <a:r>
              <a:rPr spc="-60" dirty="0"/>
              <a:t> </a:t>
            </a:r>
            <a:r>
              <a:rPr spc="-45" dirty="0"/>
              <a:t>que</a:t>
            </a:r>
            <a:r>
              <a:rPr spc="-60" dirty="0"/>
              <a:t> </a:t>
            </a:r>
            <a:r>
              <a:rPr spc="-30" dirty="0"/>
              <a:t>esta  eje</a:t>
            </a:r>
            <a:r>
              <a:rPr spc="-50" dirty="0"/>
              <a:t>c</a:t>
            </a:r>
            <a:r>
              <a:rPr spc="-45" dirty="0"/>
              <a:t>utando</a:t>
            </a:r>
            <a:r>
              <a:rPr spc="-60" dirty="0"/>
              <a:t> </a:t>
            </a:r>
            <a:r>
              <a:rPr spc="-35" dirty="0"/>
              <a:t>arri</a:t>
            </a:r>
            <a:r>
              <a:rPr spc="-60" dirty="0"/>
              <a:t>b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60" dirty="0"/>
              <a:t> </a:t>
            </a:r>
            <a:r>
              <a:rPr spc="-10" dirty="0"/>
              <a:t>l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25" dirty="0"/>
              <a:t>lista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5" dirty="0"/>
              <a:t>esos</a:t>
            </a:r>
            <a:r>
              <a:rPr spc="-60" dirty="0"/>
              <a:t> </a:t>
            </a:r>
            <a:r>
              <a:rPr spc="-25" dirty="0"/>
              <a:t>lis</a:t>
            </a:r>
            <a:r>
              <a:rPr spc="-45" dirty="0"/>
              <a:t>t</a:t>
            </a:r>
            <a:r>
              <a:rPr spc="-50" dirty="0"/>
              <a:t>os</a:t>
            </a:r>
            <a:r>
              <a:rPr spc="-60" dirty="0"/>
              <a:t> </a:t>
            </a:r>
            <a:r>
              <a:rPr spc="-20" dirty="0"/>
              <a:t>(</a:t>
            </a:r>
            <a:r>
              <a:rPr spc="-50" dirty="0"/>
              <a:t>r</a:t>
            </a:r>
            <a:r>
              <a:rPr spc="-35" dirty="0"/>
              <a:t>eady  </a:t>
            </a:r>
            <a:r>
              <a:rPr spc="-45" dirty="0"/>
              <a:t>queue),</a:t>
            </a:r>
            <a:r>
              <a:rPr spc="-60" dirty="0"/>
              <a:t> </a:t>
            </a:r>
            <a:r>
              <a:rPr spc="-40" dirty="0"/>
              <a:t>se</a:t>
            </a:r>
            <a:r>
              <a:rPr spc="-60" dirty="0"/>
              <a:t>r</a:t>
            </a:r>
            <a:r>
              <a:rPr spc="-25" dirty="0"/>
              <a:t>á</a:t>
            </a:r>
            <a:r>
              <a:rPr spc="-60" dirty="0"/>
              <a:t> </a:t>
            </a:r>
            <a:r>
              <a:rPr spc="-50" dirty="0"/>
              <a:t>asignado</a:t>
            </a:r>
            <a:r>
              <a:rPr spc="-60" dirty="0"/>
              <a:t> </a:t>
            </a:r>
            <a:r>
              <a:rPr spc="-35" dirty="0"/>
              <a:t>a</a:t>
            </a:r>
            <a:r>
              <a:rPr dirty="0"/>
              <a:t>l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esado</a:t>
            </a:r>
            <a:r>
              <a:rPr spc="-120" dirty="0"/>
              <a:t>r</a:t>
            </a:r>
            <a:r>
              <a:rPr spc="-95" dirty="0"/>
              <a:t>.</a:t>
            </a:r>
          </a:p>
          <a:p>
            <a:pPr marL="287020" marR="12890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25" dirty="0"/>
              <a:t>SJF</a:t>
            </a:r>
            <a:r>
              <a:rPr spc="-60" dirty="0"/>
              <a:t> </a:t>
            </a:r>
            <a:r>
              <a:rPr spc="-40" dirty="0"/>
              <a:t>se</a:t>
            </a:r>
            <a:r>
              <a:rPr spc="-55" dirty="0"/>
              <a:t> </a:t>
            </a:r>
            <a:r>
              <a:rPr spc="-45" dirty="0"/>
              <a:t>puede</a:t>
            </a:r>
            <a:r>
              <a:rPr spc="-60" dirty="0"/>
              <a:t> </a:t>
            </a:r>
            <a:r>
              <a:rPr spc="-35" dirty="0"/>
              <a:t>ver</a:t>
            </a:r>
            <a:r>
              <a:rPr spc="-55" dirty="0"/>
              <a:t> </a:t>
            </a:r>
            <a:r>
              <a:rPr spc="-65" dirty="0"/>
              <a:t>como</a:t>
            </a:r>
            <a:r>
              <a:rPr spc="-60" dirty="0"/>
              <a:t> </a:t>
            </a:r>
            <a:r>
              <a:rPr spc="-55" dirty="0"/>
              <a:t>un </a:t>
            </a:r>
            <a:r>
              <a:rPr spc="-50" dirty="0"/>
              <a:t>algoritmo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55" dirty="0"/>
              <a:t> </a:t>
            </a:r>
            <a:r>
              <a:rPr spc="-40" dirty="0"/>
              <a:t>prioridad</a:t>
            </a:r>
            <a:r>
              <a:rPr spc="-60" dirty="0"/>
              <a:t> </a:t>
            </a:r>
            <a:r>
              <a:rPr spc="-45" dirty="0"/>
              <a:t>donde </a:t>
            </a:r>
            <a:r>
              <a:rPr spc="-330" dirty="0"/>
              <a:t> </a:t>
            </a:r>
            <a:r>
              <a:rPr spc="-10" dirty="0"/>
              <a:t>l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40" dirty="0"/>
              <a:t>prioridad</a:t>
            </a:r>
            <a:r>
              <a:rPr spc="-60" dirty="0"/>
              <a:t> </a:t>
            </a:r>
            <a:r>
              <a:rPr spc="-30" dirty="0"/>
              <a:t>esta</a:t>
            </a:r>
            <a:r>
              <a:rPr spc="-60" dirty="0"/>
              <a:t> </a:t>
            </a:r>
            <a:r>
              <a:rPr spc="-40" dirty="0"/>
              <a:t>dada</a:t>
            </a:r>
            <a:r>
              <a:rPr spc="-60" dirty="0"/>
              <a:t> </a:t>
            </a:r>
            <a:r>
              <a:rPr spc="-45" dirty="0"/>
              <a:t>por</a:t>
            </a:r>
            <a:r>
              <a:rPr spc="-60" dirty="0"/>
              <a:t> </a:t>
            </a:r>
            <a:r>
              <a:rPr spc="-10" dirty="0"/>
              <a:t>el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ó</a:t>
            </a:r>
            <a:r>
              <a:rPr spc="-80" dirty="0"/>
              <a:t>ximo</a:t>
            </a:r>
            <a:r>
              <a:rPr spc="-60" dirty="0"/>
              <a:t> </a:t>
            </a:r>
            <a:r>
              <a:rPr spc="-80" dirty="0"/>
              <a:t>CPU-bu</a:t>
            </a:r>
            <a:r>
              <a:rPr spc="-75" dirty="0"/>
              <a:t>r</a:t>
            </a:r>
            <a:r>
              <a:rPr spc="-40" dirty="0"/>
              <a:t>st</a:t>
            </a:r>
            <a:r>
              <a:rPr spc="-95" dirty="0"/>
              <a:t>.</a:t>
            </a:r>
          </a:p>
          <a:p>
            <a:pPr marL="287020" indent="-113030">
              <a:lnSpc>
                <a:spcPct val="100000"/>
              </a:lnSpc>
              <a:spcBef>
                <a:spcPts val="535"/>
              </a:spcBef>
              <a:buChar char="•"/>
              <a:tabLst>
                <a:tab pos="288290" algn="l"/>
              </a:tabLst>
            </a:pPr>
            <a:r>
              <a:rPr spc="-45" dirty="0"/>
              <a:t>Es</a:t>
            </a:r>
            <a:r>
              <a:rPr spc="-55" dirty="0"/>
              <a:t> </a:t>
            </a:r>
            <a:r>
              <a:rPr spc="-45" dirty="0"/>
              <a:t>adecuado</a:t>
            </a:r>
            <a:r>
              <a:rPr spc="-55" dirty="0"/>
              <a:t> </a:t>
            </a:r>
            <a:r>
              <a:rPr spc="-45" dirty="0"/>
              <a:t>para</a:t>
            </a:r>
            <a:r>
              <a:rPr spc="-50" dirty="0"/>
              <a:t> sistemas</a:t>
            </a:r>
            <a:r>
              <a:rPr spc="-55" dirty="0"/>
              <a:t> </a:t>
            </a:r>
            <a:r>
              <a:rPr spc="-45" dirty="0"/>
              <a:t>interactivos.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973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Basados</a:t>
            </a:r>
            <a:r>
              <a:rPr spc="-70" dirty="0"/>
              <a:t> </a:t>
            </a:r>
            <a:r>
              <a:rPr spc="-30" dirty="0"/>
              <a:t>en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10" dirty="0"/>
              <a:t>rioridad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6306"/>
            <a:ext cx="3678554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0096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Sufre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posposición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indefinida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(o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inanición)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baja prioridad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quizás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no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pueda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ejecutar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nunca.</a:t>
            </a:r>
            <a:endParaRPr sz="1100">
              <a:latin typeface="Lucida Sans Unicode"/>
              <a:cs typeface="Lucida Sans Unicode"/>
            </a:endParaRPr>
          </a:p>
          <a:p>
            <a:pPr marL="125095" marR="10541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La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solución es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utilizar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prioridades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dinámicas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envejecimiento: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incrementar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según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pasa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3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sin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uta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so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debe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á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sament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cion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uso  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haga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mism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3810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tanto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I/O-bound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deberá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tener,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general,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mayor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CPU-bound.</a:t>
            </a:r>
            <a:endParaRPr sz="1100">
              <a:latin typeface="Lucida Sans Unicode"/>
              <a:cs typeface="Lucida Sans Unicode"/>
            </a:endParaRPr>
          </a:p>
          <a:p>
            <a:pPr marL="125095" marR="281305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usar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también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dinámicas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para </a:t>
            </a:r>
            <a:r>
              <a:rPr sz="1100" spc="-3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ga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antizar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8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</a:t>
            </a:r>
            <a:r>
              <a:rPr spc="-5" dirty="0"/>
              <a:t>ound</a:t>
            </a:r>
            <a:r>
              <a:rPr spc="-70" dirty="0"/>
              <a:t> </a:t>
            </a:r>
            <a:r>
              <a:rPr spc="-15" dirty="0"/>
              <a:t>R</a:t>
            </a:r>
            <a:r>
              <a:rPr spc="-5" dirty="0"/>
              <a:t>obin</a:t>
            </a:r>
            <a:r>
              <a:rPr spc="-70" dirty="0"/>
              <a:t> </a:t>
            </a:r>
            <a:r>
              <a:rPr spc="-30" dirty="0"/>
              <a:t>(RR)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5595"/>
            <a:ext cx="3700145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7239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brinda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time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quantum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).</a:t>
            </a:r>
            <a:endParaRPr sz="1100">
              <a:latin typeface="Lucida Sans Unicode"/>
              <a:cs typeface="Lucida Sans Unicode"/>
            </a:endParaRPr>
          </a:p>
          <a:p>
            <a:pPr marL="125095" marR="178435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fin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lizar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xp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opiado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y  vuelve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pronto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(ready)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final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cola.</a:t>
            </a:r>
            <a:endParaRPr sz="11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35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fácil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implementar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ya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 solamente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 necesario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cola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listos.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Cuando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consume </a:t>
            </a:r>
            <a:r>
              <a:rPr sz="1100" spc="-3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puesto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final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cola.</a:t>
            </a:r>
            <a:endParaRPr sz="1100">
              <a:latin typeface="Lucida Sans Unicode"/>
              <a:cs typeface="Lucida Sans Unicode"/>
            </a:endParaRPr>
          </a:p>
          <a:p>
            <a:pPr marL="125095" marR="12700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debe ser bastante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mayor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lleva 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realizar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cambio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contexto,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sino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tendrá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mucho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erh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ad. </a:t>
            </a:r>
            <a:r>
              <a:rPr sz="11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z,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incide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os 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orn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275"/>
              </a:spcBef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ideal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compartido.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275"/>
              </a:spcBef>
              <a:buChar char="•"/>
              <a:tabLst>
                <a:tab pos="125730" algn="l"/>
              </a:tabLst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No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h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posposición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indefinida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8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</a:t>
            </a:r>
            <a:r>
              <a:rPr spc="-5" dirty="0"/>
              <a:t>ound</a:t>
            </a:r>
            <a:r>
              <a:rPr spc="-70" dirty="0"/>
              <a:t> </a:t>
            </a:r>
            <a:r>
              <a:rPr spc="-15" dirty="0"/>
              <a:t>R</a:t>
            </a:r>
            <a:r>
              <a:rPr spc="-5" dirty="0"/>
              <a:t>obin</a:t>
            </a:r>
            <a:r>
              <a:rPr spc="-70" dirty="0"/>
              <a:t> </a:t>
            </a:r>
            <a:r>
              <a:rPr spc="-30" dirty="0"/>
              <a:t>(RR)</a:t>
            </a:r>
          </a:p>
        </p:txBody>
      </p:sp>
      <p:sp>
        <p:nvSpPr>
          <p:cNvPr id="3" name="object 3"/>
          <p:cNvSpPr/>
          <p:nvPr/>
        </p:nvSpPr>
        <p:spPr>
          <a:xfrm>
            <a:off x="1135176" y="69603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197878"/>
                </a:moveTo>
                <a:lnTo>
                  <a:pt x="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0924" y="683297"/>
            <a:ext cx="671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Bu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time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8975" y="896442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047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195" y="646605"/>
            <a:ext cx="51752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211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P1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32649" y="898982"/>
            <a:ext cx="5080" cy="791845"/>
            <a:chOff x="1132649" y="898982"/>
            <a:chExt cx="5080" cy="791845"/>
          </a:xfrm>
        </p:grpSpPr>
        <p:sp>
          <p:nvSpPr>
            <p:cNvPr id="8" name="object 8"/>
            <p:cNvSpPr/>
            <p:nvPr/>
          </p:nvSpPr>
          <p:spPr>
            <a:xfrm>
              <a:off x="1135176" y="898982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5176" y="109686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176" y="1294752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5176" y="1492631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46072" y="854606"/>
            <a:ext cx="180975" cy="8172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53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17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68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7893" y="1011109"/>
            <a:ext cx="876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=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20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45" y="1745661"/>
            <a:ext cx="889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7454" y="1896262"/>
            <a:ext cx="482600" cy="111760"/>
            <a:chOff x="357454" y="1896262"/>
            <a:chExt cx="482600" cy="111760"/>
          </a:xfrm>
        </p:grpSpPr>
        <p:sp>
          <p:nvSpPr>
            <p:cNvPr id="16" name="object 16"/>
            <p:cNvSpPr/>
            <p:nvPr/>
          </p:nvSpPr>
          <p:spPr>
            <a:xfrm>
              <a:off x="359994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59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94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739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9277" y="1052510"/>
            <a:ext cx="19304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 algn="just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P2  P3  P4</a:t>
            </a:r>
            <a:endParaRPr sz="1100">
              <a:latin typeface="Lucida Sans Unicode"/>
              <a:cs typeface="Lucida Sans Unicode"/>
            </a:endParaRPr>
          </a:p>
          <a:p>
            <a:pPr marL="60960">
              <a:lnSpc>
                <a:spcPct val="100000"/>
              </a:lnSpc>
              <a:spcBef>
                <a:spcPts val="780"/>
              </a:spcBef>
            </a:pPr>
            <a:r>
              <a:rPr sz="9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20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7463" y="1896262"/>
            <a:ext cx="410845" cy="111760"/>
            <a:chOff x="837463" y="1896262"/>
            <a:chExt cx="410845" cy="111760"/>
          </a:xfrm>
        </p:grpSpPr>
        <p:sp>
          <p:nvSpPr>
            <p:cNvPr id="21" name="object 21"/>
            <p:cNvSpPr/>
            <p:nvPr/>
          </p:nvSpPr>
          <p:spPr>
            <a:xfrm>
              <a:off x="840003" y="1898802"/>
              <a:ext cx="408305" cy="106680"/>
            </a:xfrm>
            <a:custGeom>
              <a:avLst/>
              <a:gdLst/>
              <a:ahLst/>
              <a:cxnLst/>
              <a:rect l="l" t="t" r="r" b="b"/>
              <a:pathLst>
                <a:path w="408305" h="106680">
                  <a:moveTo>
                    <a:pt x="408000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08000" y="106286"/>
                  </a:lnTo>
                  <a:lnTo>
                    <a:pt x="408000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0003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6739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82179" y="1745661"/>
            <a:ext cx="1320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45463" y="1896262"/>
            <a:ext cx="482600" cy="111760"/>
            <a:chOff x="1245463" y="1896262"/>
            <a:chExt cx="482600" cy="111760"/>
          </a:xfrm>
        </p:grpSpPr>
        <p:sp>
          <p:nvSpPr>
            <p:cNvPr id="26" name="object 26"/>
            <p:cNvSpPr/>
            <p:nvPr/>
          </p:nvSpPr>
          <p:spPr>
            <a:xfrm>
              <a:off x="1248003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60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8003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6736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63090" y="1745661"/>
            <a:ext cx="1301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5</a:t>
            </a: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25460" y="1896262"/>
            <a:ext cx="482600" cy="111760"/>
            <a:chOff x="1725460" y="1896262"/>
            <a:chExt cx="482600" cy="111760"/>
          </a:xfrm>
        </p:grpSpPr>
        <p:sp>
          <p:nvSpPr>
            <p:cNvPr id="31" name="object 31"/>
            <p:cNvSpPr/>
            <p:nvPr/>
          </p:nvSpPr>
          <p:spPr>
            <a:xfrm>
              <a:off x="1728000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60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28000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06733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44966" y="1745661"/>
            <a:ext cx="12636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05456" y="1896262"/>
            <a:ext cx="482600" cy="111760"/>
            <a:chOff x="2205456" y="1896262"/>
            <a:chExt cx="482600" cy="111760"/>
          </a:xfrm>
        </p:grpSpPr>
        <p:sp>
          <p:nvSpPr>
            <p:cNvPr id="36" name="object 36"/>
            <p:cNvSpPr/>
            <p:nvPr/>
          </p:nvSpPr>
          <p:spPr>
            <a:xfrm>
              <a:off x="2207996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60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07996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86742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21267" y="1745661"/>
            <a:ext cx="1339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9</a:t>
            </a:r>
            <a:r>
              <a:rPr sz="900" spc="-175" dirty="0">
                <a:solidFill>
                  <a:srgbClr val="22373A"/>
                </a:solidFill>
                <a:latin typeface="Lucida Sans Unicode"/>
                <a:cs typeface="Lucida Sans Unicode"/>
              </a:rPr>
              <a:t>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85465" y="1896262"/>
            <a:ext cx="482600" cy="111760"/>
            <a:chOff x="2685465" y="1896262"/>
            <a:chExt cx="482600" cy="111760"/>
          </a:xfrm>
        </p:grpSpPr>
        <p:sp>
          <p:nvSpPr>
            <p:cNvPr id="41" name="object 41"/>
            <p:cNvSpPr/>
            <p:nvPr/>
          </p:nvSpPr>
          <p:spPr>
            <a:xfrm>
              <a:off x="2688005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60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88005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66738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 rot="18000000">
            <a:off x="3071043" y="1730724"/>
            <a:ext cx="18595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900" spc="-204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17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65462" y="1896262"/>
            <a:ext cx="99060" cy="111760"/>
            <a:chOff x="3165462" y="1896262"/>
            <a:chExt cx="99060" cy="111760"/>
          </a:xfrm>
        </p:grpSpPr>
        <p:sp>
          <p:nvSpPr>
            <p:cNvPr id="46" name="object 46"/>
            <p:cNvSpPr/>
            <p:nvPr/>
          </p:nvSpPr>
          <p:spPr>
            <a:xfrm>
              <a:off x="3168002" y="1898802"/>
              <a:ext cx="96520" cy="106680"/>
            </a:xfrm>
            <a:custGeom>
              <a:avLst/>
              <a:gdLst/>
              <a:ahLst/>
              <a:cxnLst/>
              <a:rect l="l" t="t" r="r" b="b"/>
              <a:pathLst>
                <a:path w="96520" h="106680">
                  <a:moveTo>
                    <a:pt x="95999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95999" y="106286"/>
                  </a:lnTo>
                  <a:lnTo>
                    <a:pt x="959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68002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62737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 rot="18000000">
            <a:off x="3166221" y="1728909"/>
            <a:ext cx="1894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9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-18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61461" y="1896262"/>
            <a:ext cx="314960" cy="111760"/>
            <a:chOff x="3261461" y="1896262"/>
            <a:chExt cx="314960" cy="111760"/>
          </a:xfrm>
        </p:grpSpPr>
        <p:sp>
          <p:nvSpPr>
            <p:cNvPr id="51" name="object 51"/>
            <p:cNvSpPr/>
            <p:nvPr/>
          </p:nvSpPr>
          <p:spPr>
            <a:xfrm>
              <a:off x="3264001" y="1898802"/>
              <a:ext cx="312420" cy="106680"/>
            </a:xfrm>
            <a:custGeom>
              <a:avLst/>
              <a:gdLst/>
              <a:ahLst/>
              <a:cxnLst/>
              <a:rect l="l" t="t" r="r" b="b"/>
              <a:pathLst>
                <a:path w="312420" h="106680">
                  <a:moveTo>
                    <a:pt x="312000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312000" y="106286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64001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74739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80917" y="1745661"/>
            <a:ext cx="190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-16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573475" y="1898802"/>
            <a:ext cx="677545" cy="106680"/>
            <a:chOff x="3573475" y="1898802"/>
            <a:chExt cx="677545" cy="106680"/>
          </a:xfrm>
        </p:grpSpPr>
        <p:sp>
          <p:nvSpPr>
            <p:cNvPr id="56" name="object 56"/>
            <p:cNvSpPr/>
            <p:nvPr/>
          </p:nvSpPr>
          <p:spPr>
            <a:xfrm>
              <a:off x="3576002" y="1898802"/>
              <a:ext cx="480059" cy="106680"/>
            </a:xfrm>
            <a:custGeom>
              <a:avLst/>
              <a:gdLst/>
              <a:ahLst/>
              <a:cxnLst/>
              <a:rect l="l" t="t" r="r" b="b"/>
              <a:pathLst>
                <a:path w="480060" h="106680">
                  <a:moveTo>
                    <a:pt x="479996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479996" y="106286"/>
                  </a:lnTo>
                  <a:lnTo>
                    <a:pt x="4799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76002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54735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0"/>
                  </a:moveTo>
                  <a:lnTo>
                    <a:pt x="0" y="1062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5999" y="1898802"/>
              <a:ext cx="192405" cy="106680"/>
            </a:xfrm>
            <a:custGeom>
              <a:avLst/>
              <a:gdLst/>
              <a:ahLst/>
              <a:cxnLst/>
              <a:rect l="l" t="t" r="r" b="b"/>
              <a:pathLst>
                <a:path w="192404" h="106680">
                  <a:moveTo>
                    <a:pt x="191998" y="0"/>
                  </a:moveTo>
                  <a:lnTo>
                    <a:pt x="0" y="0"/>
                  </a:lnTo>
                  <a:lnTo>
                    <a:pt x="0" y="106286"/>
                  </a:lnTo>
                  <a:lnTo>
                    <a:pt x="191998" y="106286"/>
                  </a:lnTo>
                  <a:lnTo>
                    <a:pt x="1919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55999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47997" y="1898802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80">
                  <a:moveTo>
                    <a:pt x="0" y="10628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60456" y="1745661"/>
            <a:ext cx="3822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35" dirty="0">
                <a:solidFill>
                  <a:srgbClr val="22373A"/>
                </a:solidFill>
                <a:latin typeface="Lucida Sans Unicode"/>
                <a:cs typeface="Lucida Sans Unicode"/>
              </a:rPr>
              <a:t>154</a:t>
            </a:r>
            <a:r>
              <a:rPr sz="9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-14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spc="-155" dirty="0">
                <a:solidFill>
                  <a:srgbClr val="22373A"/>
                </a:solidFill>
                <a:latin typeface="Lucida Sans Unicode"/>
                <a:cs typeface="Lucida Sans Unicode"/>
              </a:rPr>
              <a:t>6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22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11479" y="2068304"/>
            <a:ext cx="3713479" cy="745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  <a:tabLst>
                <a:tab pos="473075" algn="l"/>
                <a:tab pos="916305" algn="l"/>
                <a:tab pos="1395730" algn="l"/>
                <a:tab pos="1879600" algn="l"/>
                <a:tab pos="2355850" algn="l"/>
                <a:tab pos="2643505" algn="l"/>
                <a:tab pos="3244215" algn="l"/>
                <a:tab pos="3580129" algn="l"/>
              </a:tabLst>
            </a:pP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sz="9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114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900" spc="-19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r>
              <a:rPr sz="900" dirty="0">
                <a:solidFill>
                  <a:srgbClr val="22373A"/>
                </a:solidFill>
                <a:latin typeface="Lucida Sans Unicode"/>
                <a:cs typeface="Lucida Sans Unicode"/>
              </a:rPr>
              <a:t>	P</a:t>
            </a:r>
            <a:r>
              <a:rPr sz="9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5095" marR="9461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general,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tiene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mayor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retorno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J</a:t>
            </a:r>
            <a:r>
              <a:rPr sz="1100" spc="-135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mejo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espuesta.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8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</a:t>
            </a:r>
            <a:r>
              <a:rPr spc="-5" dirty="0"/>
              <a:t>ound</a:t>
            </a:r>
            <a:r>
              <a:rPr spc="-70" dirty="0"/>
              <a:t> </a:t>
            </a:r>
            <a:r>
              <a:rPr spc="-15" dirty="0"/>
              <a:t>R</a:t>
            </a:r>
            <a:r>
              <a:rPr spc="-5" dirty="0"/>
              <a:t>obin</a:t>
            </a:r>
            <a:r>
              <a:rPr spc="-70" dirty="0"/>
              <a:t> </a:t>
            </a:r>
            <a:r>
              <a:rPr spc="-30" dirty="0"/>
              <a:t>(RR)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39466"/>
            <a:ext cx="3549650" cy="61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13030" marR="64135" indent="-113030" algn="r">
              <a:lnSpc>
                <a:spcPct val="100000"/>
              </a:lnSpc>
              <a:spcBef>
                <a:spcPts val="484"/>
              </a:spcBef>
              <a:buChar char="•"/>
              <a:tabLst>
                <a:tab pos="113030" algn="l"/>
              </a:tabLst>
            </a:pP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necesario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asignar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ajustado:</a:t>
            </a:r>
            <a:endParaRPr sz="1100">
              <a:latin typeface="Lucida Sans Unicode"/>
              <a:cs typeface="Lucida Sans Unicode"/>
            </a:endParaRPr>
          </a:p>
          <a:p>
            <a:pPr marL="109220" marR="5080" lvl="1" indent="-109220" algn="r">
              <a:lnSpc>
                <a:spcPct val="100000"/>
              </a:lnSpc>
              <a:spcBef>
                <a:spcPts val="350"/>
              </a:spcBef>
              <a:buChar char="•"/>
              <a:tabLst>
                <a:tab pos="109220" algn="l"/>
              </a:tabLst>
            </a:pP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muy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chico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generará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muchos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cambios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contexto.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muy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grande,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tenderá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</a:t>
            </a:r>
            <a:r>
              <a:rPr sz="10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FCFS.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25" y="1261821"/>
            <a:ext cx="3710940" cy="1676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6829"/>
            <a:ext cx="1073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Introducción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82006"/>
            <a:ext cx="3048635" cy="5080"/>
            <a:chOff x="779995" y="1782006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82006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82006"/>
              <a:ext cx="190500" cy="5080"/>
            </a:xfrm>
            <a:custGeom>
              <a:avLst/>
              <a:gdLst/>
              <a:ahLst/>
              <a:cxnLst/>
              <a:rect l="l" t="t" r="r" b="b"/>
              <a:pathLst>
                <a:path w="190500" h="5080">
                  <a:moveTo>
                    <a:pt x="0" y="5060"/>
                  </a:moveTo>
                  <a:lnTo>
                    <a:pt x="0" y="0"/>
                  </a:lnTo>
                  <a:lnTo>
                    <a:pt x="190502" y="0"/>
                  </a:lnTo>
                  <a:lnTo>
                    <a:pt x="19050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4024629" cy="77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ound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R</a:t>
            </a: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obin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(RR)</a:t>
            </a:r>
            <a:endParaRPr sz="1200">
              <a:latin typeface="Trebuchet MS"/>
              <a:cs typeface="Trebuchet MS"/>
            </a:endParaRPr>
          </a:p>
          <a:p>
            <a:pPr marL="514350" marR="5080" indent="-113030">
              <a:lnSpc>
                <a:spcPct val="118000"/>
              </a:lnSpc>
              <a:spcBef>
                <a:spcPts val="1370"/>
              </a:spcBef>
              <a:buChar char="•"/>
              <a:tabLst>
                <a:tab pos="514984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omedio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orno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medio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aría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ún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quantum.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08" y="929938"/>
            <a:ext cx="2871787" cy="24026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228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</a:t>
            </a:r>
            <a:r>
              <a:rPr spc="-5" dirty="0"/>
              <a:t>ound</a:t>
            </a:r>
            <a:r>
              <a:rPr spc="-70" dirty="0"/>
              <a:t> </a:t>
            </a:r>
            <a:r>
              <a:rPr spc="-15" dirty="0"/>
              <a:t>R</a:t>
            </a:r>
            <a:r>
              <a:rPr spc="-5" dirty="0"/>
              <a:t>obin</a:t>
            </a:r>
            <a:r>
              <a:rPr spc="-70" dirty="0"/>
              <a:t> </a:t>
            </a:r>
            <a:r>
              <a:rPr spc="-30" dirty="0"/>
              <a:t>(RR)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24684"/>
            <a:ext cx="3675379" cy="1137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84"/>
              </a:spcBef>
              <a:buChar char="•"/>
              <a:tabLst>
                <a:tab pos="125730" algn="l"/>
              </a:tabLst>
            </a:pPr>
            <a:r>
              <a:rPr sz="1100" spc="-18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om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CF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S:</a:t>
            </a:r>
            <a:endParaRPr sz="1100">
              <a:latin typeface="Lucida Sans Unicode"/>
              <a:cs typeface="Lucida Sans Unicode"/>
            </a:endParaRPr>
          </a:p>
          <a:p>
            <a:pPr marL="402590" marR="121920" lvl="1" indent="-109220">
              <a:lnSpc>
                <a:spcPct val="114599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45" dirty="0">
                <a:solidFill>
                  <a:srgbClr val="22373A"/>
                </a:solidFill>
                <a:latin typeface="Lucida Sans Unicode"/>
                <a:cs typeface="Lucida Sans Unicode"/>
              </a:rPr>
              <a:t>10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necesitan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100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unidades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son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utados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z</a:t>
            </a:r>
            <a:endParaRPr sz="10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Se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muestra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termina cada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uno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(despreciando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 perdido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cambios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proceso)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quantum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10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unidad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tiempo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2392" y="1744230"/>
            <a:ext cx="1583690" cy="205740"/>
            <a:chOff x="1512392" y="1744230"/>
            <a:chExt cx="1583690" cy="205740"/>
          </a:xfrm>
        </p:grpSpPr>
        <p:sp>
          <p:nvSpPr>
            <p:cNvPr id="5" name="object 5"/>
            <p:cNvSpPr/>
            <p:nvPr/>
          </p:nvSpPr>
          <p:spPr>
            <a:xfrm>
              <a:off x="2161133" y="1746770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8366" y="1746770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4932" y="1947176"/>
              <a:ext cx="1578610" cy="0"/>
            </a:xfrm>
            <a:custGeom>
              <a:avLst/>
              <a:gdLst/>
              <a:ahLst/>
              <a:cxnLst/>
              <a:rect l="l" t="t" r="r" b="b"/>
              <a:pathLst>
                <a:path w="1578610">
                  <a:moveTo>
                    <a:pt x="0" y="0"/>
                  </a:moveTo>
                  <a:lnTo>
                    <a:pt x="157814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78152" y="1697352"/>
            <a:ext cx="51752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080" indent="-207645">
              <a:lnSpc>
                <a:spcPct val="121100"/>
              </a:lnSpc>
              <a:spcBef>
                <a:spcPts val="100"/>
              </a:spcBef>
            </a:pP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  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58593" y="1947176"/>
            <a:ext cx="472440" cy="203200"/>
            <a:chOff x="2158593" y="1947176"/>
            <a:chExt cx="472440" cy="203200"/>
          </a:xfrm>
        </p:grpSpPr>
        <p:sp>
          <p:nvSpPr>
            <p:cNvPr id="10" name="object 10"/>
            <p:cNvSpPr/>
            <p:nvPr/>
          </p:nvSpPr>
          <p:spPr>
            <a:xfrm>
              <a:off x="2161133" y="194971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8366" y="194971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40521" y="1697352"/>
            <a:ext cx="750570" cy="4318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537845" algn="l"/>
              </a:tabLst>
            </a:pP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FCFS	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RR</a:t>
            </a:r>
            <a:endParaRPr sz="11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  <a:tabLst>
                <a:tab pos="504825" algn="l"/>
              </a:tabLst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100	991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5277" y="2134868"/>
            <a:ext cx="103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58593" y="2145068"/>
            <a:ext cx="472440" cy="203200"/>
            <a:chOff x="2158593" y="2145068"/>
            <a:chExt cx="472440" cy="203200"/>
          </a:xfrm>
        </p:grpSpPr>
        <p:sp>
          <p:nvSpPr>
            <p:cNvPr id="15" name="object 15"/>
            <p:cNvSpPr/>
            <p:nvPr/>
          </p:nvSpPr>
          <p:spPr>
            <a:xfrm>
              <a:off x="2161133" y="214760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28366" y="214760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65667" y="2134868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9425" algn="l"/>
              </a:tabLst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200	992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1708" y="233276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58606" y="2345486"/>
            <a:ext cx="472440" cy="593725"/>
            <a:chOff x="2158606" y="2345486"/>
            <a:chExt cx="472440" cy="593725"/>
          </a:xfrm>
        </p:grpSpPr>
        <p:sp>
          <p:nvSpPr>
            <p:cNvPr id="20" name="object 20"/>
            <p:cNvSpPr/>
            <p:nvPr/>
          </p:nvSpPr>
          <p:spPr>
            <a:xfrm>
              <a:off x="2161133" y="234548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8366" y="234548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1133" y="254337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8366" y="2543378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61133" y="274125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8366" y="2741256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19">
                  <a:moveTo>
                    <a:pt x="0" y="19787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89682" y="233276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25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756916" y="2332760"/>
            <a:ext cx="187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sz="1100" i="1" spc="-85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6478" y="2499002"/>
            <a:ext cx="18097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40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6881" y="2499002"/>
            <a:ext cx="803275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40"/>
              </a:spcBef>
              <a:tabLst>
                <a:tab pos="518159" algn="l"/>
              </a:tabLst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900	999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  <a:tabLst>
                <a:tab pos="479425" algn="l"/>
              </a:tabLst>
            </a:pP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1000	1000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191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</a:t>
            </a:r>
            <a:r>
              <a:rPr spc="-15" dirty="0"/>
              <a:t>l</a:t>
            </a:r>
            <a:r>
              <a:rPr spc="-40" dirty="0"/>
              <a:t>ev</a:t>
            </a:r>
            <a:r>
              <a:rPr spc="-15" dirty="0"/>
              <a:t>el</a:t>
            </a:r>
            <a:r>
              <a:rPr spc="-70" dirty="0"/>
              <a:t> </a:t>
            </a:r>
            <a:r>
              <a:rPr spc="-30" dirty="0"/>
              <a:t>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87220"/>
            <a:ext cx="3743325" cy="21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 algn="just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pueden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clasificar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según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sus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cualidades,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posib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dividir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lista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lis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ady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queue)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arias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(una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asifi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ación).</a:t>
            </a:r>
            <a:endParaRPr sz="1100">
              <a:latin typeface="Lucida Sans Unicode"/>
              <a:cs typeface="Lucida Sans Unicode"/>
            </a:endParaRPr>
          </a:p>
          <a:p>
            <a:pPr marL="125095" marR="10604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asignados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permanen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tement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 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as.</a:t>
            </a:r>
            <a:endParaRPr sz="1100">
              <a:latin typeface="Lucida Sans Unicode"/>
              <a:cs typeface="Lucida Sans Unicode"/>
            </a:endParaRPr>
          </a:p>
          <a:p>
            <a:pPr marL="125095" marR="26479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Cada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cola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tendrá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propio algoritmo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planificación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propio.</a:t>
            </a:r>
            <a:endParaRPr sz="1100">
              <a:latin typeface="Lucida Sans Unicode"/>
              <a:cs typeface="Lucida Sans Unicode"/>
            </a:endParaRPr>
          </a:p>
          <a:p>
            <a:pPr marL="125095" marR="16827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Además,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 debe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tener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 estrategia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planificación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ent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as.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ejemp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á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sob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191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Multi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ev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el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Queue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63" y="536524"/>
            <a:ext cx="3620452" cy="24060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8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</a:t>
            </a:r>
            <a:r>
              <a:rPr spc="-15" dirty="0"/>
              <a:t>l</a:t>
            </a:r>
            <a:r>
              <a:rPr spc="-40" dirty="0"/>
              <a:t>ev</a:t>
            </a:r>
            <a:r>
              <a:rPr spc="-15" dirty="0"/>
              <a:t>el</a:t>
            </a:r>
            <a:r>
              <a:rPr spc="-70" dirty="0"/>
              <a:t> </a:t>
            </a:r>
            <a:r>
              <a:rPr spc="-165" dirty="0"/>
              <a:t>F</a:t>
            </a:r>
            <a:r>
              <a:rPr spc="-10" dirty="0"/>
              <a:t>eed</a:t>
            </a:r>
            <a:r>
              <a:rPr spc="-20" dirty="0"/>
              <a:t>b</a:t>
            </a:r>
            <a:r>
              <a:rPr spc="-15" dirty="0"/>
              <a:t>ack</a:t>
            </a:r>
            <a:r>
              <a:rPr spc="-70" dirty="0"/>
              <a:t> </a:t>
            </a:r>
            <a:r>
              <a:rPr spc="-30" dirty="0"/>
              <a:t>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6306"/>
            <a:ext cx="3725545" cy="262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5717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encia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erior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pueden 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ambiar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(ni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el).</a:t>
            </a:r>
            <a:endParaRPr sz="1100">
              <a:latin typeface="Lucida Sans Unicode"/>
              <a:cs typeface="Lucida Sans Unicode"/>
            </a:endParaRPr>
          </a:p>
          <a:p>
            <a:pPr marL="125095" marR="6985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basa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categorizar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según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CPU </a:t>
            </a:r>
            <a:r>
              <a:rPr sz="1100" spc="-3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80" dirty="0">
                <a:solidFill>
                  <a:srgbClr val="EB801A"/>
                </a:solidFill>
                <a:latin typeface="Lucida Sans Unicode"/>
                <a:cs typeface="Lucida Sans Unicode"/>
              </a:rPr>
              <a:t>CPU-bu</a:t>
            </a:r>
            <a:r>
              <a:rPr sz="1100" spc="-7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st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engan.</a:t>
            </a:r>
            <a:endParaRPr sz="1100">
              <a:latin typeface="Lucida Sans Unicode"/>
              <a:cs typeface="Lucida Sans Unicode"/>
            </a:endParaRPr>
          </a:p>
          <a:p>
            <a:pPr marL="125095" marR="450850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á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 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I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/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O-bound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  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CPU-bound.</a:t>
            </a:r>
            <a:endParaRPr sz="1100">
              <a:latin typeface="Lucida Sans Unicode"/>
              <a:cs typeface="Lucida Sans Unicode"/>
            </a:endParaRPr>
          </a:p>
          <a:p>
            <a:pPr marL="125095" marR="206375" indent="-113030">
              <a:lnSpc>
                <a:spcPct val="118000"/>
              </a:lnSpc>
              <a:spcBef>
                <a:spcPts val="45"/>
              </a:spcBef>
              <a:buChar char="•"/>
              <a:tabLst>
                <a:tab pos="125730" algn="l"/>
              </a:tabLst>
            </a:pP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forma,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ga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antiza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po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 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engan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que 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onsumen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mucho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aja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prioridad.</a:t>
            </a:r>
            <a:endParaRPr sz="11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40"/>
              </a:spcBef>
              <a:buChar char="•"/>
              <a:tabLst>
                <a:tab pos="125730" algn="l"/>
              </a:tabLst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según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consumo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CPU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hagan,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serán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promovidos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cola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mayor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 rebajados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88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</a:t>
            </a:r>
            <a:r>
              <a:rPr spc="-15" dirty="0"/>
              <a:t>l</a:t>
            </a:r>
            <a:r>
              <a:rPr spc="-40" dirty="0"/>
              <a:t>ev</a:t>
            </a:r>
            <a:r>
              <a:rPr spc="-15" dirty="0"/>
              <a:t>el</a:t>
            </a:r>
            <a:r>
              <a:rPr spc="-70" dirty="0"/>
              <a:t> </a:t>
            </a:r>
            <a:r>
              <a:rPr spc="-165" dirty="0"/>
              <a:t>F</a:t>
            </a:r>
            <a:r>
              <a:rPr spc="-10" dirty="0"/>
              <a:t>eed</a:t>
            </a:r>
            <a:r>
              <a:rPr spc="-20" dirty="0"/>
              <a:t>b</a:t>
            </a:r>
            <a:r>
              <a:rPr spc="-15" dirty="0"/>
              <a:t>ack</a:t>
            </a:r>
            <a:r>
              <a:rPr spc="-70" dirty="0"/>
              <a:t> </a:t>
            </a:r>
            <a:r>
              <a:rPr spc="-30" dirty="0"/>
              <a:t>Queue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849170"/>
            <a:ext cx="3700779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168910" indent="-113030">
              <a:lnSpc>
                <a:spcPct val="1042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Multilevel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Feedback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Queue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definido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por:</a:t>
            </a:r>
            <a:endParaRPr sz="11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355"/>
              </a:spcBef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númer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as.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lgoritmo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ada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a.</a:t>
            </a:r>
            <a:endParaRPr sz="1000">
              <a:latin typeface="Lucida Sans Unicode"/>
              <a:cs typeface="Lucida Sans Unicode"/>
            </a:endParaRPr>
          </a:p>
          <a:p>
            <a:pPr marL="402590" marR="192405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método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promover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ay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prioridad.</a:t>
            </a:r>
            <a:endParaRPr sz="10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método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para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bajar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proceso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una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cola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prioridad.</a:t>
            </a:r>
            <a:endParaRPr sz="1000">
              <a:latin typeface="Lucida Sans Unicode"/>
              <a:cs typeface="Lucida Sans Unicode"/>
            </a:endParaRPr>
          </a:p>
          <a:p>
            <a:pPr marL="402590" marR="330835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mé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todo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utilizado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determinar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á 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asignado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un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é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5920"/>
          </a:xfrm>
          <a:custGeom>
            <a:avLst/>
            <a:gdLst/>
            <a:ahLst/>
            <a:cxnLst/>
            <a:rect l="l" t="t" r="r" b="b"/>
            <a:pathLst>
              <a:path w="4608195" h="375920">
                <a:moveTo>
                  <a:pt x="4608004" y="0"/>
                </a:moveTo>
                <a:lnTo>
                  <a:pt x="0" y="0"/>
                </a:lnTo>
                <a:lnTo>
                  <a:pt x="0" y="375729"/>
                </a:lnTo>
                <a:lnTo>
                  <a:pt x="4608004" y="37572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5867"/>
            <a:ext cx="1880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Trebuchet MS"/>
                <a:cs typeface="Trebuchet MS"/>
              </a:rPr>
              <a:t>Multi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l</a:t>
            </a:r>
            <a:r>
              <a:rPr sz="1200" b="1" spc="-40" dirty="0">
                <a:solidFill>
                  <a:srgbClr val="F9F9F9"/>
                </a:solidFill>
                <a:latin typeface="Trebuchet MS"/>
                <a:cs typeface="Trebuchet MS"/>
              </a:rPr>
              <a:t>ev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el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165" dirty="0">
                <a:solidFill>
                  <a:srgbClr val="F9F9F9"/>
                </a:solidFill>
                <a:latin typeface="Trebuchet MS"/>
                <a:cs typeface="Trebuchet MS"/>
              </a:rPr>
              <a:t>F</a:t>
            </a:r>
            <a:r>
              <a:rPr sz="1200" b="1" spc="-10" dirty="0">
                <a:solidFill>
                  <a:srgbClr val="F9F9F9"/>
                </a:solidFill>
                <a:latin typeface="Trebuchet MS"/>
                <a:cs typeface="Trebuchet MS"/>
              </a:rPr>
              <a:t>eed</a:t>
            </a:r>
            <a:r>
              <a:rPr sz="1200" b="1" spc="-20" dirty="0">
                <a:solidFill>
                  <a:srgbClr val="F9F9F9"/>
                </a:solidFill>
                <a:latin typeface="Trebuchet MS"/>
                <a:cs typeface="Trebuchet MS"/>
              </a:rPr>
              <a:t>b</a:t>
            </a:r>
            <a:r>
              <a:rPr sz="1200" b="1" spc="-15" dirty="0">
                <a:solidFill>
                  <a:srgbClr val="F9F9F9"/>
                </a:solidFill>
                <a:latin typeface="Trebuchet MS"/>
                <a:cs typeface="Trebuchet MS"/>
              </a:rPr>
              <a:t>ack</a:t>
            </a:r>
            <a:r>
              <a:rPr sz="1200" b="1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b="1" spc="-30" dirty="0">
                <a:solidFill>
                  <a:srgbClr val="F9F9F9"/>
                </a:solidFill>
                <a:latin typeface="Trebuchet MS"/>
                <a:cs typeface="Trebuchet MS"/>
              </a:rPr>
              <a:t>Queue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63" y="629386"/>
            <a:ext cx="3620452" cy="22202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80"/>
              </a:spcBef>
            </a:pPr>
            <a:r>
              <a:rPr spc="-90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4645"/>
            <a:ext cx="2372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Sistemas</a:t>
            </a:r>
            <a:r>
              <a:rPr sz="1400" b="1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multiprocesadores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9822"/>
            <a:ext cx="3048635" cy="5080"/>
            <a:chOff x="779995" y="1779822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9822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9822"/>
              <a:ext cx="2858135" cy="5080"/>
            </a:xfrm>
            <a:custGeom>
              <a:avLst/>
              <a:gdLst/>
              <a:ahLst/>
              <a:cxnLst/>
              <a:rect l="l" t="t" r="r" b="b"/>
              <a:pathLst>
                <a:path w="2858135" h="5080">
                  <a:moveTo>
                    <a:pt x="0" y="5060"/>
                  </a:moveTo>
                  <a:lnTo>
                    <a:pt x="0" y="0"/>
                  </a:lnTo>
                  <a:lnTo>
                    <a:pt x="2857535" y="0"/>
                  </a:lnTo>
                  <a:lnTo>
                    <a:pt x="285753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9818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Sis</a:t>
            </a:r>
            <a:r>
              <a:rPr spc="-10" dirty="0"/>
              <a:t>t</a:t>
            </a:r>
            <a:r>
              <a:rPr dirty="0"/>
              <a:t>emas</a:t>
            </a:r>
            <a:r>
              <a:rPr spc="-70" dirty="0"/>
              <a:t> </a:t>
            </a:r>
            <a:r>
              <a:rPr spc="-20" dirty="0"/>
              <a:t>multip</a:t>
            </a:r>
            <a:r>
              <a:rPr spc="-45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dirty="0"/>
              <a:t>esado</a:t>
            </a:r>
            <a:r>
              <a:rPr spc="-25" dirty="0"/>
              <a:t>r</a:t>
            </a:r>
            <a:r>
              <a:rPr spc="10"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114" dirty="0"/>
              <a:t>31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6430" rIns="0" bIns="0" rtlCol="0">
            <a:spAutoFit/>
          </a:bodyPr>
          <a:lstStyle/>
          <a:p>
            <a:pPr marL="287020" marR="36449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spc="-35" dirty="0"/>
              <a:t>E</a:t>
            </a:r>
            <a:r>
              <a:rPr spc="-55" dirty="0"/>
              <a:t>n</a:t>
            </a:r>
            <a:r>
              <a:rPr spc="-60" dirty="0"/>
              <a:t> </a:t>
            </a:r>
            <a:r>
              <a:rPr spc="-55" dirty="0"/>
              <a:t>un</a:t>
            </a:r>
            <a:r>
              <a:rPr spc="-60" dirty="0"/>
              <a:t> </a:t>
            </a:r>
            <a:r>
              <a:rPr spc="-40" dirty="0"/>
              <a:t>sis</a:t>
            </a:r>
            <a:r>
              <a:rPr spc="-55" dirty="0"/>
              <a:t>t</a:t>
            </a:r>
            <a:r>
              <a:rPr spc="-50" dirty="0"/>
              <a:t>ema</a:t>
            </a:r>
            <a:r>
              <a:rPr spc="-60" dirty="0"/>
              <a:t> </a:t>
            </a:r>
            <a:r>
              <a:rPr spc="-40" dirty="0"/>
              <a:t>simétri</a:t>
            </a:r>
            <a:r>
              <a:rPr spc="-65" dirty="0"/>
              <a:t>c</a:t>
            </a:r>
            <a:r>
              <a:rPr spc="-45" dirty="0"/>
              <a:t>o</a:t>
            </a:r>
            <a:r>
              <a:rPr spc="-60" dirty="0"/>
              <a:t> c</a:t>
            </a:r>
            <a:r>
              <a:rPr spc="-45" dirty="0"/>
              <a:t>u</a:t>
            </a:r>
            <a:r>
              <a:rPr spc="-50" dirty="0"/>
              <a:t>a</a:t>
            </a:r>
            <a:r>
              <a:rPr spc="-10" dirty="0"/>
              <a:t>l</a:t>
            </a:r>
            <a:r>
              <a:rPr spc="-40" dirty="0"/>
              <a:t>quier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esador</a:t>
            </a:r>
            <a:r>
              <a:rPr spc="-60" dirty="0"/>
              <a:t> </a:t>
            </a:r>
            <a:r>
              <a:rPr spc="-55" dirty="0"/>
              <a:t>pod</a:t>
            </a:r>
            <a:r>
              <a:rPr spc="-60" dirty="0"/>
              <a:t>r</a:t>
            </a:r>
            <a:r>
              <a:rPr spc="-20" dirty="0"/>
              <a:t>á  </a:t>
            </a:r>
            <a:r>
              <a:rPr spc="-30" dirty="0"/>
              <a:t>eje</a:t>
            </a:r>
            <a:r>
              <a:rPr spc="-50" dirty="0"/>
              <a:t>c</a:t>
            </a:r>
            <a:r>
              <a:rPr spc="-35" dirty="0"/>
              <a:t>utar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5" dirty="0"/>
              <a:t>esos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60" dirty="0"/>
              <a:t> </a:t>
            </a:r>
            <a:r>
              <a:rPr spc="-40" dirty="0"/>
              <a:t>usuari</a:t>
            </a:r>
            <a:r>
              <a:rPr spc="-65" dirty="0"/>
              <a:t>o</a:t>
            </a:r>
            <a:r>
              <a:rPr spc="-95" dirty="0"/>
              <a:t>.</a:t>
            </a:r>
          </a:p>
          <a:p>
            <a:pPr marL="287020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40" dirty="0"/>
              <a:t>Una</a:t>
            </a:r>
            <a:r>
              <a:rPr spc="-60" dirty="0"/>
              <a:t> </a:t>
            </a:r>
            <a:r>
              <a:rPr spc="-40" dirty="0"/>
              <a:t>posibilidad</a:t>
            </a:r>
            <a:r>
              <a:rPr spc="-55" dirty="0"/>
              <a:t> </a:t>
            </a:r>
            <a:r>
              <a:rPr spc="-40" dirty="0"/>
              <a:t>es</a:t>
            </a:r>
            <a:r>
              <a:rPr spc="-60" dirty="0"/>
              <a:t> </a:t>
            </a:r>
            <a:r>
              <a:rPr spc="-35" dirty="0"/>
              <a:t>tener</a:t>
            </a:r>
            <a:r>
              <a:rPr spc="-55" dirty="0"/>
              <a:t> </a:t>
            </a:r>
            <a:r>
              <a:rPr spc="-45" dirty="0"/>
              <a:t>una</a:t>
            </a:r>
            <a:r>
              <a:rPr spc="-60" dirty="0"/>
              <a:t> </a:t>
            </a:r>
            <a:r>
              <a:rPr spc="-35" dirty="0"/>
              <a:t>sola</a:t>
            </a:r>
            <a:r>
              <a:rPr spc="-55" dirty="0"/>
              <a:t> </a:t>
            </a:r>
            <a:r>
              <a:rPr spc="-25" dirty="0"/>
              <a:t>lista</a:t>
            </a:r>
            <a:r>
              <a:rPr spc="-60" dirty="0"/>
              <a:t> </a:t>
            </a:r>
            <a:r>
              <a:rPr spc="-45" dirty="0"/>
              <a:t>global</a:t>
            </a:r>
            <a:r>
              <a:rPr spc="-55" dirty="0"/>
              <a:t> </a:t>
            </a:r>
            <a:r>
              <a:rPr spc="-40" dirty="0"/>
              <a:t>de</a:t>
            </a:r>
            <a:r>
              <a:rPr spc="-55" dirty="0"/>
              <a:t> </a:t>
            </a:r>
            <a:r>
              <a:rPr spc="-50" dirty="0"/>
              <a:t>procesos </a:t>
            </a:r>
            <a:r>
              <a:rPr spc="-335" dirty="0"/>
              <a:t> </a:t>
            </a:r>
            <a:r>
              <a:rPr spc="-35" dirty="0"/>
              <a:t>listos</a:t>
            </a:r>
          </a:p>
          <a:p>
            <a:pPr marL="287020" marR="29781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288290" algn="l"/>
              </a:tabLst>
            </a:pPr>
            <a:r>
              <a:rPr spc="-60" dirty="0"/>
              <a:t>Ot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40" dirty="0"/>
              <a:t>es</a:t>
            </a:r>
            <a:r>
              <a:rPr spc="-60" dirty="0"/>
              <a:t> </a:t>
            </a:r>
            <a:r>
              <a:rPr spc="-50" dirty="0"/>
              <a:t>asignar</a:t>
            </a:r>
            <a:r>
              <a:rPr spc="-60" dirty="0"/>
              <a:t> </a:t>
            </a:r>
            <a:r>
              <a:rPr spc="-45" dirty="0"/>
              <a:t>una</a:t>
            </a:r>
            <a:r>
              <a:rPr spc="-60" dirty="0"/>
              <a:t> </a:t>
            </a:r>
            <a:r>
              <a:rPr spc="-65" dirty="0"/>
              <a:t>c</a:t>
            </a:r>
            <a:r>
              <a:rPr spc="-30" dirty="0"/>
              <a:t>o</a:t>
            </a:r>
            <a:r>
              <a:rPr spc="-25" dirty="0"/>
              <a:t>la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5" dirty="0"/>
              <a:t>esos</a:t>
            </a:r>
            <a:r>
              <a:rPr spc="-60" dirty="0"/>
              <a:t> </a:t>
            </a:r>
            <a:r>
              <a:rPr spc="-25" dirty="0"/>
              <a:t>lis</a:t>
            </a:r>
            <a:r>
              <a:rPr spc="-45" dirty="0"/>
              <a:t>t</a:t>
            </a:r>
            <a:r>
              <a:rPr spc="-50" dirty="0"/>
              <a:t>os</a:t>
            </a:r>
            <a:r>
              <a:rPr spc="-60" dirty="0"/>
              <a:t> </a:t>
            </a:r>
            <a:r>
              <a:rPr spc="-70" dirty="0"/>
              <a:t>p</a:t>
            </a:r>
            <a:r>
              <a:rPr spc="-35" dirty="0"/>
              <a:t>a</a:t>
            </a:r>
            <a:r>
              <a:rPr spc="-50" dirty="0"/>
              <a:t>r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55" dirty="0"/>
              <a:t>c</a:t>
            </a:r>
            <a:r>
              <a:rPr spc="-30" dirty="0"/>
              <a:t>ada  </a:t>
            </a:r>
            <a:r>
              <a:rPr spc="-60" dirty="0"/>
              <a:t>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esador</a:t>
            </a:r>
            <a:r>
              <a:rPr spc="-60" dirty="0"/>
              <a:t> </a:t>
            </a:r>
            <a:r>
              <a:rPr spc="-45" dirty="0"/>
              <a:t>y</a:t>
            </a:r>
            <a:r>
              <a:rPr spc="-60" dirty="0"/>
              <a:t> </a:t>
            </a:r>
            <a:r>
              <a:rPr spc="-40" dirty="0"/>
              <a:t>de</a:t>
            </a:r>
            <a:r>
              <a:rPr spc="-60" dirty="0"/>
              <a:t> </a:t>
            </a:r>
            <a:r>
              <a:rPr spc="-35" dirty="0"/>
              <a:t>esa</a:t>
            </a:r>
            <a:r>
              <a:rPr spc="-60" dirty="0"/>
              <a:t> f</a:t>
            </a:r>
            <a:r>
              <a:rPr spc="-50" dirty="0"/>
              <a:t>orma</a:t>
            </a:r>
            <a:r>
              <a:rPr spc="-60" dirty="0"/>
              <a:t> </a:t>
            </a:r>
            <a:r>
              <a:rPr spc="-55" dirty="0"/>
              <a:t>man</a:t>
            </a:r>
            <a:r>
              <a:rPr spc="-50" dirty="0"/>
              <a:t>t</a:t>
            </a:r>
            <a:r>
              <a:rPr spc="-35" dirty="0"/>
              <a:t>ener</a:t>
            </a:r>
            <a:r>
              <a:rPr spc="-60" dirty="0"/>
              <a:t> </a:t>
            </a:r>
            <a:r>
              <a:rPr spc="-10" dirty="0"/>
              <a:t>l</a:t>
            </a:r>
            <a:r>
              <a:rPr spc="-50" dirty="0"/>
              <a:t>os</a:t>
            </a:r>
            <a:r>
              <a:rPr spc="-60" dirty="0"/>
              <a:t> p</a:t>
            </a:r>
            <a:r>
              <a:rPr spc="-65" dirty="0"/>
              <a:t>r</a:t>
            </a:r>
            <a:r>
              <a:rPr spc="-50" dirty="0"/>
              <a:t>o</a:t>
            </a:r>
            <a:r>
              <a:rPr spc="-60" dirty="0"/>
              <a:t>c</a:t>
            </a:r>
            <a:r>
              <a:rPr spc="-40" dirty="0"/>
              <a:t>esos  </a:t>
            </a:r>
            <a:r>
              <a:rPr spc="-50" dirty="0"/>
              <a:t>asignados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60" dirty="0"/>
              <a:t> </a:t>
            </a:r>
            <a:r>
              <a:rPr spc="-55" dirty="0"/>
              <a:t>un </a:t>
            </a:r>
            <a:r>
              <a:rPr spc="-45" dirty="0"/>
              <a:t>procesador</a:t>
            </a:r>
            <a:r>
              <a:rPr spc="-60" dirty="0"/>
              <a:t> </a:t>
            </a:r>
            <a:r>
              <a:rPr spc="-40" dirty="0"/>
              <a:t>(</a:t>
            </a:r>
            <a:r>
              <a:rPr spc="-40" dirty="0">
                <a:solidFill>
                  <a:srgbClr val="EB801A"/>
                </a:solidFill>
              </a:rPr>
              <a:t>afinidad</a:t>
            </a:r>
            <a:r>
              <a:rPr spc="-60" dirty="0">
                <a:solidFill>
                  <a:srgbClr val="EB801A"/>
                </a:solidFill>
              </a:rPr>
              <a:t> </a:t>
            </a:r>
            <a:r>
              <a:rPr spc="-40" dirty="0">
                <a:solidFill>
                  <a:srgbClr val="EB801A"/>
                </a:solidFill>
              </a:rPr>
              <a:t>de</a:t>
            </a:r>
            <a:r>
              <a:rPr spc="-55" dirty="0">
                <a:solidFill>
                  <a:srgbClr val="EB801A"/>
                </a:solidFill>
              </a:rPr>
              <a:t> </a:t>
            </a:r>
            <a:r>
              <a:rPr spc="-50" dirty="0">
                <a:solidFill>
                  <a:srgbClr val="EB801A"/>
                </a:solidFill>
              </a:rPr>
              <a:t>procesador</a:t>
            </a:r>
            <a:r>
              <a:rPr spc="-50" dirty="0"/>
              <a:t>).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62813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Afinidad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dirty="0"/>
              <a:t>esador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pc="-114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607273"/>
            <a:ext cx="3634740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enien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ap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echar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están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memoria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ache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utar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nut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ache 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194310" indent="-113030" algn="just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forma,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ogr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man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índi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de 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ache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hit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tan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endimien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sistema.</a:t>
            </a:r>
            <a:endParaRPr sz="1100">
              <a:latin typeface="Lucida Sans Unicode"/>
              <a:cs typeface="Lucida Sans Unicode"/>
            </a:endParaRPr>
          </a:p>
          <a:p>
            <a:pPr marL="125095" marR="1339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problema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puede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surgir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desbalance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la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antidad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ajo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se  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migr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ogr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ar 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nue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vament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ga.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</a:t>
            </a:r>
            <a:r>
              <a:rPr spc="-45" dirty="0"/>
              <a:t>r</a:t>
            </a:r>
            <a:r>
              <a:rPr spc="-10" dirty="0"/>
              <a:t>odu</a:t>
            </a:r>
            <a:r>
              <a:rPr spc="-30" dirty="0"/>
              <a:t>c</a:t>
            </a:r>
            <a:r>
              <a:rPr spc="-20" dirty="0"/>
              <a:t>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3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569313"/>
            <a:ext cx="3697604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5209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scheduling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)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ogr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multiprogramación.</a:t>
            </a:r>
            <a:endParaRPr sz="1100">
              <a:latin typeface="Lucida Sans Unicode"/>
              <a:cs typeface="Lucida Sans Unicode"/>
            </a:endParaRPr>
          </a:p>
          <a:p>
            <a:pPr marL="125095" marR="1968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multiprogramado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tendrá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varios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equeri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130" dirty="0">
                <a:solidFill>
                  <a:srgbClr val="22373A"/>
                </a:solidFill>
                <a:latin typeface="Lucida Sans Unicode"/>
                <a:cs typeface="Lucida Sans Unicode"/>
              </a:rPr>
              <a:t>z.</a:t>
            </a:r>
            <a:endParaRPr sz="1100">
              <a:latin typeface="Lucida Sans Unicode"/>
              <a:cs typeface="Lucida Sans Unicode"/>
            </a:endParaRPr>
          </a:p>
          <a:p>
            <a:pPr marL="125095" marR="8509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su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uando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están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eady 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(pronto).</a:t>
            </a:r>
            <a:endParaRPr sz="1100">
              <a:latin typeface="Lucida Sans Unicode"/>
              <a:cs typeface="Lucida Sans Unicode"/>
            </a:endParaRPr>
          </a:p>
          <a:p>
            <a:pPr marL="125095" marR="3619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xis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disponib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xis</a:t>
            </a:r>
            <a:r>
              <a:rPr sz="11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en 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estado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ad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debe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egir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á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asignado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uta</a:t>
            </a:r>
            <a:r>
              <a:rPr sz="1100" spc="-12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25095" marR="5080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omponen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ema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ati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ea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liza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ción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amada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schedu</a:t>
            </a:r>
            <a:r>
              <a:rPr sz="11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l</a:t>
            </a:r>
            <a:r>
              <a:rPr sz="11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er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).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477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Tipos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5" dirty="0"/>
              <a:t>p</a:t>
            </a:r>
            <a:r>
              <a:rPr spc="-10" dirty="0"/>
              <a:t>l</a:t>
            </a:r>
            <a:r>
              <a:rPr spc="-30" dirty="0"/>
              <a:t>anifi</a:t>
            </a:r>
            <a:r>
              <a:rPr spc="-45" dirty="0"/>
              <a:t>c</a:t>
            </a:r>
            <a:r>
              <a:rPr dirty="0"/>
              <a:t>ador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562" y="3171630"/>
            <a:ext cx="130175" cy="1733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8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4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479" y="417754"/>
            <a:ext cx="3738879" cy="26562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26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EB801A"/>
                </a:solidFill>
                <a:latin typeface="Lucida Sans Unicode"/>
                <a:cs typeface="Lucida Sans Unicode"/>
              </a:rPr>
              <a:t>L</a:t>
            </a:r>
            <a:r>
              <a:rPr sz="11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a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100" spc="-85" dirty="0">
                <a:solidFill>
                  <a:srgbClr val="EB801A"/>
                </a:solidFill>
                <a:latin typeface="Lucida Sans Unicode"/>
                <a:cs typeface="Lucida Sans Unicode"/>
              </a:rPr>
              <a:t>go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EB801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EB801A"/>
                </a:solidFill>
                <a:latin typeface="Lucida Sans Unicode"/>
                <a:cs typeface="Lucida Sans Unicode"/>
              </a:rPr>
              <a:t>z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endParaRPr sz="1100">
              <a:latin typeface="Lucida Sans Unicode"/>
              <a:cs typeface="Lucida Sans Unicode"/>
            </a:endParaRPr>
          </a:p>
          <a:p>
            <a:pPr marL="402590" marR="100330" lvl="1" indent="-109220">
              <a:lnSpc>
                <a:spcPts val="1370"/>
              </a:lnSpc>
              <a:spcBef>
                <a:spcPts val="60"/>
              </a:spcBef>
              <a:buChar char="•"/>
              <a:tabLst>
                <a:tab pos="403225" algn="l"/>
              </a:tabLst>
            </a:pP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Determina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qué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programas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son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admitidos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sistema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para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ejecución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05"/>
              </a:spcBef>
              <a:buChar char="•"/>
              <a:tabLst>
                <a:tab pos="403225" algn="l"/>
              </a:tabLst>
            </a:pPr>
            <a:r>
              <a:rPr sz="1000" spc="-1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0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multip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og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amación</a:t>
            </a:r>
            <a:endParaRPr sz="10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Mientras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más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son admitidos,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cada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uno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tendrá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 </a:t>
            </a:r>
            <a:r>
              <a:rPr sz="1000" spc="-3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entaje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endParaRPr sz="10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Mediano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EB801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EB801A"/>
                </a:solidFill>
                <a:latin typeface="Lucida Sans Unicode"/>
                <a:cs typeface="Lucida Sans Unicode"/>
              </a:rPr>
              <a:t>z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endParaRPr sz="1100">
              <a:latin typeface="Lucida Sans Unicode"/>
              <a:cs typeface="Lucida Sans Unicode"/>
            </a:endParaRPr>
          </a:p>
          <a:p>
            <a:pPr marL="402590" marR="171450" lvl="1" indent="-109220">
              <a:lnSpc>
                <a:spcPts val="1370"/>
              </a:lnSpc>
              <a:spcBef>
                <a:spcPts val="60"/>
              </a:spcBef>
              <a:buChar char="•"/>
              <a:tabLst>
                <a:tab pos="403225" algn="l"/>
              </a:tabLst>
            </a:pP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Determina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si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agregar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más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programas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ya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están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parcialmente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totalmente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memoria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principal</a:t>
            </a:r>
            <a:endParaRPr sz="10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Clr>
                <a:srgbClr val="22373A"/>
              </a:buClr>
              <a:buChar char="•"/>
              <a:tabLst>
                <a:tab pos="125730" algn="l"/>
              </a:tabLst>
            </a:pPr>
            <a:r>
              <a:rPr sz="1100" spc="-180" dirty="0">
                <a:solidFill>
                  <a:srgbClr val="EB801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or</a:t>
            </a:r>
            <a:r>
              <a:rPr sz="11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EB801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EB801A"/>
                </a:solidFill>
                <a:latin typeface="Lucida Sans Unicode"/>
                <a:cs typeface="Lucida Sans Unicode"/>
              </a:rPr>
              <a:t>a</a:t>
            </a:r>
            <a:r>
              <a:rPr sz="1100" spc="-100" dirty="0">
                <a:solidFill>
                  <a:srgbClr val="EB801A"/>
                </a:solidFill>
                <a:latin typeface="Lucida Sans Unicode"/>
                <a:cs typeface="Lucida Sans Unicode"/>
              </a:rPr>
              <a:t>z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endParaRPr sz="11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55"/>
              </a:spcBef>
              <a:buChar char="•"/>
              <a:tabLst>
                <a:tab pos="403225" algn="l"/>
              </a:tabLst>
            </a:pP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Determina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qué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proceso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ejecutado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procesador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ejecuta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frecuentemente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debe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eficiente</a:t>
            </a:r>
            <a:endParaRPr sz="1000">
              <a:latin typeface="Lucida Sans Unicode"/>
              <a:cs typeface="Lucida Sans Unicode"/>
            </a:endParaRPr>
          </a:p>
          <a:p>
            <a:pPr marL="402590" marR="4064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ent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típi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desenc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adena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achado</a:t>
            </a: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: 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errupciones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oj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(quantum),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errupciones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I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/</a:t>
            </a:r>
            <a:r>
              <a:rPr sz="10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,  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amados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sis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emas,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señ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es,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tc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0454"/>
            <a:ext cx="11150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Despachador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631"/>
            <a:ext cx="3048635" cy="5080"/>
            <a:chOff x="779995" y="17756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6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631"/>
              <a:ext cx="381000" cy="5080"/>
            </a:xfrm>
            <a:custGeom>
              <a:avLst/>
              <a:gdLst/>
              <a:ahLst/>
              <a:cxnLst/>
              <a:rect l="l" t="t" r="r" b="b"/>
              <a:pathLst>
                <a:path w="381000" h="5080">
                  <a:moveTo>
                    <a:pt x="0" y="5060"/>
                  </a:moveTo>
                  <a:lnTo>
                    <a:pt x="0" y="0"/>
                  </a:lnTo>
                  <a:lnTo>
                    <a:pt x="381004" y="0"/>
                  </a:lnTo>
                  <a:lnTo>
                    <a:pt x="38100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9334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Despachador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558162"/>
            <a:ext cx="3989704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38925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módu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ol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CPU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 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seleccionado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corto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plazo</a:t>
            </a:r>
            <a:endParaRPr sz="11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355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impli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a:</a:t>
            </a:r>
            <a:endParaRPr sz="1100">
              <a:latin typeface="Lucida Sans Unicode"/>
              <a:cs typeface="Lucida Sans Unicode"/>
            </a:endParaRPr>
          </a:p>
          <a:p>
            <a:pPr marL="402590" marR="438784" lvl="1" indent="-109220">
              <a:lnSpc>
                <a:spcPct val="114599"/>
              </a:lnSpc>
              <a:spcBef>
                <a:spcPts val="180"/>
              </a:spcBef>
              <a:buChar char="•"/>
              <a:tabLst>
                <a:tab pos="403225" algn="l"/>
              </a:tabLst>
            </a:pPr>
            <a:r>
              <a:rPr sz="10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ambio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ont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100" dirty="0">
                <a:solidFill>
                  <a:srgbClr val="22373A"/>
                </a:solidFill>
                <a:latin typeface="Lucida Sans Unicode"/>
                <a:cs typeface="Lucida Sans Unicode"/>
              </a:rPr>
              <a:t>x</a:t>
            </a:r>
            <a:r>
              <a:rPr sz="1000" spc="-7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o: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egist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esador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en 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PCB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saliente. 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Cargar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registros con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dat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PCB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ent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ant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02590" lvl="1" indent="-109855">
              <a:lnSpc>
                <a:spcPct val="100000"/>
              </a:lnSpc>
              <a:spcBef>
                <a:spcPts val="175"/>
              </a:spcBef>
              <a:buChar char="•"/>
              <a:tabLst>
                <a:tab pos="403225" algn="l"/>
              </a:tabLst>
            </a:pPr>
            <a:r>
              <a:rPr sz="1000" spc="-1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ambiar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bit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modo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usuari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402590" marR="245110" lvl="1" indent="-109220">
              <a:lnSpc>
                <a:spcPct val="114599"/>
              </a:lnSpc>
              <a:buChar char="•"/>
              <a:tabLst>
                <a:tab pos="403225" algn="l"/>
              </a:tabLst>
            </a:pPr>
            <a:r>
              <a:rPr sz="10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Saltar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instrucción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adecuada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 </a:t>
            </a:r>
            <a:r>
              <a:rPr sz="10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había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quedado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0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asignó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la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CPU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(registro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program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counter).</a:t>
            </a:r>
            <a:endParaRPr sz="1000">
              <a:latin typeface="Lucida Sans Unicode"/>
              <a:cs typeface="Lucida Sans Unicode"/>
            </a:endParaRPr>
          </a:p>
          <a:p>
            <a:pPr marL="125095" indent="-113030">
              <a:lnSpc>
                <a:spcPct val="100000"/>
              </a:lnSpc>
              <a:spcBef>
                <a:spcPts val="555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encia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achador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debe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menor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posib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5095" marR="733425" indent="-113030">
              <a:lnSpc>
                <a:spcPct val="118000"/>
              </a:lnSpc>
              <a:spcBef>
                <a:spcPts val="300"/>
              </a:spcBef>
              <a:buChar char="•"/>
              <a:tabLst>
                <a:tab pos="125730" algn="l"/>
              </a:tabLst>
            </a:pP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anifi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ador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esponsab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sel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cionar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ó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ximo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uta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8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5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20454"/>
            <a:ext cx="1600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Clases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</a:t>
            </a:r>
            <a:r>
              <a:rPr sz="1400" b="1" spc="-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b="1" spc="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procesos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5631"/>
            <a:ext cx="3048635" cy="5080"/>
            <a:chOff x="779995" y="1775631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5631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5631"/>
              <a:ext cx="476250" cy="5080"/>
            </a:xfrm>
            <a:custGeom>
              <a:avLst/>
              <a:gdLst/>
              <a:ahLst/>
              <a:cxnLst/>
              <a:rect l="l" t="t" r="r" b="b"/>
              <a:pathLst>
                <a:path w="476250" h="5080">
                  <a:moveTo>
                    <a:pt x="0" y="5060"/>
                  </a:moveTo>
                  <a:lnTo>
                    <a:pt x="0" y="0"/>
                  </a:lnTo>
                  <a:lnTo>
                    <a:pt x="476255" y="0"/>
                  </a:lnTo>
                  <a:lnTo>
                    <a:pt x="4762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5867"/>
            <a:ext cx="13379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</a:t>
            </a:r>
            <a:r>
              <a:rPr spc="-10" dirty="0"/>
              <a:t>l</a:t>
            </a:r>
            <a:r>
              <a:rPr spc="20" dirty="0"/>
              <a:t>ases</a:t>
            </a:r>
            <a:r>
              <a:rPr spc="-70" dirty="0"/>
              <a:t> </a:t>
            </a:r>
            <a:r>
              <a:rPr spc="-10" dirty="0"/>
              <a:t>de</a:t>
            </a:r>
            <a:r>
              <a:rPr spc="-70" dirty="0"/>
              <a:t> </a:t>
            </a:r>
            <a:r>
              <a:rPr spc="-20" dirty="0"/>
              <a:t>p</a:t>
            </a:r>
            <a:r>
              <a:rPr spc="-40" dirty="0"/>
              <a:t>r</a:t>
            </a:r>
            <a:r>
              <a:rPr spc="-15" dirty="0"/>
              <a:t>o</a:t>
            </a:r>
            <a:r>
              <a:rPr spc="-35" dirty="0"/>
              <a:t>c</a:t>
            </a:r>
            <a:r>
              <a:rPr spc="20" dirty="0"/>
              <a:t>esos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479" y="431709"/>
            <a:ext cx="3690620" cy="300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285115" indent="-113030">
              <a:lnSpc>
                <a:spcPct val="1180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Existen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distintas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políticas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planificación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serán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xi</a:t>
            </a:r>
            <a:r>
              <a:rPr sz="1100" spc="-8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se</a:t>
            </a:r>
            <a:r>
              <a:rPr sz="11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g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ún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cl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ase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eje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cut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en.</a:t>
            </a:r>
            <a:endParaRPr sz="1100">
              <a:latin typeface="Lucida Sans Unicode"/>
              <a:cs typeface="Lucida Sans Unicode"/>
            </a:endParaRPr>
          </a:p>
          <a:p>
            <a:pPr marL="125095" marR="108585" indent="-113030">
              <a:lnSpc>
                <a:spcPct val="118000"/>
              </a:lnSpc>
              <a:buChar char="•"/>
              <a:tabLst>
                <a:tab pos="125730" algn="l"/>
              </a:tabLst>
            </a:pP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gene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tienden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más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in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ensi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v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os  en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procesador,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más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intensos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el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ope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aciones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E/S.</a:t>
            </a:r>
            <a:endParaRPr sz="1100">
              <a:latin typeface="Lucida Sans Unicode"/>
              <a:cs typeface="Lucida Sans Unicode"/>
            </a:endParaRPr>
          </a:p>
          <a:p>
            <a:pPr marL="125095" marR="10795" indent="-113030">
              <a:lnSpc>
                <a:spcPct val="104200"/>
              </a:lnSpc>
              <a:buChar char="•"/>
              <a:tabLst>
                <a:tab pos="125730" algn="l"/>
              </a:tabLst>
            </a:pP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Los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procesos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tienen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ciclos de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ráfagas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 ejecución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CPU-burst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)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ciclos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ráfagas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espera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operaciones </a:t>
            </a:r>
            <a:r>
              <a:rPr sz="1100" spc="-33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E/S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(</a:t>
            </a:r>
            <a:r>
              <a:rPr sz="1100" spc="-5" dirty="0">
                <a:solidFill>
                  <a:srgbClr val="EB801A"/>
                </a:solidFill>
                <a:latin typeface="Lucida Sans Unicode"/>
                <a:cs typeface="Lucida Sans Unicode"/>
              </a:rPr>
              <a:t>I</a:t>
            </a:r>
            <a:r>
              <a:rPr sz="1100" spc="-35" dirty="0">
                <a:solidFill>
                  <a:srgbClr val="EB801A"/>
                </a:solidFill>
                <a:latin typeface="Lucida Sans Unicode"/>
                <a:cs typeface="Lucida Sans Unicode"/>
              </a:rPr>
              <a:t>/</a:t>
            </a:r>
            <a:r>
              <a:rPr sz="1100" spc="-100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EB801A"/>
                </a:solidFill>
                <a:latin typeface="Lucida Sans Unicode"/>
                <a:cs typeface="Lucida Sans Unicode"/>
              </a:rPr>
              <a:t> bur</a:t>
            </a:r>
            <a:r>
              <a:rPr sz="11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s</a:t>
            </a:r>
            <a:r>
              <a:rPr sz="11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t</a:t>
            </a:r>
            <a:r>
              <a:rPr sz="1100" spc="-5" dirty="0">
                <a:solidFill>
                  <a:srgbClr val="22373A"/>
                </a:solid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02590" marR="5080" lvl="1" indent="-109220">
              <a:lnSpc>
                <a:spcPts val="1370"/>
              </a:lnSpc>
              <a:spcBef>
                <a:spcPts val="60"/>
              </a:spcBef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Procesos</a:t>
            </a:r>
            <a:r>
              <a:rPr sz="1000" spc="-45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65" dirty="0">
                <a:solidFill>
                  <a:srgbClr val="EB801A"/>
                </a:solidFill>
                <a:latin typeface="Lucida Sans Unicode"/>
                <a:cs typeface="Lucida Sans Unicode"/>
              </a:rPr>
              <a:t>CPU-bound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Los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procesos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contienen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alto </a:t>
            </a:r>
            <a:r>
              <a:rPr sz="1000" spc="-3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procesador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llamados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CPU-bound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endParaRPr sz="1000">
              <a:latin typeface="Lucida Sans Unicode"/>
              <a:cs typeface="Lucida Sans Unicode"/>
            </a:endParaRPr>
          </a:p>
          <a:p>
            <a:pPr marL="40259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compute-bound.</a:t>
            </a:r>
            <a:endParaRPr sz="1000">
              <a:latin typeface="Lucida Sans Unicode"/>
              <a:cs typeface="Lucida Sans Unicode"/>
            </a:endParaRPr>
          </a:p>
          <a:p>
            <a:pPr marL="402590" marR="120014" lvl="1" indent="-109220">
              <a:lnSpc>
                <a:spcPct val="114599"/>
              </a:lnSpc>
              <a:buClr>
                <a:srgbClr val="22373A"/>
              </a:buClr>
              <a:buChar char="•"/>
              <a:tabLst>
                <a:tab pos="403225" algn="l"/>
              </a:tabLst>
            </a:pPr>
            <a:r>
              <a:rPr sz="1000" dirty="0">
                <a:solidFill>
                  <a:srgbClr val="EB801A"/>
                </a:solidFill>
                <a:latin typeface="Lucida Sans Unicode"/>
                <a:cs typeface="Lucida Sans Unicode"/>
              </a:rPr>
              <a:t>P</a:t>
            </a:r>
            <a:r>
              <a:rPr sz="1000" spc="-55" dirty="0">
                <a:solidFill>
                  <a:srgbClr val="EB801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EB801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EB801A"/>
                </a:solidFill>
                <a:latin typeface="Lucida Sans Unicode"/>
                <a:cs typeface="Lucida Sans Unicode"/>
              </a:rPr>
              <a:t> </a:t>
            </a:r>
            <a:r>
              <a:rPr sz="1000" spc="-5" dirty="0">
                <a:solidFill>
                  <a:srgbClr val="EB801A"/>
                </a:solidFill>
                <a:latin typeface="Lucida Sans Unicode"/>
                <a:cs typeface="Lucida Sans Unicode"/>
              </a:rPr>
              <a:t>I</a:t>
            </a:r>
            <a:r>
              <a:rPr sz="1000" spc="-25" dirty="0">
                <a:solidFill>
                  <a:srgbClr val="EB801A"/>
                </a:solidFill>
                <a:latin typeface="Lucida Sans Unicode"/>
                <a:cs typeface="Lucida Sans Unicode"/>
              </a:rPr>
              <a:t>/</a:t>
            </a:r>
            <a:r>
              <a:rPr sz="1000" spc="-70" dirty="0">
                <a:solidFill>
                  <a:srgbClr val="EB801A"/>
                </a:solidFill>
                <a:latin typeface="Lucida Sans Unicode"/>
                <a:cs typeface="Lucida Sans Unicode"/>
              </a:rPr>
              <a:t>O-bound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: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ea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lizan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muchos  </a:t>
            </a:r>
            <a:r>
              <a:rPr sz="10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accesos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operaciones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de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E/S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son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llamados</a:t>
            </a:r>
            <a:r>
              <a:rPr sz="10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I/O-bound.</a:t>
            </a:r>
            <a:endParaRPr sz="1000">
              <a:latin typeface="Lucida Sans Unicode"/>
              <a:cs typeface="Lucida Sans Unicode"/>
            </a:endParaRPr>
          </a:p>
          <a:p>
            <a:pPr marL="125095" marR="79375" indent="-113030">
              <a:lnSpc>
                <a:spcPct val="118000"/>
              </a:lnSpc>
              <a:spcBef>
                <a:spcPts val="20"/>
              </a:spcBef>
              <a:buChar char="•"/>
              <a:tabLst>
                <a:tab pos="125730" algn="l"/>
              </a:tabLst>
            </a:pP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prioridad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enga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un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p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f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en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t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os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demás  para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acceder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Lucida Sans Unicode"/>
                <a:cs typeface="Lucida Sans Unicode"/>
              </a:rPr>
              <a:t>al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recurso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Lucida Sans Unicode"/>
                <a:cs typeface="Lucida Sans Unicode"/>
              </a:rPr>
              <a:t>será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inversamente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proporcional </a:t>
            </a:r>
            <a:r>
              <a:rPr sz="1100" spc="-33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a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uso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que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haga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del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35" dirty="0">
                <a:solidFill>
                  <a:srgbClr val="22373A"/>
                </a:solidFill>
                <a:latin typeface="Lucida Sans Unicode"/>
                <a:cs typeface="Lucida Sans Unicode"/>
              </a:rPr>
              <a:t>e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c</a:t>
            </a:r>
            <a:r>
              <a:rPr sz="1100" spc="-55" dirty="0">
                <a:solidFill>
                  <a:srgbClr val="22373A"/>
                </a:solidFill>
                <a:latin typeface="Lucida Sans Unicode"/>
                <a:cs typeface="Lucida Sans Unicode"/>
              </a:rPr>
              <a:t>u</a:t>
            </a:r>
            <a:r>
              <a:rPr sz="1100" spc="-60" dirty="0">
                <a:solidFill>
                  <a:srgbClr val="22373A"/>
                </a:solidFill>
                <a:latin typeface="Lucida Sans Unicode"/>
                <a:cs typeface="Lucida Sans Unicode"/>
              </a:rPr>
              <a:t>r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s</a:t>
            </a:r>
            <a:r>
              <a:rPr sz="1100" spc="-70" dirty="0">
                <a:solidFill>
                  <a:srgbClr val="22373A"/>
                </a:solidFill>
                <a:latin typeface="Lucida Sans Unicode"/>
                <a:cs typeface="Lucida Sans Unicode"/>
              </a:rPr>
              <a:t>o</a:t>
            </a:r>
            <a:r>
              <a:rPr sz="11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1759" y="318114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5" dirty="0">
                <a:solidFill>
                  <a:srgbClr val="22373A"/>
                </a:solidFill>
                <a:latin typeface="Lucida Sans Unicode"/>
                <a:cs typeface="Lucida Sans Unicode"/>
              </a:rPr>
              <a:t>6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2411</Words>
  <Application>Microsoft Office PowerPoint</Application>
  <PresentationFormat>Personalizado</PresentationFormat>
  <Paragraphs>281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7" baseType="lpstr">
      <vt:lpstr>Calibri</vt:lpstr>
      <vt:lpstr>Georgia</vt:lpstr>
      <vt:lpstr>Lucida Sans Unicode</vt:lpstr>
      <vt:lpstr>Sitka Small</vt:lpstr>
      <vt:lpstr>Tahoma</vt:lpstr>
      <vt:lpstr>Times New Roman</vt:lpstr>
      <vt:lpstr>Trebuchet MS</vt:lpstr>
      <vt:lpstr>Office Theme</vt:lpstr>
      <vt:lpstr>Presentación de PowerPoint</vt:lpstr>
      <vt:lpstr>Agenda</vt:lpstr>
      <vt:lpstr>Presentación de PowerPoint</vt:lpstr>
      <vt:lpstr>Introducción</vt:lpstr>
      <vt:lpstr>Tipos de planificador</vt:lpstr>
      <vt:lpstr>Presentación de PowerPoint</vt:lpstr>
      <vt:lpstr>Despachador</vt:lpstr>
      <vt:lpstr>Presentación de PowerPoint</vt:lpstr>
      <vt:lpstr>Clases de procesos</vt:lpstr>
      <vt:lpstr>Presentación de PowerPoint</vt:lpstr>
      <vt:lpstr>Presentación de PowerPoint</vt:lpstr>
      <vt:lpstr>Esquemas de planificación</vt:lpstr>
      <vt:lpstr>Esquemas de planificación</vt:lpstr>
      <vt:lpstr>Esquemas de planificación</vt:lpstr>
      <vt:lpstr>Presentación de PowerPoint</vt:lpstr>
      <vt:lpstr>Criterios de planificación</vt:lpstr>
      <vt:lpstr>Criterios de planificación</vt:lpstr>
      <vt:lpstr>Presentación de PowerPoint</vt:lpstr>
      <vt:lpstr>First Come First Served (FCFS)</vt:lpstr>
      <vt:lpstr>First Come First Served (FCFS)</vt:lpstr>
      <vt:lpstr>Shortest Job First (SJF)</vt:lpstr>
      <vt:lpstr>Shortest Job First (SJF)</vt:lpstr>
      <vt:lpstr>SJF no expropiativo</vt:lpstr>
      <vt:lpstr>SJF expropiativo</vt:lpstr>
      <vt:lpstr>Basados en Prioridad</vt:lpstr>
      <vt:lpstr>Basados en Prioridad</vt:lpstr>
      <vt:lpstr>Round Robin (RR)</vt:lpstr>
      <vt:lpstr>Round Robin (RR)</vt:lpstr>
      <vt:lpstr>Round Robin (RR)</vt:lpstr>
      <vt:lpstr>Presentación de PowerPoint</vt:lpstr>
      <vt:lpstr>Round Robin (RR)</vt:lpstr>
      <vt:lpstr>Multilevel Queue</vt:lpstr>
      <vt:lpstr>Presentación de PowerPoint</vt:lpstr>
      <vt:lpstr>Multilevel Feedback Queue</vt:lpstr>
      <vt:lpstr>Multilevel Feedback Queue</vt:lpstr>
      <vt:lpstr>Presentación de PowerPoint</vt:lpstr>
      <vt:lpstr>Presentación de PowerPoint</vt:lpstr>
      <vt:lpstr>Sistemas multiprocesadores</vt:lpstr>
      <vt:lpstr>Afinidad de procesador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- Planificación</dc:title>
  <cp:lastModifiedBy>Julio David Requena Duarte</cp:lastModifiedBy>
  <cp:revision>1</cp:revision>
  <dcterms:created xsi:type="dcterms:W3CDTF">2023-01-13T16:11:02Z</dcterms:created>
  <dcterms:modified xsi:type="dcterms:W3CDTF">2023-01-13T16:11:44Z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2023-01-13T00:00:00Z</vt:filetime>
  </property>
</Properties>
</file>