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4610100" cy="3460750"/>
  <p:notesSz cx="4610100" cy="346075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0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8419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8419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1437" y="613861"/>
            <a:ext cx="1688464" cy="222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601696" y="728681"/>
            <a:ext cx="1073150" cy="199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8419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8419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8419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5867"/>
            <a:ext cx="43648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121" y="654683"/>
            <a:ext cx="2819400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4123" y="3170716"/>
            <a:ext cx="182245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8419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80" dirty="0"/>
              <a:t>‹Nº›</a:t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955036"/>
            <a:ext cx="1722755" cy="66103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b="1" spc="35" dirty="0">
                <a:solidFill>
                  <a:srgbClr val="22373A"/>
                </a:solidFill>
                <a:latin typeface="Trebuchet MS"/>
                <a:cs typeface="Trebuchet MS"/>
              </a:rPr>
              <a:t>Sis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</a:rPr>
              <a:t>emas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Ope</a:t>
            </a:r>
            <a:r>
              <a:rPr sz="1400" b="1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ati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400" b="1" spc="6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15" dirty="0">
                <a:solidFill>
                  <a:srgbClr val="22373A"/>
                </a:solidFill>
                <a:latin typeface="Trebuchet MS"/>
                <a:cs typeface="Trebuchet MS"/>
              </a:rPr>
              <a:t>Monitores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841303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881738"/>
            <a:ext cx="1439545" cy="418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 err="1">
                <a:solidFill>
                  <a:srgbClr val="22373A"/>
                </a:solidFill>
                <a:latin typeface="Trebuchet MS"/>
                <a:cs typeface="Trebuchet MS"/>
              </a:rPr>
              <a:t>Curso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202</a:t>
            </a:r>
            <a:r>
              <a:rPr lang="es-GT" sz="1000" spc="-25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Facultad</a:t>
            </a:r>
            <a:r>
              <a:rPr sz="8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Trebuchet MS"/>
                <a:cs typeface="Trebuchet MS"/>
              </a:rPr>
              <a:t>Ingeniería,</a:t>
            </a: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lang="es-GT" sz="800" dirty="0">
                <a:solidFill>
                  <a:srgbClr val="22373A"/>
                </a:solidFill>
                <a:latin typeface="Trebuchet MS"/>
                <a:cs typeface="Trebuchet MS"/>
              </a:rPr>
              <a:t>RL</a:t>
            </a:r>
            <a:endParaRPr sz="800" dirty="0">
              <a:latin typeface="Trebuchet MS"/>
              <a:cs typeface="Trebuchet MS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6CF99E5-BD4A-FF99-9334-1749CB91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07" y="2300203"/>
            <a:ext cx="1762031" cy="7918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788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Semá</a:t>
            </a:r>
            <a:r>
              <a:rPr spc="-20" dirty="0"/>
              <a:t>f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35" dirty="0"/>
              <a:t>os</a:t>
            </a:r>
            <a:r>
              <a:rPr spc="-70" dirty="0"/>
              <a:t> </a:t>
            </a:r>
            <a:r>
              <a:rPr spc="-65" dirty="0"/>
              <a:t>c</a:t>
            </a:r>
            <a:r>
              <a:rPr spc="-5" dirty="0"/>
              <a:t>on</a:t>
            </a:r>
            <a:r>
              <a:rPr spc="-70" dirty="0"/>
              <a:t> </a:t>
            </a:r>
            <a:r>
              <a:rPr spc="-20" dirty="0"/>
              <a:t>moni</a:t>
            </a:r>
            <a:r>
              <a:rPr spc="-40" dirty="0"/>
              <a:t>t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10" dirty="0"/>
              <a:t>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96359" y="3171630"/>
            <a:ext cx="130175" cy="1720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75"/>
              </a:spcBef>
            </a:pPr>
            <a:r>
              <a:rPr sz="800" spc="-70" dirty="0">
                <a:solidFill>
                  <a:srgbClr val="22373A"/>
                </a:solidFill>
                <a:latin typeface="Trebuchet MS"/>
                <a:cs typeface="Trebuchet MS"/>
              </a:rPr>
              <a:t>7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51" y="485544"/>
            <a:ext cx="160528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monitor</a:t>
            </a:r>
            <a:r>
              <a:rPr sz="1100" b="1" spc="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Semaforo </a:t>
            </a:r>
            <a:r>
              <a:rPr sz="110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var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cont: Integer </a:t>
            </a:r>
            <a:r>
              <a:rPr sz="110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var</a:t>
            </a:r>
            <a:r>
              <a:rPr sz="1100" b="1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bloq: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condition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848" y="1463926"/>
            <a:ext cx="1646555" cy="1212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1100" b="1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P()</a:t>
            </a:r>
            <a:endParaRPr sz="1100">
              <a:latin typeface="Courier New"/>
              <a:cs typeface="Courier New"/>
            </a:endParaRPr>
          </a:p>
          <a:p>
            <a:pPr marL="220345">
              <a:lnSpc>
                <a:spcPct val="100000"/>
              </a:lnSpc>
              <a:spcBef>
                <a:spcPts val="235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r>
              <a:rPr sz="1100" b="1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cont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0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then</a:t>
            </a:r>
            <a:endParaRPr sz="1100">
              <a:latin typeface="Courier New"/>
              <a:cs typeface="Courier New"/>
            </a:endParaRPr>
          </a:p>
          <a:p>
            <a:pPr marL="427990">
              <a:lnSpc>
                <a:spcPct val="100000"/>
              </a:lnSpc>
              <a:spcBef>
                <a:spcPts val="240"/>
              </a:spcBef>
            </a:pP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bloq.wait();</a:t>
            </a:r>
            <a:endParaRPr sz="1100">
              <a:latin typeface="Courier New"/>
              <a:cs typeface="Courier New"/>
            </a:endParaRPr>
          </a:p>
          <a:p>
            <a:pPr marL="220345">
              <a:lnSpc>
                <a:spcPct val="100000"/>
              </a:lnSpc>
              <a:spcBef>
                <a:spcPts val="240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1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endParaRPr sz="1100">
              <a:latin typeface="Courier New"/>
              <a:cs typeface="Courier New"/>
            </a:endParaRPr>
          </a:p>
          <a:p>
            <a:pPr marL="220345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cont</a:t>
            </a:r>
            <a:r>
              <a:rPr sz="11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cont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1;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100" b="1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9842" y="1176639"/>
            <a:ext cx="1646555" cy="81724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1100" b="1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V()</a:t>
            </a:r>
            <a:endParaRPr sz="1100">
              <a:latin typeface="Courier New"/>
              <a:cs typeface="Courier New"/>
            </a:endParaRPr>
          </a:p>
          <a:p>
            <a:pPr marL="220345" marR="5080">
              <a:lnSpc>
                <a:spcPct val="118000"/>
              </a:lnSpc>
            </a:pP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cont</a:t>
            </a:r>
            <a:r>
              <a:rPr sz="11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cont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1; </a:t>
            </a:r>
            <a:r>
              <a:rPr sz="1100" spc="-6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bloq.signal();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100" b="1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9842" y="2175406"/>
            <a:ext cx="1064895" cy="81724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Begin</a:t>
            </a:r>
            <a:endParaRPr sz="1100">
              <a:latin typeface="Courier New"/>
              <a:cs typeface="Courier New"/>
            </a:endParaRPr>
          </a:p>
          <a:p>
            <a:pPr marL="220345">
              <a:lnSpc>
                <a:spcPct val="100000"/>
              </a:lnSpc>
              <a:spcBef>
                <a:spcPts val="235"/>
              </a:spcBef>
            </a:pP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cont</a:t>
            </a:r>
            <a:r>
              <a:rPr sz="110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110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N;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100" b="1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Monitor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2675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Dos</a:t>
            </a:r>
            <a:r>
              <a:rPr sz="1400" b="1" spc="-9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filosofías</a:t>
            </a:r>
            <a:r>
              <a:rPr sz="1400" b="1" spc="-9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para</a:t>
            </a:r>
            <a:r>
              <a:rPr sz="1400" b="1" spc="-9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las</a:t>
            </a:r>
            <a:r>
              <a:rPr sz="1400" b="1" spc="-9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i="1" spc="55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condition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889635" cy="5080"/>
            </a:xfrm>
            <a:custGeom>
              <a:avLst/>
              <a:gdLst/>
              <a:ahLst/>
              <a:cxnLst/>
              <a:rect l="l" t="t" r="r" b="b"/>
              <a:pathLst>
                <a:path w="889635" h="5080">
                  <a:moveTo>
                    <a:pt x="0" y="5060"/>
                  </a:moveTo>
                  <a:lnTo>
                    <a:pt x="0" y="0"/>
                  </a:lnTo>
                  <a:lnTo>
                    <a:pt x="889026" y="0"/>
                  </a:lnTo>
                  <a:lnTo>
                    <a:pt x="8890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8879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Cómo</a:t>
            </a:r>
            <a:r>
              <a:rPr spc="-70" dirty="0"/>
              <a:t> </a:t>
            </a:r>
            <a:r>
              <a:rPr spc="10" dirty="0"/>
              <a:t>se</a:t>
            </a:r>
            <a:r>
              <a:rPr spc="-70" dirty="0"/>
              <a:t> </a:t>
            </a:r>
            <a:r>
              <a:rPr spc="-10" dirty="0"/>
              <a:t>bloquean</a:t>
            </a:r>
            <a:r>
              <a:rPr spc="-65" dirty="0"/>
              <a:t> </a:t>
            </a:r>
            <a:r>
              <a:rPr spc="15" dirty="0"/>
              <a:t>las</a:t>
            </a:r>
            <a:r>
              <a:rPr spc="-70" dirty="0"/>
              <a:t> </a:t>
            </a:r>
            <a:r>
              <a:rPr spc="-10" dirty="0"/>
              <a:t>variables</a:t>
            </a:r>
            <a:r>
              <a:rPr spc="-70" dirty="0"/>
              <a:t> </a:t>
            </a:r>
            <a:r>
              <a:rPr b="0" i="1" spc="30" dirty="0">
                <a:latin typeface="Arial"/>
                <a:cs typeface="Arial"/>
              </a:rPr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46236"/>
            <a:ext cx="3884929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Cuando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procedimiento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invoca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Trebuchet MS"/>
                <a:cs typeface="Trebuchet MS"/>
              </a:rPr>
              <a:t>signal()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hay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seguir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estando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activos:</a:t>
            </a:r>
            <a:endParaRPr sz="1100">
              <a:latin typeface="Trebuchet MS"/>
              <a:cs typeface="Trebuchet MS"/>
            </a:endParaRPr>
          </a:p>
          <a:p>
            <a:pPr marL="289560" indent="-16129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invocando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Trebuchet MS"/>
                <a:cs typeface="Trebuchet MS"/>
              </a:rPr>
              <a:t>signal()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 indent="-170180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290195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despierta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Trebuchet MS"/>
                <a:cs typeface="Trebuchet MS"/>
              </a:rPr>
              <a:t>wait()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0031" y="3181145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8879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Como</a:t>
            </a:r>
            <a:r>
              <a:rPr spc="-70" dirty="0"/>
              <a:t> </a:t>
            </a:r>
            <a:r>
              <a:rPr spc="10" dirty="0"/>
              <a:t>se</a:t>
            </a:r>
            <a:r>
              <a:rPr spc="-70" dirty="0"/>
              <a:t> </a:t>
            </a:r>
            <a:r>
              <a:rPr spc="-10" dirty="0"/>
              <a:t>bloquean</a:t>
            </a:r>
            <a:r>
              <a:rPr spc="-65" dirty="0"/>
              <a:t> </a:t>
            </a:r>
            <a:r>
              <a:rPr spc="15" dirty="0"/>
              <a:t>las</a:t>
            </a:r>
            <a:r>
              <a:rPr spc="-70" dirty="0"/>
              <a:t> </a:t>
            </a:r>
            <a:r>
              <a:rPr spc="-10" dirty="0"/>
              <a:t>variables</a:t>
            </a:r>
            <a:r>
              <a:rPr spc="-70" dirty="0"/>
              <a:t> </a:t>
            </a:r>
            <a:r>
              <a:rPr b="0" i="1" spc="30" dirty="0">
                <a:latin typeface="Arial"/>
                <a:cs typeface="Arial"/>
              </a:rPr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749675" cy="220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71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arian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Trebuchet MS"/>
                <a:cs typeface="Trebuchet MS"/>
              </a:rPr>
              <a:t>C.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H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spc="-155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Hansen.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i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n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b="1" spc="-10" dirty="0">
                <a:solidFill>
                  <a:srgbClr val="22373A"/>
                </a:solidFill>
                <a:latin typeface="Trebuchet MS"/>
                <a:cs typeface="Trebuchet MS"/>
              </a:rPr>
              <a:t>signal()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devuelve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monitor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queda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cola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esperando, al menos,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termine el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despertado.</a:t>
            </a:r>
            <a:endParaRPr sz="1100">
              <a:latin typeface="Trebuchet MS"/>
              <a:cs typeface="Trebuchet MS"/>
            </a:endParaRPr>
          </a:p>
          <a:p>
            <a:pPr marL="125095" marR="18415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despertado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arranca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trabajar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forma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inmediata.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semántica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Mesa,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invoca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Trebuchet MS"/>
                <a:cs typeface="Trebuchet MS"/>
              </a:rPr>
              <a:t>signal() </a:t>
            </a:r>
            <a:r>
              <a:rPr sz="1100" b="1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pone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b="1" spc="-35" dirty="0">
                <a:solidFill>
                  <a:srgbClr val="22373A"/>
                </a:solidFill>
                <a:latin typeface="Trebuchet MS"/>
                <a:cs typeface="Trebuchet MS"/>
              </a:rPr>
              <a:t>wait()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cola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listos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sigue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trabajando.</a:t>
            </a:r>
            <a:endParaRPr sz="1100">
              <a:latin typeface="Trebuchet MS"/>
              <a:cs typeface="Trebuchet MS"/>
            </a:endParaRPr>
          </a:p>
          <a:p>
            <a:pPr marL="125095" marR="52705" indent="-113030">
              <a:lnSpc>
                <a:spcPct val="118000"/>
              </a:lnSpc>
              <a:spcBef>
                <a:spcPts val="5"/>
              </a:spcBef>
              <a:buChar char="•"/>
              <a:tabLst>
                <a:tab pos="12573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Cuando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termina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empieza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trabajar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primero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listos.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2664675"/>
            <a:ext cx="3888104" cy="210820"/>
          </a:xfrm>
          <a:prstGeom prst="rect">
            <a:avLst/>
          </a:prstGeom>
          <a:solidFill>
            <a:srgbClr val="CED2D3"/>
          </a:solidFill>
        </p:spPr>
        <p:txBody>
          <a:bodyPr vert="horz" wrap="square" lIns="0" tIns="95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5"/>
              </a:spcBef>
            </a:pPr>
            <a:r>
              <a:rPr sz="1100" b="1" spc="-30" dirty="0">
                <a:solidFill>
                  <a:srgbClr val="EB801A"/>
                </a:solidFill>
                <a:latin typeface="Trebuchet MS"/>
                <a:cs typeface="Trebuchet MS"/>
              </a:rPr>
              <a:t>Importante: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2875127"/>
            <a:ext cx="3888104" cy="438150"/>
          </a:xfrm>
          <a:prstGeom prst="rect">
            <a:avLst/>
          </a:prstGeom>
          <a:solidFill>
            <a:srgbClr val="E4E6E6"/>
          </a:solidFill>
        </p:spPr>
        <p:txBody>
          <a:bodyPr vert="horz" wrap="square" lIns="0" tIns="5715" rIns="0" bIns="0" rtlCol="0">
            <a:spAutoFit/>
          </a:bodyPr>
          <a:lstStyle/>
          <a:p>
            <a:pPr marL="45720" marR="105410">
              <a:lnSpc>
                <a:spcPts val="1560"/>
              </a:lnSpc>
              <a:spcBef>
                <a:spcPts val="45"/>
              </a:spcBef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posible,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ubicar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Trebuchet MS"/>
                <a:cs typeface="Trebuchet MS"/>
              </a:rPr>
              <a:t>signal()</a:t>
            </a:r>
            <a:r>
              <a:rPr sz="1100" b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última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instrucción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código.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Así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igualan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ambas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filosofías.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2571" y="3180231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373A"/>
                </a:solidFill>
                <a:latin typeface="Trebuchet MS"/>
                <a:cs typeface="Trebuchet MS"/>
              </a:rPr>
              <a:t>9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23031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F9F9F9"/>
                </a:solidFill>
                <a:latin typeface="Trebuchet MS"/>
                <a:cs typeface="Trebuchet MS"/>
              </a:rPr>
              <a:t>Posibles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10" dirty="0">
                <a:solidFill>
                  <a:srgbClr val="F9F9F9"/>
                </a:solidFill>
                <a:latin typeface="Trebuchet MS"/>
                <a:cs typeface="Trebuchet MS"/>
              </a:rPr>
              <a:t>estados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20" dirty="0">
                <a:solidFill>
                  <a:srgbClr val="F9F9F9"/>
                </a:solidFill>
                <a:latin typeface="Trebuchet MS"/>
                <a:cs typeface="Trebuchet MS"/>
              </a:rPr>
              <a:t>los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procesos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898" y="499376"/>
            <a:ext cx="3646169" cy="24803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80"/>
              </a:spcBef>
            </a:pPr>
            <a:r>
              <a:rPr spc="-80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3031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Posibles</a:t>
            </a:r>
            <a:r>
              <a:rPr spc="-70" dirty="0"/>
              <a:t> </a:t>
            </a:r>
            <a:r>
              <a:rPr spc="10" dirty="0"/>
              <a:t>estados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20" dirty="0"/>
              <a:t>los</a:t>
            </a:r>
            <a:r>
              <a:rPr spc="-70" dirty="0"/>
              <a:t> </a:t>
            </a:r>
            <a:r>
              <a:rPr spc="-5" dirty="0"/>
              <a:t>procesos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80"/>
              </a:spcBef>
            </a:pPr>
            <a:r>
              <a:rPr spc="-80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536763"/>
            <a:ext cx="3749675" cy="243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4991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semámtica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monitor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queda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definida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prioridades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diferentes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colas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EB801A"/>
                </a:solidFill>
                <a:latin typeface="Trebuchet MS"/>
                <a:cs typeface="Trebuchet MS"/>
              </a:rPr>
              <a:t>Entry</a:t>
            </a:r>
            <a:r>
              <a:rPr sz="1100" spc="-5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EB801A"/>
                </a:solidFill>
                <a:latin typeface="Trebuchet MS"/>
                <a:cs typeface="Trebuchet MS"/>
              </a:rPr>
              <a:t>queue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formada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quieren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entrar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monitor.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prioridad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rebuchet MS"/>
                <a:cs typeface="Trebuchet MS"/>
              </a:rPr>
              <a:t>E.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35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EB801A"/>
                </a:solidFill>
                <a:latin typeface="Trebuchet MS"/>
                <a:cs typeface="Trebuchet MS"/>
              </a:rPr>
              <a:t>Waiting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EB801A"/>
                </a:solidFill>
                <a:latin typeface="Trebuchet MS"/>
                <a:cs typeface="Trebuchet MS"/>
              </a:rPr>
              <a:t>queue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formada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ejecutaron</a:t>
            </a:r>
            <a:endParaRPr sz="1100">
              <a:latin typeface="Trebuchet MS"/>
              <a:cs typeface="Trebuchet MS"/>
            </a:endParaRPr>
          </a:p>
          <a:p>
            <a:pPr marL="125095">
              <a:lnSpc>
                <a:spcPct val="100000"/>
              </a:lnSpc>
              <a:spcBef>
                <a:spcPts val="240"/>
              </a:spcBef>
            </a:pPr>
            <a:r>
              <a:rPr sz="1100" b="1" spc="-35" dirty="0">
                <a:solidFill>
                  <a:srgbClr val="22373A"/>
                </a:solidFill>
                <a:latin typeface="Trebuchet MS"/>
                <a:cs typeface="Trebuchet MS"/>
              </a:rPr>
              <a:t>wait()</a:t>
            </a:r>
            <a:r>
              <a:rPr sz="1100" b="1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ya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recibieron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Trebuchet MS"/>
                <a:cs typeface="Trebuchet MS"/>
              </a:rPr>
              <a:t>signal()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prioridad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Trebuchet MS"/>
                <a:cs typeface="Trebuchet MS"/>
              </a:rPr>
              <a:t>W.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35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Signaller</a:t>
            </a:r>
            <a:r>
              <a:rPr sz="1100" spc="-5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EB801A"/>
                </a:solidFill>
                <a:latin typeface="Trebuchet MS"/>
                <a:cs typeface="Trebuchet MS"/>
              </a:rPr>
              <a:t>queue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formada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ejecutaron</a:t>
            </a:r>
            <a:endParaRPr sz="1100">
              <a:latin typeface="Trebuchet MS"/>
              <a:cs typeface="Trebuchet MS"/>
            </a:endParaRPr>
          </a:p>
          <a:p>
            <a:pPr marL="125095">
              <a:lnSpc>
                <a:spcPct val="100000"/>
              </a:lnSpc>
              <a:spcBef>
                <a:spcPts val="240"/>
              </a:spcBef>
            </a:pPr>
            <a:r>
              <a:rPr sz="1100" b="1" spc="-25" dirty="0">
                <a:solidFill>
                  <a:srgbClr val="22373A"/>
                </a:solidFill>
                <a:latin typeface="Trebuchet MS"/>
                <a:cs typeface="Trebuchet MS"/>
              </a:rPr>
              <a:t>signal()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Su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prioridad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S.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4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&lt;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&lt;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→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H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35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&lt;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&lt;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→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Mesa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35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&lt;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→</a:t>
            </a:r>
            <a:r>
              <a:rPr sz="1100" spc="-90" dirty="0">
                <a:solidFill>
                  <a:srgbClr val="22373A"/>
                </a:solidFill>
                <a:latin typeface="Trebuchet MS"/>
                <a:cs typeface="Trebuchet MS"/>
              </a:rPr>
              <a:t>J</a:t>
            </a:r>
            <a:r>
              <a:rPr sz="1100" spc="-1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3031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Posibles</a:t>
            </a:r>
            <a:r>
              <a:rPr spc="-70" dirty="0"/>
              <a:t> </a:t>
            </a:r>
            <a:r>
              <a:rPr spc="10" dirty="0"/>
              <a:t>estados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20" dirty="0"/>
              <a:t>los</a:t>
            </a:r>
            <a:r>
              <a:rPr spc="-70" dirty="0"/>
              <a:t> </a:t>
            </a:r>
            <a:r>
              <a:rPr spc="-5" dirty="0"/>
              <a:t>procesos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80"/>
              </a:spcBef>
            </a:pPr>
            <a:r>
              <a:rPr spc="-80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903475"/>
            <a:ext cx="3681095" cy="168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812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asumimos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hace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2373A"/>
                </a:solidFill>
                <a:latin typeface="Trebuchet MS"/>
                <a:cs typeface="Trebuchet MS"/>
              </a:rPr>
              <a:t>wait()</a:t>
            </a:r>
            <a:r>
              <a:rPr sz="1100" b="1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esperando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condición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esta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cumple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hacer </a:t>
            </a:r>
            <a:r>
              <a:rPr sz="1100" b="1" spc="-10" dirty="0">
                <a:solidFill>
                  <a:srgbClr val="22373A"/>
                </a:solidFill>
                <a:latin typeface="Trebuchet MS"/>
                <a:cs typeface="Trebuchet MS"/>
              </a:rPr>
              <a:t>signal()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tiene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sentido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despertar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inmediatamente para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garantizar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condición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cumple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deja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correr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hace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Trebuchet MS"/>
                <a:cs typeface="Trebuchet MS"/>
              </a:rPr>
              <a:t>signal()</a:t>
            </a:r>
            <a:r>
              <a:rPr sz="1100" b="1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este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podría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invalidar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condición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después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35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contra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podría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bloquear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hace</a:t>
            </a:r>
            <a:endParaRPr sz="1100">
              <a:latin typeface="Trebuchet MS"/>
              <a:cs typeface="Trebuchet MS"/>
            </a:endParaRPr>
          </a:p>
          <a:p>
            <a:pPr marL="125095">
              <a:lnSpc>
                <a:spcPct val="100000"/>
              </a:lnSpc>
              <a:spcBef>
                <a:spcPts val="240"/>
              </a:spcBef>
            </a:pPr>
            <a:r>
              <a:rPr sz="1100" b="1" spc="-10" dirty="0">
                <a:solidFill>
                  <a:srgbClr val="22373A"/>
                </a:solidFill>
                <a:latin typeface="Trebuchet MS"/>
                <a:cs typeface="Trebuchet MS"/>
              </a:rPr>
              <a:t>signal()</a:t>
            </a:r>
            <a:r>
              <a:rPr sz="1100" b="1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innecesariamente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2320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7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qui</a:t>
            </a:r>
            <a:r>
              <a:rPr sz="1400" b="1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v</a:t>
            </a: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400" b="1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encia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on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semá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f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</a:t>
            </a:r>
            <a:r>
              <a:rPr sz="1400" b="1" spc="-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1524635" cy="5080"/>
            </a:xfrm>
            <a:custGeom>
              <a:avLst/>
              <a:gdLst/>
              <a:ahLst/>
              <a:cxnLst/>
              <a:rect l="l" t="t" r="r" b="b"/>
              <a:pathLst>
                <a:path w="1524635" h="5080">
                  <a:moveTo>
                    <a:pt x="0" y="5060"/>
                  </a:moveTo>
                  <a:lnTo>
                    <a:pt x="0" y="0"/>
                  </a:lnTo>
                  <a:lnTo>
                    <a:pt x="1524019" y="0"/>
                  </a:lnTo>
                  <a:lnTo>
                    <a:pt x="15240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788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Semá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f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o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35" dirty="0">
                <a:solidFill>
                  <a:srgbClr val="F9F9F9"/>
                </a:solidFill>
                <a:latin typeface="Trebuchet MS"/>
                <a:cs typeface="Trebuchet MS"/>
              </a:rPr>
              <a:t>os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6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on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moni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t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o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10" dirty="0">
                <a:solidFill>
                  <a:srgbClr val="F9F9F9"/>
                </a:solidFill>
                <a:latin typeface="Trebuchet MS"/>
                <a:cs typeface="Trebuchet MS"/>
              </a:rPr>
              <a:t>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3242" y="3171630"/>
            <a:ext cx="17335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13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666276"/>
            <a:ext cx="2764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Ya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hicimos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anteriormente,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ejemplo.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7659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Moni</a:t>
            </a:r>
            <a:r>
              <a:rPr spc="-30" dirty="0"/>
              <a:t>t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10" dirty="0"/>
              <a:t>es</a:t>
            </a:r>
            <a:r>
              <a:rPr spc="-70" dirty="0"/>
              <a:t> </a:t>
            </a:r>
            <a:r>
              <a:rPr spc="-65" dirty="0"/>
              <a:t>c</a:t>
            </a:r>
            <a:r>
              <a:rPr spc="-5" dirty="0"/>
              <a:t>on</a:t>
            </a:r>
            <a:r>
              <a:rPr spc="-70" dirty="0"/>
              <a:t> </a:t>
            </a:r>
            <a:r>
              <a:rPr spc="-5" dirty="0"/>
              <a:t>semá</a:t>
            </a:r>
            <a:r>
              <a:rPr spc="-20" dirty="0"/>
              <a:t>f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35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3242" y="3171630"/>
            <a:ext cx="17335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14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243240"/>
            <a:ext cx="3764279" cy="1038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Hacer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variables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Arial"/>
                <a:cs typeface="Arial"/>
              </a:rPr>
              <a:t>condition</a:t>
            </a:r>
            <a:r>
              <a:rPr sz="1100" i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semáforos.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idea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básica:</a:t>
            </a:r>
            <a:endParaRPr sz="1100">
              <a:latin typeface="Trebuchet MS"/>
              <a:cs typeface="Trebuchet MS"/>
            </a:endParaRPr>
          </a:p>
          <a:p>
            <a:pPr marL="289560" indent="-113664">
              <a:lnSpc>
                <a:spcPct val="100000"/>
              </a:lnSpc>
              <a:spcBef>
                <a:spcPts val="1080"/>
              </a:spcBef>
              <a:buFont typeface="Trebuchet MS"/>
              <a:buChar char="•"/>
              <a:tabLst>
                <a:tab pos="290195" algn="l"/>
              </a:tabLst>
            </a:pPr>
            <a:r>
              <a:rPr sz="1100" b="1" spc="-6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100" b="1" spc="-30" dirty="0">
                <a:solidFill>
                  <a:srgbClr val="22373A"/>
                </a:solidFill>
                <a:latin typeface="Trebuchet MS"/>
                <a:cs typeface="Trebuchet MS"/>
              </a:rPr>
              <a:t>ait()</a:t>
            </a:r>
            <a:r>
              <a:rPr sz="1100" b="1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omo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2373A"/>
                </a:solidFill>
                <a:latin typeface="Trebuchet MS"/>
                <a:cs typeface="Trebuchet MS"/>
              </a:rPr>
              <a:t>P()</a:t>
            </a:r>
            <a:endParaRPr sz="1100">
              <a:latin typeface="Trebuchet MS"/>
              <a:cs typeface="Trebuchet MS"/>
            </a:endParaRPr>
          </a:p>
          <a:p>
            <a:pPr marL="289560" indent="-113664">
              <a:lnSpc>
                <a:spcPct val="100000"/>
              </a:lnSpc>
              <a:spcBef>
                <a:spcPts val="540"/>
              </a:spcBef>
              <a:buFont typeface="Trebuchet MS"/>
              <a:buChar char="•"/>
              <a:tabLst>
                <a:tab pos="290195" algn="l"/>
              </a:tabLst>
            </a:pPr>
            <a:r>
              <a:rPr sz="1100" b="1" spc="-10" dirty="0">
                <a:solidFill>
                  <a:srgbClr val="22373A"/>
                </a:solidFill>
                <a:latin typeface="Trebuchet MS"/>
                <a:cs typeface="Trebuchet MS"/>
              </a:rPr>
              <a:t>signal()</a:t>
            </a:r>
            <a:r>
              <a:rPr sz="1100" b="1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Trebuchet MS"/>
                <a:cs typeface="Trebuchet MS"/>
              </a:rPr>
              <a:t>V()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monitores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mutuo-excluidos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semáforo.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540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</a:t>
            </a:r>
            <a:r>
              <a:rPr spc="-15" dirty="0"/>
              <a:t>g</a:t>
            </a:r>
            <a:r>
              <a:rPr spc="-10" dirty="0"/>
              <a:t>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54848"/>
            <a:ext cx="2168525" cy="2087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0970" indent="-1289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41605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Monitores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2373A"/>
              </a:buClr>
              <a:buFont typeface="Trebuchet MS"/>
              <a:buAutoNum type="arabicPeriod"/>
            </a:pPr>
            <a:endParaRPr sz="1300">
              <a:latin typeface="Trebuchet MS"/>
              <a:cs typeface="Trebuchet MS"/>
            </a:endParaRPr>
          </a:p>
          <a:p>
            <a:pPr marL="149860" indent="-137795">
              <a:lnSpc>
                <a:spcPct val="100000"/>
              </a:lnSpc>
              <a:buAutoNum type="arabicPeriod"/>
              <a:tabLst>
                <a:tab pos="15049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Variables</a:t>
            </a:r>
            <a:r>
              <a:rPr sz="1100" spc="-7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Arial"/>
                <a:cs typeface="Arial"/>
                <a:hlinkClick r:id="rId3" action="ppaction://hlinksldjump"/>
              </a:rPr>
              <a:t>condition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2373A"/>
              </a:buClr>
              <a:buFont typeface="Trebuchet MS"/>
              <a:buAutoNum type="arabicPeriod"/>
            </a:pPr>
            <a:endParaRPr sz="1350">
              <a:latin typeface="Arial"/>
              <a:cs typeface="Arial"/>
            </a:endParaRPr>
          </a:p>
          <a:p>
            <a:pPr marL="150495" indent="-1384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51130" algn="l"/>
              </a:tabLst>
            </a:pP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Dos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filosofías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para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las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Arial"/>
                <a:cs typeface="Arial"/>
                <a:hlinkClick r:id="rId4" action="ppaction://hlinksldjump"/>
              </a:rPr>
              <a:t>condition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2373A"/>
              </a:buClr>
              <a:buFont typeface="Trebuchet MS"/>
              <a:buAutoNum type="arabicPeriod"/>
            </a:pPr>
            <a:endParaRPr sz="1500">
              <a:latin typeface="Arial"/>
              <a:cs typeface="Arial"/>
            </a:endParaRPr>
          </a:p>
          <a:p>
            <a:pPr marL="154940" indent="-142875">
              <a:lnSpc>
                <a:spcPct val="100000"/>
              </a:lnSpc>
              <a:buAutoNum type="arabicPeriod"/>
              <a:tabLst>
                <a:tab pos="155575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Equivalencia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con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semáforos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2373A"/>
              </a:buClr>
              <a:buFont typeface="Trebuchet MS"/>
              <a:buAutoNum type="arabicPeriod"/>
            </a:pPr>
            <a:endParaRPr sz="1450">
              <a:latin typeface="Trebuchet MS"/>
              <a:cs typeface="Trebuchet MS"/>
            </a:endParaRPr>
          </a:p>
          <a:p>
            <a:pPr marL="150495" indent="-138430">
              <a:lnSpc>
                <a:spcPct val="100000"/>
              </a:lnSpc>
              <a:buAutoNum type="arabicPeriod"/>
              <a:tabLst>
                <a:tab pos="151130" algn="l"/>
              </a:tabLst>
            </a:pP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Otros</a:t>
            </a:r>
            <a:r>
              <a:rPr sz="1100" spc="-80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  <a:hlinkClick r:id="rId6" action="ppaction://hlinksldjump"/>
              </a:rPr>
              <a:t>ejemplos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2373A"/>
              </a:buClr>
              <a:buFont typeface="Trebuchet MS"/>
              <a:buAutoNum type="arabicPeriod"/>
            </a:pPr>
            <a:endParaRPr sz="1450">
              <a:latin typeface="Trebuchet MS"/>
              <a:cs typeface="Trebuchet MS"/>
            </a:endParaRPr>
          </a:p>
          <a:p>
            <a:pPr marL="154305" indent="-1422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54940" algn="l"/>
              </a:tabLst>
            </a:pP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Monitores</a:t>
            </a:r>
            <a:r>
              <a:rPr sz="1100" spc="-6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  <a:hlinkClick r:id="rId7" action="ppaction://hlinksldjump"/>
              </a:rPr>
              <a:t> Java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2185" y="3182352"/>
            <a:ext cx="69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8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7659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Moni</a:t>
            </a:r>
            <a:r>
              <a:rPr spc="-30" dirty="0"/>
              <a:t>t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10" dirty="0"/>
              <a:t>es</a:t>
            </a:r>
            <a:r>
              <a:rPr spc="-70" dirty="0"/>
              <a:t> </a:t>
            </a:r>
            <a:r>
              <a:rPr spc="-65" dirty="0"/>
              <a:t>c</a:t>
            </a:r>
            <a:r>
              <a:rPr spc="-5" dirty="0"/>
              <a:t>on</a:t>
            </a:r>
            <a:r>
              <a:rPr spc="-70" dirty="0"/>
              <a:t> </a:t>
            </a:r>
            <a:r>
              <a:rPr spc="-5" dirty="0"/>
              <a:t>semá</a:t>
            </a:r>
            <a:r>
              <a:rPr spc="-20" dirty="0"/>
              <a:t>f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35" dirty="0"/>
              <a:t>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53242" y="3171630"/>
            <a:ext cx="17335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40" dirty="0">
                <a:solidFill>
                  <a:srgbClr val="22373A"/>
                </a:solidFill>
                <a:latin typeface="Trebuchet MS"/>
                <a:cs typeface="Trebuchet MS"/>
              </a:rPr>
              <a:t>15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040" y="922157"/>
            <a:ext cx="1272540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INIT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(mutex,</a:t>
            </a:r>
            <a:r>
              <a:rPr sz="1100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1);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INIT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(condM,</a:t>
            </a:r>
            <a:r>
              <a:rPr sz="1100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0);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040" y="1525178"/>
            <a:ext cx="1727200" cy="10153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1100" b="1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Courier New"/>
                <a:cs typeface="Courier New"/>
              </a:rPr>
              <a:t>Pro_Mon_</a:t>
            </a:r>
            <a:r>
              <a:rPr sz="1100" i="1" spc="-5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100" spc="-5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sz="1100">
              <a:latin typeface="Courier New"/>
              <a:cs typeface="Courier New"/>
            </a:endParaRPr>
          </a:p>
          <a:p>
            <a:pPr marL="220345">
              <a:lnSpc>
                <a:spcPct val="100000"/>
              </a:lnSpc>
              <a:spcBef>
                <a:spcPts val="235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P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(mutex);</a:t>
            </a:r>
            <a:endParaRPr sz="1100">
              <a:latin typeface="Courier New"/>
              <a:cs typeface="Courier New"/>
            </a:endParaRPr>
          </a:p>
          <a:p>
            <a:pPr marL="220345">
              <a:lnSpc>
                <a:spcPct val="100000"/>
              </a:lnSpc>
              <a:spcBef>
                <a:spcPts val="240"/>
              </a:spcBef>
            </a:pP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código</a:t>
            </a:r>
            <a:r>
              <a:rPr sz="1100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22373A"/>
                </a:solidFill>
                <a:latin typeface="Courier New"/>
                <a:cs typeface="Courier New"/>
              </a:rPr>
              <a:t>Pro_Mon_</a:t>
            </a:r>
            <a:r>
              <a:rPr sz="1100" i="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22373A"/>
                </a:solidFill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12700" marR="625475" indent="207645">
              <a:lnSpc>
                <a:spcPct val="118000"/>
              </a:lnSpc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V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(mutex); </a:t>
            </a:r>
            <a:r>
              <a:rPr sz="110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1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0239" y="427428"/>
            <a:ext cx="1646555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 marR="5080" indent="-208279">
              <a:lnSpc>
                <a:spcPct val="118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procedure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wait() </a:t>
            </a:r>
            <a:r>
              <a:rPr sz="110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cond</a:t>
            </a:r>
            <a:r>
              <a:rPr sz="11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cond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1; </a:t>
            </a:r>
            <a:r>
              <a:rPr sz="1100" spc="-6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V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(mutex);</a:t>
            </a:r>
            <a:endParaRPr sz="1100">
              <a:latin typeface="Courier New"/>
              <a:cs typeface="Courier New"/>
            </a:endParaRPr>
          </a:p>
          <a:p>
            <a:pPr marL="220345">
              <a:lnSpc>
                <a:spcPct val="100000"/>
              </a:lnSpc>
              <a:spcBef>
                <a:spcPts val="240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P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(condM);</a:t>
            </a:r>
            <a:endParaRPr sz="1100">
              <a:latin typeface="Courier New"/>
              <a:cs typeface="Courier New"/>
            </a:endParaRPr>
          </a:p>
          <a:p>
            <a:pPr marL="12700" marR="544830" indent="207645">
              <a:lnSpc>
                <a:spcPct val="118000"/>
              </a:lnSpc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P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(mutex); </a:t>
            </a:r>
            <a:r>
              <a:rPr sz="1100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1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0239" y="1822003"/>
            <a:ext cx="1854200" cy="1212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1100" b="1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signal()</a:t>
            </a:r>
            <a:endParaRPr sz="1100">
              <a:latin typeface="Courier New"/>
              <a:cs typeface="Courier New"/>
            </a:endParaRPr>
          </a:p>
          <a:p>
            <a:pPr marL="427990" marR="5080" indent="-208279">
              <a:lnSpc>
                <a:spcPct val="118000"/>
              </a:lnSpc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if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cond &gt; 0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then </a:t>
            </a:r>
            <a:r>
              <a:rPr sz="1100" b="1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cond</a:t>
            </a:r>
            <a:r>
              <a:rPr sz="11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cond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sz="11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1; </a:t>
            </a:r>
            <a:r>
              <a:rPr sz="1100" spc="-6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V</a:t>
            </a:r>
            <a:r>
              <a:rPr sz="1100" spc="-10" dirty="0">
                <a:solidFill>
                  <a:srgbClr val="22373A"/>
                </a:solidFill>
                <a:latin typeface="Courier New"/>
                <a:cs typeface="Courier New"/>
              </a:rPr>
              <a:t>(condM);</a:t>
            </a:r>
            <a:endParaRPr sz="1100">
              <a:latin typeface="Courier New"/>
              <a:cs typeface="Courier New"/>
            </a:endParaRPr>
          </a:p>
          <a:p>
            <a:pPr marL="12700" marR="753110" indent="207645">
              <a:lnSpc>
                <a:spcPct val="118000"/>
              </a:lnSpc>
            </a:pP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100" b="1" spc="129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if </a:t>
            </a:r>
            <a:r>
              <a:rPr sz="1100" b="1" spc="-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11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4645"/>
            <a:ext cx="12871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Ot</a:t>
            </a:r>
            <a:r>
              <a:rPr sz="1400" b="1" spc="-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ejempl</a:t>
            </a:r>
            <a:r>
              <a:rPr sz="1400" b="1" spc="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9822"/>
            <a:ext cx="3048635" cy="5080"/>
            <a:chOff x="779995" y="177982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982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9822"/>
              <a:ext cx="1905635" cy="5080"/>
            </a:xfrm>
            <a:custGeom>
              <a:avLst/>
              <a:gdLst/>
              <a:ahLst/>
              <a:cxnLst/>
              <a:rect l="l" t="t" r="r" b="b"/>
              <a:pathLst>
                <a:path w="1905635" h="5080">
                  <a:moveTo>
                    <a:pt x="0" y="5060"/>
                  </a:moveTo>
                  <a:lnTo>
                    <a:pt x="0" y="0"/>
                  </a:lnTo>
                  <a:lnTo>
                    <a:pt x="1905023" y="0"/>
                  </a:lnTo>
                  <a:lnTo>
                    <a:pt x="190502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675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</a:t>
            </a:r>
            <a:r>
              <a:rPr spc="-65" dirty="0"/>
              <a:t>r</a:t>
            </a:r>
            <a:r>
              <a:rPr spc="-15" dirty="0"/>
              <a:t>oduc</a:t>
            </a:r>
            <a:r>
              <a:rPr spc="-35" dirty="0"/>
              <a:t>t</a:t>
            </a:r>
            <a:r>
              <a:rPr spc="-15" dirty="0"/>
              <a:t>or</a:t>
            </a:r>
            <a:r>
              <a:rPr spc="-70" dirty="0"/>
              <a:t> </a:t>
            </a:r>
            <a:r>
              <a:rPr spc="40" dirty="0"/>
              <a:t>-</a:t>
            </a:r>
            <a:r>
              <a:rPr spc="-70" dirty="0"/>
              <a:t> </a:t>
            </a:r>
            <a:r>
              <a:rPr spc="-80" dirty="0"/>
              <a:t>C</a:t>
            </a:r>
            <a:r>
              <a:rPr spc="-5" dirty="0"/>
              <a:t>onsumidor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pc="-30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1162962"/>
            <a:ext cx="3522979" cy="11290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635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Problema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Productor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Consumidor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buffer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finito.</a:t>
            </a:r>
            <a:endParaRPr sz="1100">
              <a:latin typeface="Trebuchet MS"/>
              <a:cs typeface="Trebuchet MS"/>
            </a:endParaRPr>
          </a:p>
          <a:p>
            <a:pPr marL="125095" marR="42100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(mutuo-excluido)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monitores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resolvemos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problema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buffer.</a:t>
            </a:r>
            <a:endParaRPr sz="1100">
              <a:latin typeface="Trebuchet MS"/>
              <a:cs typeface="Trebuchet MS"/>
            </a:endParaRPr>
          </a:p>
          <a:p>
            <a:pPr marL="125095" marR="2159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variables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condition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hay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manejar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sacar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buffer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vacio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y/o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agregar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buffer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lleno.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675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</a:t>
            </a:r>
            <a:r>
              <a:rPr spc="-65" dirty="0"/>
              <a:t>r</a:t>
            </a:r>
            <a:r>
              <a:rPr spc="-15" dirty="0"/>
              <a:t>oduc</a:t>
            </a:r>
            <a:r>
              <a:rPr spc="-35" dirty="0"/>
              <a:t>t</a:t>
            </a:r>
            <a:r>
              <a:rPr spc="-15" dirty="0"/>
              <a:t>or</a:t>
            </a:r>
            <a:r>
              <a:rPr spc="-70" dirty="0"/>
              <a:t> </a:t>
            </a:r>
            <a:r>
              <a:rPr spc="40" dirty="0"/>
              <a:t>-</a:t>
            </a:r>
            <a:r>
              <a:rPr spc="-70" dirty="0"/>
              <a:t> </a:t>
            </a:r>
            <a:r>
              <a:rPr spc="-80" dirty="0"/>
              <a:t>C</a:t>
            </a:r>
            <a:r>
              <a:rPr spc="-5" dirty="0"/>
              <a:t>onsumidor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pc="-30"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769" y="461080"/>
            <a:ext cx="1369695" cy="2529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8320">
              <a:lnSpc>
                <a:spcPct val="111400"/>
              </a:lnSpc>
              <a:spcBef>
                <a:spcPts val="10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monitor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buffer </a:t>
            </a:r>
            <a:r>
              <a:rPr sz="6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n,in,</a:t>
            </a:r>
            <a:r>
              <a:rPr sz="6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out:</a:t>
            </a:r>
            <a:r>
              <a:rPr sz="6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integer</a:t>
            </a:r>
            <a:endParaRPr sz="600">
              <a:latin typeface="Courier New"/>
              <a:cs typeface="Courier New"/>
            </a:endParaRPr>
          </a:p>
          <a:p>
            <a:pPr marL="12700" marR="300990">
              <a:lnSpc>
                <a:spcPct val="111400"/>
              </a:lnSpc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vacio,</a:t>
            </a:r>
            <a:r>
              <a:rPr sz="6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lleno:</a:t>
            </a:r>
            <a:r>
              <a:rPr sz="6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condition </a:t>
            </a:r>
            <a:r>
              <a:rPr sz="600" spc="-3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b: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buffer_t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600" b="1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agregar(v:integer)</a:t>
            </a:r>
            <a:endParaRPr sz="600">
              <a:latin typeface="Courier New"/>
              <a:cs typeface="Courier New"/>
            </a:endParaRPr>
          </a:p>
          <a:p>
            <a:pPr marL="126364">
              <a:lnSpc>
                <a:spcPct val="100000"/>
              </a:lnSpc>
              <a:spcBef>
                <a:spcPts val="8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r>
              <a:rPr sz="600" b="1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6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6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DBUFF</a:t>
            </a:r>
            <a:r>
              <a:rPr sz="6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then</a:t>
            </a:r>
            <a:endParaRPr sz="600">
              <a:latin typeface="Courier New"/>
              <a:cs typeface="Courier New"/>
            </a:endParaRPr>
          </a:p>
          <a:p>
            <a:pPr marL="240029">
              <a:lnSpc>
                <a:spcPct val="100000"/>
              </a:lnSpc>
              <a:spcBef>
                <a:spcPts val="85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lleno.wait();</a:t>
            </a:r>
            <a:endParaRPr sz="600">
              <a:latin typeface="Courier New"/>
              <a:cs typeface="Courier New"/>
            </a:endParaRPr>
          </a:p>
          <a:p>
            <a:pPr marL="126364">
              <a:lnSpc>
                <a:spcPct val="100000"/>
              </a:lnSpc>
              <a:spcBef>
                <a:spcPts val="8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6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endParaRPr sz="600">
              <a:latin typeface="Courier New"/>
              <a:cs typeface="Courier New"/>
            </a:endParaRPr>
          </a:p>
          <a:p>
            <a:pPr marL="126364">
              <a:lnSpc>
                <a:spcPct val="100000"/>
              </a:lnSpc>
              <a:spcBef>
                <a:spcPts val="80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b[in]</a:t>
            </a:r>
            <a:r>
              <a:rPr sz="60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60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v;</a:t>
            </a:r>
            <a:endParaRPr sz="600">
              <a:latin typeface="Courier New"/>
              <a:cs typeface="Courier New"/>
            </a:endParaRPr>
          </a:p>
          <a:p>
            <a:pPr marL="126364" marR="95885">
              <a:lnSpc>
                <a:spcPct val="111400"/>
              </a:lnSpc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in</a:t>
            </a:r>
            <a:r>
              <a:rPr sz="6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(in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1)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mod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DBUFF; </a:t>
            </a:r>
            <a:r>
              <a:rPr sz="600" spc="-3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+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1;</a:t>
            </a:r>
            <a:endParaRPr sz="600">
              <a:latin typeface="Courier New"/>
              <a:cs typeface="Courier New"/>
            </a:endParaRPr>
          </a:p>
          <a:p>
            <a:pPr marL="126364">
              <a:lnSpc>
                <a:spcPct val="100000"/>
              </a:lnSpc>
              <a:spcBef>
                <a:spcPts val="85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vacio.signal();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600" b="1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600" b="1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sacar(v:integer)</a:t>
            </a:r>
            <a:endParaRPr sz="600">
              <a:latin typeface="Courier New"/>
              <a:cs typeface="Courier New"/>
            </a:endParaRPr>
          </a:p>
          <a:p>
            <a:pPr marL="126364">
              <a:lnSpc>
                <a:spcPct val="100000"/>
              </a:lnSpc>
              <a:spcBef>
                <a:spcPts val="8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r>
              <a:rPr sz="600" b="1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6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6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0</a:t>
            </a:r>
            <a:r>
              <a:rPr sz="6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then</a:t>
            </a:r>
            <a:endParaRPr sz="600">
              <a:latin typeface="Courier New"/>
              <a:cs typeface="Courier New"/>
            </a:endParaRPr>
          </a:p>
          <a:p>
            <a:pPr marL="240029">
              <a:lnSpc>
                <a:spcPct val="100000"/>
              </a:lnSpc>
              <a:spcBef>
                <a:spcPts val="85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vacio.wait();</a:t>
            </a:r>
            <a:endParaRPr sz="600">
              <a:latin typeface="Courier New"/>
              <a:cs typeface="Courier New"/>
            </a:endParaRPr>
          </a:p>
          <a:p>
            <a:pPr marL="126364">
              <a:lnSpc>
                <a:spcPct val="100000"/>
              </a:lnSpc>
              <a:spcBef>
                <a:spcPts val="8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6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endParaRPr sz="600">
              <a:latin typeface="Courier New"/>
              <a:cs typeface="Courier New"/>
            </a:endParaRPr>
          </a:p>
          <a:p>
            <a:pPr marL="126364">
              <a:lnSpc>
                <a:spcPct val="100000"/>
              </a:lnSpc>
              <a:spcBef>
                <a:spcPts val="85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v</a:t>
            </a:r>
            <a:r>
              <a:rPr sz="6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6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b[out];</a:t>
            </a:r>
            <a:endParaRPr sz="600">
              <a:latin typeface="Courier New"/>
              <a:cs typeface="Courier New"/>
            </a:endParaRPr>
          </a:p>
          <a:p>
            <a:pPr marL="126364" marR="5080">
              <a:lnSpc>
                <a:spcPct val="111400"/>
              </a:lnSpc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out := (out + 1) mod DBUFF; </a:t>
            </a:r>
            <a:r>
              <a:rPr sz="600" spc="-3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- 1;</a:t>
            </a:r>
            <a:endParaRPr sz="600">
              <a:latin typeface="Courier New"/>
              <a:cs typeface="Courier New"/>
            </a:endParaRPr>
          </a:p>
          <a:p>
            <a:pPr marL="126364">
              <a:lnSpc>
                <a:spcPct val="100000"/>
              </a:lnSpc>
              <a:spcBef>
                <a:spcPts val="80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lleno.signal();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600" b="1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" dirty="0"/>
              <a:t>Begin</a:t>
            </a:r>
          </a:p>
          <a:p>
            <a:pPr marL="126364">
              <a:lnSpc>
                <a:spcPct val="100000"/>
              </a:lnSpc>
              <a:spcBef>
                <a:spcPts val="85"/>
              </a:spcBef>
            </a:pPr>
            <a:r>
              <a:rPr b="0" spc="-5" dirty="0">
                <a:latin typeface="Courier New"/>
                <a:cs typeface="Courier New"/>
              </a:rPr>
              <a:t>in</a:t>
            </a:r>
            <a:r>
              <a:rPr b="0" spc="-15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:=</a:t>
            </a:r>
            <a:r>
              <a:rPr b="0" spc="-15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out</a:t>
            </a:r>
            <a:r>
              <a:rPr b="0" spc="-10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:=</a:t>
            </a:r>
            <a:r>
              <a:rPr b="0" spc="-15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n</a:t>
            </a:r>
            <a:r>
              <a:rPr b="0" spc="-10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:=</a:t>
            </a:r>
            <a:r>
              <a:rPr b="0" spc="-15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0;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End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End</a:t>
            </a:r>
            <a:r>
              <a:rPr spc="-50" dirty="0"/>
              <a:t> </a:t>
            </a:r>
            <a:r>
              <a:rPr spc="-5" dirty="0"/>
              <a:t>Monitor</a:t>
            </a:r>
          </a:p>
          <a:p>
            <a:pPr>
              <a:lnSpc>
                <a:spcPct val="100000"/>
              </a:lnSpc>
            </a:pPr>
            <a:endParaRPr sz="900"/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pc="-5" dirty="0"/>
              <a:t>procedure</a:t>
            </a:r>
            <a:r>
              <a:rPr spc="-25" dirty="0"/>
              <a:t> </a:t>
            </a:r>
            <a:r>
              <a:rPr b="0" spc="-5" dirty="0">
                <a:latin typeface="Courier New"/>
                <a:cs typeface="Courier New"/>
              </a:rPr>
              <a:t>productor()</a:t>
            </a:r>
          </a:p>
          <a:p>
            <a:pPr marL="126364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repeat</a:t>
            </a:r>
          </a:p>
          <a:p>
            <a:pPr marL="240029" marR="5080">
              <a:lnSpc>
                <a:spcPct val="111400"/>
              </a:lnSpc>
            </a:pPr>
            <a:r>
              <a:rPr b="0" spc="-5" dirty="0">
                <a:latin typeface="Courier New"/>
                <a:cs typeface="Courier New"/>
              </a:rPr>
              <a:t>producir(v); </a:t>
            </a:r>
            <a:r>
              <a:rPr b="0" dirty="0">
                <a:latin typeface="Courier New"/>
                <a:cs typeface="Courier New"/>
              </a:rPr>
              <a:t> </a:t>
            </a:r>
            <a:r>
              <a:rPr b="0" spc="-5" dirty="0">
                <a:latin typeface="Courier New"/>
                <a:cs typeface="Courier New"/>
              </a:rPr>
              <a:t>buffer.agregar(v);</a:t>
            </a:r>
          </a:p>
          <a:p>
            <a:pPr marR="437515" algn="r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until</a:t>
            </a:r>
            <a:r>
              <a:rPr spc="-70" dirty="0"/>
              <a:t> </a:t>
            </a:r>
            <a:r>
              <a:rPr b="0" spc="-5" dirty="0">
                <a:latin typeface="Courier New"/>
                <a:cs typeface="Courier New"/>
              </a:rPr>
              <a:t>False</a:t>
            </a:r>
          </a:p>
          <a:p>
            <a:pPr marR="460375" algn="r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end</a:t>
            </a:r>
            <a:r>
              <a:rPr spc="-65" dirty="0"/>
              <a:t> </a:t>
            </a:r>
            <a:r>
              <a:rPr spc="-5" dirty="0"/>
              <a:t>procedure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pc="-5" dirty="0"/>
              <a:t>procedure</a:t>
            </a:r>
            <a:r>
              <a:rPr spc="-25" dirty="0"/>
              <a:t> </a:t>
            </a:r>
            <a:r>
              <a:rPr b="0" spc="-5" dirty="0">
                <a:latin typeface="Courier New"/>
                <a:cs typeface="Courier New"/>
              </a:rPr>
              <a:t>consumidor()</a:t>
            </a:r>
          </a:p>
          <a:p>
            <a:pPr marL="126364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repeat</a:t>
            </a:r>
          </a:p>
          <a:p>
            <a:pPr marL="240029" marR="95885">
              <a:lnSpc>
                <a:spcPct val="111400"/>
              </a:lnSpc>
            </a:pPr>
            <a:r>
              <a:rPr b="0" spc="-5" dirty="0">
                <a:latin typeface="Courier New"/>
                <a:cs typeface="Courier New"/>
              </a:rPr>
              <a:t>buffer.sacar(v);  consumir(v);</a:t>
            </a:r>
          </a:p>
          <a:p>
            <a:pPr marR="437515" algn="r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until</a:t>
            </a:r>
            <a:r>
              <a:rPr spc="-70" dirty="0"/>
              <a:t> </a:t>
            </a:r>
            <a:r>
              <a:rPr b="0" spc="-5" dirty="0">
                <a:latin typeface="Courier New"/>
                <a:cs typeface="Courier New"/>
              </a:rPr>
              <a:t>False</a:t>
            </a:r>
          </a:p>
          <a:p>
            <a:pPr marR="460375" algn="r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end</a:t>
            </a:r>
            <a:r>
              <a:rPr spc="-65" dirty="0"/>
              <a:t> </a:t>
            </a:r>
            <a:r>
              <a:rPr spc="-5" dirty="0"/>
              <a:t>procedure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3569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L</a:t>
            </a:r>
            <a:r>
              <a:rPr spc="-35" dirty="0"/>
              <a:t>ec</a:t>
            </a:r>
            <a:r>
              <a:rPr spc="-55" dirty="0"/>
              <a:t>t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10" dirty="0"/>
              <a:t>e</a:t>
            </a:r>
            <a:r>
              <a:rPr spc="-5" dirty="0"/>
              <a:t>s-</a:t>
            </a:r>
            <a:r>
              <a:rPr spc="-15" dirty="0"/>
              <a:t>Escri</a:t>
            </a:r>
            <a:r>
              <a:rPr spc="-40" dirty="0"/>
              <a:t>t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10" dirty="0"/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pc="-30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1478150"/>
            <a:ext cx="3200400" cy="49720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635"/>
              </a:spcBef>
              <a:buChar char="•"/>
              <a:tabLst>
                <a:tab pos="12573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Solución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sin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prioridad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fija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4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Funciona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22373A"/>
                </a:solidFill>
                <a:latin typeface="Trebuchet MS"/>
                <a:cs typeface="Trebuchet MS"/>
              </a:rPr>
              <a:t>dos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semánticas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100" b="1" spc="-5" dirty="0">
                <a:solidFill>
                  <a:srgbClr val="22373A"/>
                </a:solidFill>
                <a:latin typeface="Trebuchet MS"/>
                <a:cs typeface="Trebuchet MS"/>
              </a:rPr>
              <a:t>signal</a:t>
            </a:r>
            <a:r>
              <a:rPr sz="1100" b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final)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4382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L</a:t>
            </a:r>
            <a:r>
              <a:rPr spc="-35" dirty="0"/>
              <a:t>ec</a:t>
            </a:r>
            <a:r>
              <a:rPr spc="-55" dirty="0"/>
              <a:t>t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10" dirty="0"/>
              <a:t>e</a:t>
            </a:r>
            <a:r>
              <a:rPr spc="-5" dirty="0"/>
              <a:t>s-</a:t>
            </a:r>
            <a:r>
              <a:rPr spc="-15" dirty="0"/>
              <a:t>Escri</a:t>
            </a:r>
            <a:r>
              <a:rPr spc="-40" dirty="0"/>
              <a:t>t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10" dirty="0"/>
              <a:t>es</a:t>
            </a:r>
            <a:r>
              <a:rPr spc="-70" dirty="0"/>
              <a:t> </a:t>
            </a:r>
            <a:r>
              <a:rPr spc="15" dirty="0"/>
              <a:t>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pc="-30" dirty="0"/>
              <a:t>19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b="1" spc="-5" dirty="0">
                <a:latin typeface="Courier New"/>
                <a:cs typeface="Courier New"/>
              </a:rPr>
              <a:t>monitor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spc="-5" dirty="0"/>
              <a:t>lect_esc</a:t>
            </a:r>
          </a:p>
          <a:p>
            <a:pPr marL="12700" marR="27305">
              <a:lnSpc>
                <a:spcPct val="111400"/>
              </a:lnSpc>
            </a:pPr>
            <a:r>
              <a:rPr spc="-5" dirty="0"/>
              <a:t>cantLect,</a:t>
            </a:r>
            <a:r>
              <a:rPr dirty="0"/>
              <a:t> </a:t>
            </a:r>
            <a:r>
              <a:rPr spc="-5" dirty="0"/>
              <a:t>lectBloq,</a:t>
            </a:r>
            <a:r>
              <a:rPr dirty="0"/>
              <a:t> </a:t>
            </a:r>
            <a:r>
              <a:rPr spc="-5" dirty="0"/>
              <a:t>escBloq:</a:t>
            </a:r>
            <a:r>
              <a:rPr dirty="0"/>
              <a:t> </a:t>
            </a:r>
            <a:r>
              <a:rPr spc="-5" dirty="0"/>
              <a:t>integer </a:t>
            </a:r>
            <a:r>
              <a:rPr spc="-345" dirty="0"/>
              <a:t> </a:t>
            </a:r>
            <a:r>
              <a:rPr spc="-5" dirty="0"/>
              <a:t>escribiendo:</a:t>
            </a:r>
            <a:r>
              <a:rPr spc="-10" dirty="0"/>
              <a:t> </a:t>
            </a:r>
            <a:r>
              <a:rPr spc="-5" dirty="0"/>
              <a:t>boolean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okLeer,</a:t>
            </a:r>
            <a:r>
              <a:rPr spc="-10" dirty="0"/>
              <a:t> </a:t>
            </a:r>
            <a:r>
              <a:rPr spc="-5" dirty="0"/>
              <a:t>okEscribir: condition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latin typeface="Courier New"/>
                <a:cs typeface="Courier New"/>
              </a:rPr>
              <a:t>procedure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spc="-5" dirty="0"/>
              <a:t>empezar_leer</a:t>
            </a:r>
          </a:p>
          <a:p>
            <a:pPr marL="240029" marR="5080" indent="-114300">
              <a:lnSpc>
                <a:spcPct val="111400"/>
              </a:lnSpc>
            </a:pPr>
            <a:r>
              <a:rPr b="1" spc="-5" dirty="0">
                <a:latin typeface="Courier New"/>
                <a:cs typeface="Courier New"/>
              </a:rPr>
              <a:t>if </a:t>
            </a:r>
            <a:r>
              <a:rPr spc="-5" dirty="0"/>
              <a:t>escribiendo OR escBloq &gt; 0 </a:t>
            </a:r>
            <a:r>
              <a:rPr b="1" spc="-5" dirty="0">
                <a:latin typeface="Courier New"/>
                <a:cs typeface="Courier New"/>
              </a:rPr>
              <a:t>then </a:t>
            </a:r>
            <a:r>
              <a:rPr b="1" spc="-345" dirty="0">
                <a:latin typeface="Courier New"/>
                <a:cs typeface="Courier New"/>
              </a:rPr>
              <a:t> </a:t>
            </a:r>
            <a:r>
              <a:rPr spc="-5" dirty="0"/>
              <a:t>lectBloq := lectBloq + 1; </a:t>
            </a:r>
            <a:r>
              <a:rPr dirty="0"/>
              <a:t> </a:t>
            </a:r>
            <a:r>
              <a:rPr spc="-5" dirty="0"/>
              <a:t>okLeer.wait();</a:t>
            </a:r>
          </a:p>
          <a:p>
            <a:pPr marL="240029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lectBloq</a:t>
            </a:r>
            <a:r>
              <a:rPr spc="-15" dirty="0"/>
              <a:t> </a:t>
            </a:r>
            <a:r>
              <a:rPr spc="-5" dirty="0"/>
              <a:t>:=</a:t>
            </a:r>
            <a:r>
              <a:rPr spc="-10" dirty="0"/>
              <a:t> </a:t>
            </a:r>
            <a:r>
              <a:rPr spc="-5" dirty="0"/>
              <a:t>lectBloq</a:t>
            </a:r>
            <a:r>
              <a:rPr spc="-10"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1;</a:t>
            </a:r>
          </a:p>
          <a:p>
            <a:pPr marL="126364">
              <a:lnSpc>
                <a:spcPct val="100000"/>
              </a:lnSpc>
              <a:spcBef>
                <a:spcPts val="80"/>
              </a:spcBef>
            </a:pPr>
            <a:r>
              <a:rPr b="1" spc="-5" dirty="0">
                <a:latin typeface="Courier New"/>
                <a:cs typeface="Courier New"/>
              </a:rPr>
              <a:t>end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if</a:t>
            </a:r>
          </a:p>
          <a:p>
            <a:pPr marL="126364" marR="414655">
              <a:lnSpc>
                <a:spcPct val="111400"/>
              </a:lnSpc>
            </a:pPr>
            <a:r>
              <a:rPr spc="-5" dirty="0"/>
              <a:t>cantLect</a:t>
            </a:r>
            <a:r>
              <a:rPr spc="-15" dirty="0"/>
              <a:t> </a:t>
            </a:r>
            <a:r>
              <a:rPr spc="-5" dirty="0"/>
              <a:t>:=</a:t>
            </a:r>
            <a:r>
              <a:rPr spc="-10" dirty="0"/>
              <a:t> </a:t>
            </a:r>
            <a:r>
              <a:rPr spc="-5" dirty="0"/>
              <a:t>cantLect</a:t>
            </a:r>
            <a:r>
              <a:rPr spc="-10" dirty="0"/>
              <a:t> </a:t>
            </a:r>
            <a:r>
              <a:rPr spc="-5" dirty="0"/>
              <a:t>+</a:t>
            </a:r>
            <a:r>
              <a:rPr spc="-10" dirty="0"/>
              <a:t> </a:t>
            </a:r>
            <a:r>
              <a:rPr spc="-5" dirty="0"/>
              <a:t>1; </a:t>
            </a:r>
            <a:r>
              <a:rPr spc="-345" dirty="0"/>
              <a:t> </a:t>
            </a:r>
            <a:r>
              <a:rPr spc="-5" dirty="0"/>
              <a:t>okLeer.signal();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b="1" spc="-5" dirty="0">
                <a:latin typeface="Courier New"/>
                <a:cs typeface="Courier New"/>
              </a:rPr>
              <a:t>end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procedure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ourier New"/>
              <a:cs typeface="Courier New"/>
            </a:endParaRPr>
          </a:p>
          <a:p>
            <a:pPr marL="126364" marR="414655" indent="-114300">
              <a:lnSpc>
                <a:spcPct val="111400"/>
              </a:lnSpc>
              <a:spcBef>
                <a:spcPts val="5"/>
              </a:spcBef>
            </a:pPr>
            <a:r>
              <a:rPr b="1" spc="-5" dirty="0">
                <a:latin typeface="Courier New"/>
                <a:cs typeface="Courier New"/>
              </a:rPr>
              <a:t>procedure </a:t>
            </a:r>
            <a:r>
              <a:rPr spc="-5" dirty="0"/>
              <a:t>terminar_leer </a:t>
            </a:r>
            <a:r>
              <a:rPr dirty="0"/>
              <a:t> </a:t>
            </a:r>
            <a:r>
              <a:rPr spc="-5" dirty="0"/>
              <a:t>cantLect</a:t>
            </a:r>
            <a:r>
              <a:rPr spc="-15" dirty="0"/>
              <a:t> </a:t>
            </a:r>
            <a:r>
              <a:rPr spc="-5" dirty="0"/>
              <a:t>:=</a:t>
            </a:r>
            <a:r>
              <a:rPr spc="-10" dirty="0"/>
              <a:t> </a:t>
            </a:r>
            <a:r>
              <a:rPr spc="-5" dirty="0"/>
              <a:t>cantLect</a:t>
            </a:r>
            <a:r>
              <a:rPr spc="-10"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1; </a:t>
            </a:r>
            <a:r>
              <a:rPr spc="-345" dirty="0"/>
              <a:t> </a:t>
            </a:r>
            <a:r>
              <a:rPr b="1" spc="-5" dirty="0">
                <a:latin typeface="Courier New"/>
                <a:cs typeface="Courier New"/>
              </a:rPr>
              <a:t>if</a:t>
            </a:r>
            <a:r>
              <a:rPr b="1" spc="-10" dirty="0">
                <a:latin typeface="Courier New"/>
                <a:cs typeface="Courier New"/>
              </a:rPr>
              <a:t> </a:t>
            </a:r>
            <a:r>
              <a:rPr spc="-5" dirty="0"/>
              <a:t>cantLect</a:t>
            </a:r>
            <a:r>
              <a:rPr spc="-10" dirty="0"/>
              <a:t> </a:t>
            </a:r>
            <a:r>
              <a:rPr spc="-5" dirty="0"/>
              <a:t>=</a:t>
            </a:r>
            <a:r>
              <a:rPr spc="-10" dirty="0"/>
              <a:t> </a:t>
            </a:r>
            <a:r>
              <a:rPr spc="-5" dirty="0"/>
              <a:t>0</a:t>
            </a:r>
            <a:r>
              <a:rPr spc="-10" dirty="0"/>
              <a:t> </a:t>
            </a:r>
            <a:r>
              <a:rPr b="1" spc="-5" dirty="0">
                <a:latin typeface="Courier New"/>
                <a:cs typeface="Courier New"/>
              </a:rPr>
              <a:t>then</a:t>
            </a:r>
          </a:p>
          <a:p>
            <a:pPr marL="240029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okEscribir.signal();</a:t>
            </a:r>
          </a:p>
          <a:p>
            <a:pPr marL="12700" marR="1075055" indent="113664">
              <a:lnSpc>
                <a:spcPct val="111400"/>
              </a:lnSpc>
            </a:pPr>
            <a:r>
              <a:rPr b="1" spc="-5" dirty="0">
                <a:latin typeface="Courier New"/>
                <a:cs typeface="Courier New"/>
              </a:rPr>
              <a:t>end</a:t>
            </a:r>
            <a:r>
              <a:rPr b="1" spc="70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if </a:t>
            </a:r>
            <a:r>
              <a:rPr b="1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end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55430" y="519792"/>
            <a:ext cx="1824989" cy="24269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600" b="1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empezar_escribir</a:t>
            </a:r>
            <a:endParaRPr sz="600">
              <a:latin typeface="Courier New"/>
              <a:cs typeface="Courier New"/>
            </a:endParaRPr>
          </a:p>
          <a:p>
            <a:pPr marL="240029" marR="95885" indent="-114300">
              <a:lnSpc>
                <a:spcPct val="111400"/>
              </a:lnSpc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if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escribiendo OR cantLect &gt; 0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then </a:t>
            </a:r>
            <a:r>
              <a:rPr sz="600" b="1" spc="-3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escBloq := escBloq + 1; </a:t>
            </a:r>
            <a:r>
              <a:rPr sz="6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okEscribir.wait();</a:t>
            </a:r>
            <a:endParaRPr sz="600">
              <a:latin typeface="Courier New"/>
              <a:cs typeface="Courier New"/>
            </a:endParaRPr>
          </a:p>
          <a:p>
            <a:pPr marL="240029">
              <a:lnSpc>
                <a:spcPct val="100000"/>
              </a:lnSpc>
              <a:spcBef>
                <a:spcPts val="85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escBloq</a:t>
            </a:r>
            <a:r>
              <a:rPr sz="6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escBloq</a:t>
            </a:r>
            <a:r>
              <a:rPr sz="6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1;</a:t>
            </a:r>
            <a:endParaRPr sz="600">
              <a:latin typeface="Courier New"/>
              <a:cs typeface="Courier New"/>
            </a:endParaRPr>
          </a:p>
          <a:p>
            <a:pPr marL="126364">
              <a:lnSpc>
                <a:spcPct val="100000"/>
              </a:lnSpc>
              <a:spcBef>
                <a:spcPts val="8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6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endParaRPr sz="600">
              <a:latin typeface="Courier New"/>
              <a:cs typeface="Courier New"/>
            </a:endParaRPr>
          </a:p>
          <a:p>
            <a:pPr marL="126364">
              <a:lnSpc>
                <a:spcPct val="100000"/>
              </a:lnSpc>
              <a:spcBef>
                <a:spcPts val="80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escribiendo</a:t>
            </a:r>
            <a:r>
              <a:rPr sz="6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6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true;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600" b="1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ourier New"/>
              <a:cs typeface="Courier New"/>
            </a:endParaRPr>
          </a:p>
          <a:p>
            <a:pPr marL="12700" marR="574040" algn="ctr">
              <a:lnSpc>
                <a:spcPct val="111400"/>
              </a:lnSpc>
              <a:spcBef>
                <a:spcPts val="5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terminar_escribir </a:t>
            </a:r>
            <a:r>
              <a:rPr sz="600" spc="-3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escribiendo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false;</a:t>
            </a:r>
            <a:endParaRPr sz="600">
              <a:latin typeface="Courier New"/>
              <a:cs typeface="Courier New"/>
            </a:endParaRPr>
          </a:p>
          <a:p>
            <a:pPr marR="652780" algn="ctr">
              <a:lnSpc>
                <a:spcPct val="100000"/>
              </a:lnSpc>
              <a:spcBef>
                <a:spcPts val="8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r>
              <a:rPr sz="600" b="1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lectBloq</a:t>
            </a:r>
            <a:r>
              <a:rPr sz="6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&gt;</a:t>
            </a:r>
            <a:r>
              <a:rPr sz="6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0</a:t>
            </a:r>
            <a:r>
              <a:rPr sz="6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then</a:t>
            </a:r>
            <a:endParaRPr sz="600">
              <a:latin typeface="Courier New"/>
              <a:cs typeface="Courier New"/>
            </a:endParaRPr>
          </a:p>
          <a:p>
            <a:pPr marR="607060" algn="ctr">
              <a:lnSpc>
                <a:spcPct val="100000"/>
              </a:lnSpc>
              <a:spcBef>
                <a:spcPts val="80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okLeer.signal();</a:t>
            </a:r>
            <a:endParaRPr sz="600">
              <a:latin typeface="Courier New"/>
              <a:cs typeface="Courier New"/>
            </a:endParaRPr>
          </a:p>
          <a:p>
            <a:pPr marR="1381125" algn="ctr">
              <a:lnSpc>
                <a:spcPct val="100000"/>
              </a:lnSpc>
              <a:spcBef>
                <a:spcPts val="85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else</a:t>
            </a:r>
            <a:endParaRPr sz="600">
              <a:latin typeface="Courier New"/>
              <a:cs typeface="Courier New"/>
            </a:endParaRPr>
          </a:p>
          <a:p>
            <a:pPr marR="424815" algn="ctr">
              <a:lnSpc>
                <a:spcPct val="100000"/>
              </a:lnSpc>
              <a:spcBef>
                <a:spcPts val="80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okEscribir.signal();</a:t>
            </a:r>
            <a:endParaRPr sz="600">
              <a:latin typeface="Courier New"/>
              <a:cs typeface="Courier New"/>
            </a:endParaRPr>
          </a:p>
          <a:p>
            <a:pPr marL="12700" marR="1211580" indent="113664">
              <a:lnSpc>
                <a:spcPct val="111400"/>
              </a:lnSpc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600" b="1" spc="70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if </a:t>
            </a:r>
            <a:r>
              <a:rPr sz="600" b="1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6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Begin</a:t>
            </a:r>
            <a:endParaRPr sz="600">
              <a:latin typeface="Courier New"/>
              <a:cs typeface="Courier New"/>
            </a:endParaRPr>
          </a:p>
          <a:p>
            <a:pPr marL="126364" marR="5080">
              <a:lnSpc>
                <a:spcPct val="111400"/>
              </a:lnSpc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cantLect := lectBloq</a:t>
            </a:r>
            <a:r>
              <a:rPr sz="6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:= escBloq :=</a:t>
            </a:r>
            <a:r>
              <a:rPr sz="6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0; </a:t>
            </a:r>
            <a:r>
              <a:rPr sz="600" spc="-3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escribiendo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:= false;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600" b="1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Monitor</a:t>
            </a:r>
            <a:endParaRPr sz="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4833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L</a:t>
            </a:r>
            <a:r>
              <a:rPr spc="-35" dirty="0"/>
              <a:t>ec</a:t>
            </a:r>
            <a:r>
              <a:rPr spc="-55" dirty="0"/>
              <a:t>t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10" dirty="0"/>
              <a:t>e</a:t>
            </a:r>
            <a:r>
              <a:rPr spc="-5" dirty="0"/>
              <a:t>s-</a:t>
            </a:r>
            <a:r>
              <a:rPr spc="-15" dirty="0"/>
              <a:t>Escri</a:t>
            </a:r>
            <a:r>
              <a:rPr spc="-40" dirty="0"/>
              <a:t>t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10" dirty="0"/>
              <a:t>es</a:t>
            </a:r>
            <a:r>
              <a:rPr spc="-70" dirty="0"/>
              <a:t> </a:t>
            </a:r>
            <a:r>
              <a:rPr spc="15" dirty="0"/>
              <a:t>II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pc="-30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391" y="443154"/>
            <a:ext cx="1847850" cy="9931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800" b="1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lector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repeat</a:t>
            </a:r>
            <a:endParaRPr sz="800">
              <a:latin typeface="Courier New"/>
              <a:cs typeface="Courier New"/>
            </a:endParaRPr>
          </a:p>
          <a:p>
            <a:pPr marL="316230" marR="5080">
              <a:lnSpc>
                <a:spcPct val="113399"/>
              </a:lnSpc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lect_esc.empezar_leer(); </a:t>
            </a:r>
            <a:r>
              <a:rPr sz="800" spc="-4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leer();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lect_esc.terminar_leer();</a:t>
            </a:r>
            <a:endParaRPr sz="800">
              <a:latin typeface="Courier New"/>
              <a:cs typeface="Courier New"/>
            </a:endParaRPr>
          </a:p>
          <a:p>
            <a:pPr marR="1007110" algn="r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until</a:t>
            </a:r>
            <a:r>
              <a:rPr sz="800" b="1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false</a:t>
            </a:r>
            <a:endParaRPr sz="800">
              <a:latin typeface="Courier New"/>
              <a:cs typeface="Courier New"/>
            </a:endParaRPr>
          </a:p>
          <a:p>
            <a:pPr marR="1036955" algn="r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9113" y="443154"/>
            <a:ext cx="2090420" cy="9931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800" b="1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escritor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repeat</a:t>
            </a:r>
            <a:endParaRPr sz="800">
              <a:latin typeface="Courier New"/>
              <a:cs typeface="Courier New"/>
            </a:endParaRPr>
          </a:p>
          <a:p>
            <a:pPr marL="316230" marR="5080">
              <a:lnSpc>
                <a:spcPct val="113399"/>
              </a:lnSpc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lect_esc.empezar_escribir();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escribir();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lect_esc.terminar_escribir();</a:t>
            </a:r>
            <a:endParaRPr sz="800">
              <a:latin typeface="Courier New"/>
              <a:cs typeface="Courier New"/>
            </a:endParaRPr>
          </a:p>
          <a:p>
            <a:pPr marR="1249680" algn="r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until</a:t>
            </a:r>
            <a:r>
              <a:rPr sz="800" b="1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false</a:t>
            </a:r>
            <a:endParaRPr sz="800">
              <a:latin typeface="Courier New"/>
              <a:cs typeface="Courier New"/>
            </a:endParaRPr>
          </a:p>
          <a:p>
            <a:pPr marR="1280160" algn="r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7732" y="2056865"/>
            <a:ext cx="13550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800" i="1" spc="29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No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se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puede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usar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for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259" y="1625409"/>
            <a:ext cx="997585" cy="140779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Begin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Cobegin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lector();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316230" marR="5080">
              <a:lnSpc>
                <a:spcPct val="113399"/>
              </a:lnSpc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lector();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escritor();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...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escritor();</a:t>
            </a:r>
            <a:endParaRPr sz="800">
              <a:latin typeface="Courier New"/>
              <a:cs typeface="Courier New"/>
            </a:endParaRPr>
          </a:p>
          <a:p>
            <a:pPr marL="12700" marR="520700" indent="151765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Coend  End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5760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F</a:t>
            </a:r>
            <a:r>
              <a:rPr spc="-15" dirty="0"/>
              <a:t>i</a:t>
            </a:r>
            <a:r>
              <a:rPr spc="-25" dirty="0"/>
              <a:t>l</a:t>
            </a:r>
            <a:r>
              <a:rPr spc="15" dirty="0"/>
              <a:t>óso</a:t>
            </a:r>
            <a:r>
              <a:rPr spc="-5" dirty="0"/>
              <a:t>f</a:t>
            </a:r>
            <a:r>
              <a:rPr spc="35" dirty="0"/>
              <a:t>os</a:t>
            </a:r>
            <a:r>
              <a:rPr spc="-70" dirty="0"/>
              <a:t> </a:t>
            </a:r>
            <a:r>
              <a:rPr spc="-65" dirty="0"/>
              <a:t>c</a:t>
            </a:r>
            <a:r>
              <a:rPr dirty="0"/>
              <a:t>omens</a:t>
            </a:r>
            <a:r>
              <a:rPr spc="-10" dirty="0"/>
              <a:t>al</a:t>
            </a:r>
            <a:r>
              <a:rPr spc="10" dirty="0"/>
              <a:t>es</a:t>
            </a:r>
            <a:r>
              <a:rPr spc="-70" dirty="0"/>
              <a:t> </a:t>
            </a:r>
            <a:r>
              <a:rPr spc="15" dirty="0"/>
              <a:t>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pc="-30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258" y="389001"/>
            <a:ext cx="124015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6364">
              <a:lnSpc>
                <a:spcPct val="113399"/>
              </a:lnSpc>
              <a:spcBef>
                <a:spcPts val="10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monitor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tenedor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enUso: boolean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esperar:</a:t>
            </a:r>
            <a:r>
              <a:rPr sz="800" spc="-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condition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ourier New"/>
              <a:cs typeface="Courier New"/>
            </a:endParaRPr>
          </a:p>
          <a:p>
            <a:pPr marR="113664" algn="ctr">
              <a:lnSpc>
                <a:spcPct val="100000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800" b="1" spc="-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levantar</a:t>
            </a:r>
            <a:endParaRPr sz="800">
              <a:latin typeface="Courier New"/>
              <a:cs typeface="Courier New"/>
            </a:endParaRPr>
          </a:p>
          <a:p>
            <a:pPr marR="113664" algn="ctr">
              <a:lnSpc>
                <a:spcPct val="100000"/>
              </a:lnSpc>
              <a:spcBef>
                <a:spcPts val="1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r>
              <a:rPr sz="800" b="1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enUso</a:t>
            </a:r>
            <a:r>
              <a:rPr sz="8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then</a:t>
            </a:r>
            <a:endParaRPr sz="800">
              <a:latin typeface="Courier New"/>
              <a:cs typeface="Courier New"/>
            </a:endParaRPr>
          </a:p>
          <a:p>
            <a:pPr marL="303530" algn="ctr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esperar.wait();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enUso</a:t>
            </a:r>
            <a:r>
              <a:rPr sz="8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8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true;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  <a:p>
            <a:pPr marL="164465" marR="34925" indent="-152400">
              <a:lnSpc>
                <a:spcPct val="113399"/>
              </a:lnSpc>
              <a:spcBef>
                <a:spcPts val="103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dejar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enUso := false;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esperar.signal();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Begin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enUso</a:t>
            </a:r>
            <a:r>
              <a:rPr sz="8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800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false;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Monitor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6261" y="389001"/>
            <a:ext cx="230314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6150">
              <a:lnSpc>
                <a:spcPct val="113399"/>
              </a:lnSpc>
              <a:spcBef>
                <a:spcPts val="10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monitor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comedor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cantFilosofos:</a:t>
            </a:r>
            <a:r>
              <a:rPr sz="800" spc="-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integer </a:t>
            </a:r>
            <a:r>
              <a:rPr sz="800" spc="-4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lleno: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condition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8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entrar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r>
              <a:rPr sz="800" b="1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cantFilosofos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4</a:t>
            </a:r>
            <a:r>
              <a:rPr sz="800" spc="-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then</a:t>
            </a:r>
            <a:endParaRPr sz="8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130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lleno.wait();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cantFilosofos</a:t>
            </a:r>
            <a:r>
              <a:rPr sz="8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:= cantFilosofos + 1;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r>
              <a:rPr sz="800" b="1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salir</a:t>
            </a:r>
            <a:endParaRPr sz="800">
              <a:latin typeface="Courier New"/>
              <a:cs typeface="Courier New"/>
            </a:endParaRPr>
          </a:p>
          <a:p>
            <a:pPr marL="164465" marR="5080">
              <a:lnSpc>
                <a:spcPct val="113399"/>
              </a:lnSpc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cantFilosofos := cantFilosofos - 1; </a:t>
            </a:r>
            <a:r>
              <a:rPr sz="800" spc="-47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lleno.signal();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Begin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25"/>
              </a:spcBef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cantFilosofos</a:t>
            </a:r>
            <a:r>
              <a:rPr sz="8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:=</a:t>
            </a:r>
            <a:r>
              <a:rPr sz="8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0;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Monitor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6211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F</a:t>
            </a:r>
            <a:r>
              <a:rPr spc="-15" dirty="0"/>
              <a:t>i</a:t>
            </a:r>
            <a:r>
              <a:rPr spc="-25" dirty="0"/>
              <a:t>l</a:t>
            </a:r>
            <a:r>
              <a:rPr spc="15" dirty="0"/>
              <a:t>óso</a:t>
            </a:r>
            <a:r>
              <a:rPr spc="-5" dirty="0"/>
              <a:t>f</a:t>
            </a:r>
            <a:r>
              <a:rPr spc="35" dirty="0"/>
              <a:t>os</a:t>
            </a:r>
            <a:r>
              <a:rPr spc="-70" dirty="0"/>
              <a:t> </a:t>
            </a:r>
            <a:r>
              <a:rPr spc="-65" dirty="0"/>
              <a:t>c</a:t>
            </a:r>
            <a:r>
              <a:rPr dirty="0"/>
              <a:t>omens</a:t>
            </a:r>
            <a:r>
              <a:rPr spc="-10" dirty="0"/>
              <a:t>al</a:t>
            </a:r>
            <a:r>
              <a:rPr spc="10" dirty="0"/>
              <a:t>es</a:t>
            </a:r>
            <a:r>
              <a:rPr spc="-70" dirty="0"/>
              <a:t> </a:t>
            </a:r>
            <a:r>
              <a:rPr spc="15" dirty="0"/>
              <a:t>II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5"/>
              </a:spcBef>
            </a:pPr>
            <a:r>
              <a:rPr spc="-30" dirty="0"/>
              <a:t>22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ourier New"/>
                <a:cs typeface="Courier New"/>
              </a:rPr>
              <a:t>var</a:t>
            </a:r>
            <a:r>
              <a:rPr b="1" dirty="0">
                <a:latin typeface="Courier New"/>
                <a:cs typeface="Courier New"/>
              </a:rPr>
              <a:t> </a:t>
            </a:r>
            <a:r>
              <a:rPr spc="-5" dirty="0"/>
              <a:t>tenedores:</a:t>
            </a:r>
            <a:r>
              <a:rPr dirty="0"/>
              <a:t> </a:t>
            </a:r>
            <a:r>
              <a:rPr spc="-5" dirty="0"/>
              <a:t>array[1..5]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monitor</a:t>
            </a:r>
            <a:r>
              <a:rPr dirty="0"/>
              <a:t> </a:t>
            </a:r>
            <a:r>
              <a:rPr spc="-5" dirty="0"/>
              <a:t>tenedor;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/>
          </a:p>
          <a:p>
            <a:pPr marL="167640" marR="973455" indent="-152400">
              <a:lnSpc>
                <a:spcPct val="113399"/>
              </a:lnSpc>
            </a:pPr>
            <a:r>
              <a:rPr b="1" spc="-5" dirty="0">
                <a:latin typeface="Courier New"/>
                <a:cs typeface="Courier New"/>
              </a:rPr>
              <a:t>procedure </a:t>
            </a:r>
            <a:r>
              <a:rPr spc="-5" dirty="0"/>
              <a:t>filósofo(i: integer) </a:t>
            </a:r>
            <a:r>
              <a:rPr spc="-475" dirty="0"/>
              <a:t> </a:t>
            </a:r>
            <a:r>
              <a:rPr spc="-5" dirty="0"/>
              <a:t>izq</a:t>
            </a:r>
            <a:r>
              <a:rPr spc="-10" dirty="0"/>
              <a:t> </a:t>
            </a:r>
            <a:r>
              <a:rPr spc="-5" dirty="0"/>
              <a:t>:=</a:t>
            </a:r>
            <a:r>
              <a:rPr spc="-10" dirty="0"/>
              <a:t> </a:t>
            </a:r>
            <a:r>
              <a:rPr spc="-5" dirty="0"/>
              <a:t>i;</a:t>
            </a:r>
          </a:p>
          <a:p>
            <a:pPr marL="167640">
              <a:lnSpc>
                <a:spcPct val="100000"/>
              </a:lnSpc>
              <a:spcBef>
                <a:spcPts val="125"/>
              </a:spcBef>
            </a:pPr>
            <a:r>
              <a:rPr spc="-5" dirty="0"/>
              <a:t>der</a:t>
            </a:r>
            <a:r>
              <a:rPr spc="-15" dirty="0"/>
              <a:t> </a:t>
            </a:r>
            <a:r>
              <a:rPr spc="-5" dirty="0"/>
              <a:t>:=</a:t>
            </a:r>
            <a:r>
              <a:rPr spc="-15" dirty="0"/>
              <a:t> </a:t>
            </a:r>
            <a:r>
              <a:rPr spc="-5" dirty="0"/>
              <a:t>(i</a:t>
            </a:r>
            <a:r>
              <a:rPr spc="-10" dirty="0"/>
              <a:t> </a:t>
            </a:r>
            <a:r>
              <a:rPr spc="-5" dirty="0"/>
              <a:t>+</a:t>
            </a:r>
            <a:r>
              <a:rPr spc="-15" dirty="0"/>
              <a:t> </a:t>
            </a:r>
            <a:r>
              <a:rPr spc="-5" dirty="0"/>
              <a:t>1)</a:t>
            </a:r>
            <a:r>
              <a:rPr spc="-15" dirty="0"/>
              <a:t> </a:t>
            </a:r>
            <a:r>
              <a:rPr spc="-5" dirty="0"/>
              <a:t>MOD</a:t>
            </a:r>
            <a:r>
              <a:rPr spc="-10" dirty="0"/>
              <a:t> </a:t>
            </a:r>
            <a:r>
              <a:rPr spc="-5" dirty="0"/>
              <a:t>5;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32" y="1328572"/>
            <a:ext cx="1908175" cy="15462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2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repeat</a:t>
            </a:r>
            <a:endParaRPr sz="800">
              <a:latin typeface="Courier New"/>
              <a:cs typeface="Courier New"/>
            </a:endParaRPr>
          </a:p>
          <a:p>
            <a:pPr marL="316230" marR="5080">
              <a:lnSpc>
                <a:spcPct val="113399"/>
              </a:lnSpc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pensar();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comedor.entrar();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tenedores[izq].levantar();  tenedores[der].levantar();  comer();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tenedores[izq].dejar();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tenedores[der].dejar(); </a:t>
            </a:r>
            <a:r>
              <a:rPr sz="8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comedor.salir();</a:t>
            </a:r>
            <a:endParaRPr sz="800">
              <a:latin typeface="Courier New"/>
              <a:cs typeface="Courier New"/>
            </a:endParaRPr>
          </a:p>
          <a:p>
            <a:pPr marR="1067435" algn="r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until</a:t>
            </a:r>
            <a:r>
              <a:rPr sz="800" b="1" spc="-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false</a:t>
            </a:r>
            <a:endParaRPr sz="800">
              <a:latin typeface="Courier New"/>
              <a:cs typeface="Courier New"/>
            </a:endParaRPr>
          </a:p>
          <a:p>
            <a:pPr marR="1097915" algn="r">
              <a:lnSpc>
                <a:spcPct val="100000"/>
              </a:lnSpc>
              <a:spcBef>
                <a:spcPts val="130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end</a:t>
            </a:r>
            <a:r>
              <a:rPr sz="800" b="1" spc="-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procedure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5047" y="1269809"/>
            <a:ext cx="1057910" cy="12700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Begin</a:t>
            </a:r>
            <a:endParaRPr sz="8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25"/>
              </a:spcBef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Cobegin</a:t>
            </a:r>
            <a:endParaRPr sz="800">
              <a:latin typeface="Courier New"/>
              <a:cs typeface="Courier New"/>
            </a:endParaRPr>
          </a:p>
          <a:p>
            <a:pPr marL="316230" marR="5080" algn="just">
              <a:lnSpc>
                <a:spcPct val="113399"/>
              </a:lnSpc>
            </a:pPr>
            <a:r>
              <a:rPr sz="800" spc="-5" dirty="0">
                <a:solidFill>
                  <a:srgbClr val="22373A"/>
                </a:solidFill>
                <a:latin typeface="Courier New"/>
                <a:cs typeface="Courier New"/>
              </a:rPr>
              <a:t>filósofo(1);  filósofo(2);  filósofo(3);  filósofo(4);  filósofo(5);</a:t>
            </a:r>
            <a:endParaRPr sz="800">
              <a:latin typeface="Courier New"/>
              <a:cs typeface="Courier New"/>
            </a:endParaRPr>
          </a:p>
          <a:p>
            <a:pPr marL="12700" marR="581660" indent="151765">
              <a:lnSpc>
                <a:spcPct val="113399"/>
              </a:lnSpc>
            </a:pPr>
            <a:r>
              <a:rPr sz="800" b="1" spc="-5" dirty="0">
                <a:solidFill>
                  <a:srgbClr val="22373A"/>
                </a:solidFill>
                <a:latin typeface="Courier New"/>
                <a:cs typeface="Courier New"/>
              </a:rPr>
              <a:t>Coend  End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4645"/>
            <a:ext cx="1497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Moni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</a:t>
            </a:r>
            <a:r>
              <a:rPr sz="1400" b="1" spc="-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</a:t>
            </a:r>
            <a:r>
              <a:rPr sz="1400" b="1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en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-1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J</a:t>
            </a:r>
            <a:r>
              <a:rPr sz="1400" b="1" spc="-1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400" b="1" spc="-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v</a:t>
            </a:r>
            <a:r>
              <a:rPr sz="1400" b="1" spc="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9822"/>
            <a:ext cx="3048635" cy="5080"/>
            <a:chOff x="779995" y="177982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982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9822"/>
              <a:ext cx="2794635" cy="5080"/>
            </a:xfrm>
            <a:custGeom>
              <a:avLst/>
              <a:gdLst/>
              <a:ahLst/>
              <a:cxnLst/>
              <a:rect l="l" t="t" r="r" b="b"/>
              <a:pathLst>
                <a:path w="2794635" h="5080">
                  <a:moveTo>
                    <a:pt x="0" y="5060"/>
                  </a:moveTo>
                  <a:lnTo>
                    <a:pt x="0" y="0"/>
                  </a:lnTo>
                  <a:lnTo>
                    <a:pt x="2794050" y="0"/>
                  </a:lnTo>
                  <a:lnTo>
                    <a:pt x="27940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4645"/>
            <a:ext cx="8591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Monitores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9822"/>
            <a:ext cx="3048635" cy="5080"/>
            <a:chOff x="779995" y="177982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982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9822"/>
              <a:ext cx="127635" cy="5080"/>
            </a:xfrm>
            <a:custGeom>
              <a:avLst/>
              <a:gdLst/>
              <a:ahLst/>
              <a:cxnLst/>
              <a:rect l="l" t="t" r="r" b="b"/>
              <a:pathLst>
                <a:path w="127634" h="5080">
                  <a:moveTo>
                    <a:pt x="0" y="5060"/>
                  </a:moveTo>
                  <a:lnTo>
                    <a:pt x="0" y="0"/>
                  </a:lnTo>
                  <a:lnTo>
                    <a:pt x="127016" y="0"/>
                  </a:lnTo>
                  <a:lnTo>
                    <a:pt x="12701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252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Moni</a:t>
            </a:r>
            <a:r>
              <a:rPr spc="-30" dirty="0"/>
              <a:t>t</a:t>
            </a:r>
            <a:r>
              <a:rPr spc="-15" dirty="0"/>
              <a:t>o</a:t>
            </a:r>
            <a:r>
              <a:rPr spc="-35" dirty="0"/>
              <a:t>r</a:t>
            </a:r>
            <a:r>
              <a:rPr spc="10" dirty="0"/>
              <a:t>es</a:t>
            </a:r>
            <a:r>
              <a:rPr spc="-70" dirty="0"/>
              <a:t> </a:t>
            </a:r>
            <a:r>
              <a:rPr spc="-30" dirty="0"/>
              <a:t>en</a:t>
            </a:r>
            <a:r>
              <a:rPr spc="-70" dirty="0"/>
              <a:t> </a:t>
            </a:r>
            <a:r>
              <a:rPr spc="-130" dirty="0"/>
              <a:t>J</a:t>
            </a:r>
            <a:r>
              <a:rPr spc="-145" dirty="0"/>
              <a:t>a</a:t>
            </a:r>
            <a:r>
              <a:rPr spc="-50" dirty="0"/>
              <a:t>v</a:t>
            </a:r>
            <a:r>
              <a:rPr spc="10"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9597" y="3171630"/>
            <a:ext cx="17716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23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435595"/>
            <a:ext cx="3749675" cy="26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5308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métodos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synchronized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clase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tienen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comportamiento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función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monitor.</a:t>
            </a:r>
            <a:endParaRPr sz="1100">
              <a:latin typeface="Trebuchet MS"/>
              <a:cs typeface="Trebuchet MS"/>
            </a:endParaRPr>
          </a:p>
          <a:p>
            <a:pPr marL="125095" marR="72390" indent="-113030">
              <a:lnSpc>
                <a:spcPct val="118000"/>
              </a:lnSpc>
              <a:spcBef>
                <a:spcPts val="40"/>
              </a:spcBef>
              <a:buChar char="•"/>
              <a:tabLst>
                <a:tab pos="125730" algn="l"/>
              </a:tabLst>
            </a:pP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Cualquier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objeto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métodos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</a:rPr>
              <a:t>wait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notify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(signal)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permiten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usado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como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condition.</a:t>
            </a:r>
            <a:endParaRPr sz="1100">
              <a:latin typeface="Trebuchet MS"/>
              <a:cs typeface="Trebuchet MS"/>
            </a:endParaRPr>
          </a:p>
          <a:p>
            <a:pPr marL="125095" marR="250825" indent="-113030">
              <a:lnSpc>
                <a:spcPct val="118000"/>
              </a:lnSpc>
              <a:spcBef>
                <a:spcPts val="35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25" dirty="0">
                <a:solidFill>
                  <a:srgbClr val="EB801A"/>
                </a:solidFill>
                <a:latin typeface="Trebuchet MS"/>
                <a:cs typeface="Trebuchet MS"/>
              </a:rPr>
              <a:t>wait</a:t>
            </a:r>
            <a:r>
              <a:rPr sz="1100" spc="-4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notify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solo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pueden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usar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está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dentro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monitor.</a:t>
            </a:r>
            <a:endParaRPr sz="1100">
              <a:latin typeface="Trebuchet MS"/>
              <a:cs typeface="Trebuchet MS"/>
            </a:endParaRPr>
          </a:p>
          <a:p>
            <a:pPr marL="125095" marR="54610" indent="-113030">
              <a:lnSpc>
                <a:spcPct val="118000"/>
              </a:lnSpc>
              <a:spcBef>
                <a:spcPts val="4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implementación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similar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Mesa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tanto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hace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signal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sigue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monitor.</a:t>
            </a:r>
            <a:endParaRPr sz="1100">
              <a:latin typeface="Trebuchet MS"/>
              <a:cs typeface="Trebuchet MS"/>
            </a:endParaRPr>
          </a:p>
          <a:p>
            <a:pPr marL="125095" marR="236220" indent="-113030">
              <a:lnSpc>
                <a:spcPct val="118000"/>
              </a:lnSpc>
              <a:spcBef>
                <a:spcPts val="35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Pero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poder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despertar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espera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afuera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antes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despertó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hay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garantías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condición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signal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siga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siendo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rebuchet MS"/>
                <a:cs typeface="Trebuchet MS"/>
              </a:rPr>
              <a:t>válida.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18000"/>
              </a:lnSpc>
              <a:spcBef>
                <a:spcPts val="4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orden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despiertan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depende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implementación.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2072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</a:t>
            </a:r>
            <a:r>
              <a:rPr spc="-65" dirty="0"/>
              <a:t>r</a:t>
            </a:r>
            <a:r>
              <a:rPr spc="-15" dirty="0"/>
              <a:t>oduc</a:t>
            </a:r>
            <a:r>
              <a:rPr spc="-35" dirty="0"/>
              <a:t>t</a:t>
            </a:r>
            <a:r>
              <a:rPr spc="-15" dirty="0"/>
              <a:t>or</a:t>
            </a:r>
            <a:r>
              <a:rPr spc="-70" dirty="0"/>
              <a:t> </a:t>
            </a:r>
            <a:r>
              <a:rPr spc="40" dirty="0"/>
              <a:t>-</a:t>
            </a:r>
            <a:r>
              <a:rPr spc="-70" dirty="0"/>
              <a:t> </a:t>
            </a:r>
            <a:r>
              <a:rPr spc="-80" dirty="0"/>
              <a:t>C</a:t>
            </a:r>
            <a:r>
              <a:rPr spc="-5" dirty="0"/>
              <a:t>onsumidor</a:t>
            </a:r>
            <a:r>
              <a:rPr spc="-70" dirty="0"/>
              <a:t> </a:t>
            </a:r>
            <a:r>
              <a:rPr spc="-30" dirty="0"/>
              <a:t>en</a:t>
            </a:r>
            <a:r>
              <a:rPr spc="-70" dirty="0"/>
              <a:t> </a:t>
            </a:r>
            <a:r>
              <a:rPr spc="-130" dirty="0"/>
              <a:t>J</a:t>
            </a:r>
            <a:r>
              <a:rPr spc="-145" dirty="0"/>
              <a:t>a</a:t>
            </a:r>
            <a:r>
              <a:rPr spc="-50" dirty="0"/>
              <a:t>v</a:t>
            </a:r>
            <a:r>
              <a:rPr spc="10"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49597" y="3171630"/>
            <a:ext cx="17716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30" dirty="0">
                <a:solidFill>
                  <a:srgbClr val="22373A"/>
                </a:solidFill>
                <a:latin typeface="Trebuchet MS"/>
                <a:cs typeface="Trebuchet MS"/>
              </a:rPr>
              <a:t>24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65385"/>
            <a:ext cx="3350895" cy="22663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class</a:t>
            </a:r>
            <a:r>
              <a:rPr sz="600" b="1" spc="-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Buffer</a:t>
            </a:r>
            <a:r>
              <a:rPr sz="6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ct val="100000"/>
              </a:lnSpc>
              <a:spcBef>
                <a:spcPts val="85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private</a:t>
            </a:r>
            <a:r>
              <a:rPr sz="600" b="1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int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n = 0,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in = 0, out =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0;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ct val="100000"/>
              </a:lnSpc>
              <a:spcBef>
                <a:spcPts val="8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private int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[] b =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new int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[DBUFF];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Courier New"/>
              <a:cs typeface="Courier New"/>
            </a:endParaRPr>
          </a:p>
          <a:p>
            <a:pPr marL="194310">
              <a:lnSpc>
                <a:spcPct val="100000"/>
              </a:lnSpc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public</a:t>
            </a:r>
            <a:r>
              <a:rPr sz="600" b="1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synchronized</a:t>
            </a:r>
            <a:r>
              <a:rPr sz="600" b="1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void</a:t>
            </a:r>
            <a:r>
              <a:rPr sz="600" b="1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agregar(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int</a:t>
            </a:r>
            <a:r>
              <a:rPr sz="600" b="1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v)</a:t>
            </a:r>
            <a:r>
              <a:rPr sz="6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throws</a:t>
            </a:r>
            <a:r>
              <a:rPr sz="600" b="1" spc="1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InterruptedException</a:t>
            </a:r>
            <a:r>
              <a:rPr sz="6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558800" marR="2145665" indent="-182245">
              <a:lnSpc>
                <a:spcPct val="111400"/>
              </a:lnSpc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while</a:t>
            </a:r>
            <a:r>
              <a:rPr sz="600" b="1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(n</a:t>
            </a:r>
            <a:r>
              <a:rPr sz="6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==</a:t>
            </a:r>
            <a:r>
              <a:rPr sz="6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DBUFF) </a:t>
            </a:r>
            <a:r>
              <a:rPr sz="600" spc="-3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wait();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ct val="100000"/>
              </a:lnSpc>
              <a:spcBef>
                <a:spcPts val="80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b[in]</a:t>
            </a:r>
            <a:r>
              <a:rPr sz="6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600" spc="-3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v;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ct val="100000"/>
              </a:lnSpc>
              <a:spcBef>
                <a:spcPts val="85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in = (in + 1)</a:t>
            </a:r>
            <a:r>
              <a:rPr sz="600" spc="1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%</a:t>
            </a:r>
            <a:r>
              <a:rPr sz="600" spc="-1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DBUFF;</a:t>
            </a:r>
            <a:endParaRPr sz="600">
              <a:latin typeface="Courier New"/>
              <a:cs typeface="Courier New"/>
            </a:endParaRPr>
          </a:p>
          <a:p>
            <a:pPr marL="376555" marR="2418715">
              <a:lnSpc>
                <a:spcPct val="111400"/>
              </a:lnSpc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n = n + 1; </a:t>
            </a:r>
            <a:r>
              <a:rPr sz="6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notifyAll();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ct val="100000"/>
              </a:lnSpc>
              <a:spcBef>
                <a:spcPts val="80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ct val="100000"/>
              </a:lnSpc>
              <a:spcBef>
                <a:spcPts val="80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public</a:t>
            </a:r>
            <a:r>
              <a:rPr sz="600" b="1" spc="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synchronized</a:t>
            </a:r>
            <a:r>
              <a:rPr sz="600" b="1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int</a:t>
            </a:r>
            <a:r>
              <a:rPr sz="600" b="1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sacar()</a:t>
            </a:r>
            <a:r>
              <a:rPr sz="6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throws</a:t>
            </a:r>
            <a:r>
              <a:rPr sz="600" b="1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InterruptedException</a:t>
            </a:r>
            <a:r>
              <a:rPr sz="600" spc="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{</a:t>
            </a:r>
            <a:endParaRPr sz="600">
              <a:latin typeface="Courier New"/>
              <a:cs typeface="Courier New"/>
            </a:endParaRPr>
          </a:p>
          <a:p>
            <a:pPr marL="558800" marR="2327910" indent="-182245">
              <a:lnSpc>
                <a:spcPct val="111400"/>
              </a:lnSpc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while</a:t>
            </a:r>
            <a:r>
              <a:rPr sz="600" b="1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(n</a:t>
            </a:r>
            <a:r>
              <a:rPr sz="6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==</a:t>
            </a:r>
            <a:r>
              <a:rPr sz="600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0) </a:t>
            </a:r>
            <a:r>
              <a:rPr sz="600" spc="-3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wait();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ct val="100000"/>
              </a:lnSpc>
              <a:spcBef>
                <a:spcPts val="85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int</a:t>
            </a:r>
            <a:r>
              <a:rPr sz="600" b="1" spc="-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v</a:t>
            </a:r>
            <a:r>
              <a:rPr sz="6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600" spc="-2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b[out];</a:t>
            </a:r>
            <a:endParaRPr sz="600">
              <a:latin typeface="Courier New"/>
              <a:cs typeface="Courier New"/>
            </a:endParaRPr>
          </a:p>
          <a:p>
            <a:pPr marL="376555" marR="1873250">
              <a:lnSpc>
                <a:spcPct val="111400"/>
              </a:lnSpc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out = (out + 1)</a:t>
            </a:r>
            <a:r>
              <a:rPr sz="600" spc="12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%</a:t>
            </a:r>
            <a:r>
              <a:rPr sz="600" spc="-1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DBUFF;  </a:t>
            </a:r>
            <a:r>
              <a:rPr sz="60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=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n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-</a:t>
            </a:r>
            <a:r>
              <a:rPr sz="600" spc="-1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1;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ct val="100000"/>
              </a:lnSpc>
              <a:spcBef>
                <a:spcPts val="80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notifyAll();</a:t>
            </a:r>
            <a:endParaRPr sz="600">
              <a:latin typeface="Courier New"/>
              <a:cs typeface="Courier New"/>
            </a:endParaRPr>
          </a:p>
          <a:p>
            <a:pPr marL="376555">
              <a:lnSpc>
                <a:spcPct val="100000"/>
              </a:lnSpc>
              <a:spcBef>
                <a:spcPts val="85"/>
              </a:spcBef>
            </a:pPr>
            <a:r>
              <a:rPr sz="600" b="1" spc="-5" dirty="0">
                <a:solidFill>
                  <a:srgbClr val="22373A"/>
                </a:solidFill>
                <a:latin typeface="Courier New"/>
                <a:cs typeface="Courier New"/>
              </a:rPr>
              <a:t>return</a:t>
            </a:r>
            <a:r>
              <a:rPr sz="600" b="1" spc="-5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v;</a:t>
            </a:r>
            <a:endParaRPr sz="600">
              <a:latin typeface="Courier New"/>
              <a:cs typeface="Courier New"/>
            </a:endParaRPr>
          </a:p>
          <a:p>
            <a:pPr marL="194310">
              <a:lnSpc>
                <a:spcPct val="100000"/>
              </a:lnSpc>
              <a:spcBef>
                <a:spcPts val="80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600" spc="-5" dirty="0">
                <a:solidFill>
                  <a:srgbClr val="22373A"/>
                </a:solidFill>
                <a:latin typeface="Courier New"/>
                <a:cs typeface="Courier New"/>
              </a:rPr>
              <a:t>}</a:t>
            </a:r>
            <a:endParaRPr sz="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899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</a:t>
            </a:r>
            <a:r>
              <a:rPr spc="-45" dirty="0"/>
              <a:t>r</a:t>
            </a:r>
            <a:r>
              <a:rPr spc="-10" dirty="0"/>
              <a:t>odu</a:t>
            </a:r>
            <a:r>
              <a:rPr spc="-30" dirty="0"/>
              <a:t>c</a:t>
            </a:r>
            <a:r>
              <a:rPr spc="-20" dirty="0"/>
              <a:t>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562" y="3171630"/>
            <a:ext cx="13017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677415"/>
            <a:ext cx="3598545" cy="213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8636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semáforos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rebuchet MS"/>
                <a:cs typeface="Trebuchet MS"/>
              </a:rPr>
              <a:t>son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herramientas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bajo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nivel.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fácil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cometer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errores.</a:t>
            </a:r>
            <a:endParaRPr sz="1100">
              <a:latin typeface="Trebuchet MS"/>
              <a:cs typeface="Trebuchet MS"/>
            </a:endParaRPr>
          </a:p>
          <a:p>
            <a:pPr marL="125095" marR="1333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interesante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tener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herramienta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sincronización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más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estructurada.</a:t>
            </a:r>
            <a:endParaRPr sz="1100">
              <a:latin typeface="Trebuchet MS"/>
              <a:cs typeface="Trebuchet MS"/>
            </a:endParaRPr>
          </a:p>
          <a:p>
            <a:pPr marL="125095" marR="5080" indent="-113030">
              <a:lnSpc>
                <a:spcPct val="1042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monitores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fueron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diseñados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combinar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ambos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requerimientos,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resolver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problemas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sincronización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Trebuchet MS"/>
                <a:cs typeface="Trebuchet MS"/>
              </a:rPr>
              <a:t>T.A.D.</a:t>
            </a:r>
            <a:endParaRPr sz="1100">
              <a:latin typeface="Trebuchet MS"/>
              <a:cs typeface="Trebuchet MS"/>
            </a:endParaRPr>
          </a:p>
          <a:p>
            <a:pPr marL="402590" marR="133350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Encapsula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datos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forma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privada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acceden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mediante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métodos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públicos.</a:t>
            </a:r>
            <a:endParaRPr sz="1000">
              <a:latin typeface="Trebuchet MS"/>
              <a:cs typeface="Trebuchet MS"/>
            </a:endParaRPr>
          </a:p>
          <a:p>
            <a:pPr marL="402590" marR="35560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monitores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EB801A"/>
                </a:solidFill>
                <a:latin typeface="Trebuchet MS"/>
                <a:cs typeface="Trebuchet MS"/>
              </a:rPr>
              <a:t>son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EB801A"/>
                </a:solidFill>
                <a:latin typeface="Trebuchet MS"/>
                <a:cs typeface="Trebuchet MS"/>
              </a:rPr>
              <a:t>un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01A"/>
                </a:solidFill>
                <a:latin typeface="Trebuchet MS"/>
                <a:cs typeface="Trebuchet MS"/>
              </a:rPr>
              <a:t>tipo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01A"/>
                </a:solidFill>
                <a:latin typeface="Trebuchet MS"/>
                <a:cs typeface="Trebuchet MS"/>
              </a:rPr>
              <a:t>datos,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EB801A"/>
                </a:solidFill>
                <a:latin typeface="Trebuchet MS"/>
                <a:cs typeface="Trebuchet MS"/>
              </a:rPr>
              <a:t>no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EB801A"/>
                </a:solidFill>
                <a:latin typeface="Trebuchet MS"/>
                <a:cs typeface="Trebuchet MS"/>
              </a:rPr>
              <a:t>un</a:t>
            </a:r>
            <a:r>
              <a:rPr sz="1000" spc="-3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hilo</a:t>
            </a:r>
            <a:r>
              <a:rPr sz="1000" spc="-35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01A"/>
                </a:solidFill>
                <a:latin typeface="Trebuchet MS"/>
                <a:cs typeface="Trebuchet MS"/>
              </a:rPr>
              <a:t>de </a:t>
            </a:r>
            <a:r>
              <a:rPr sz="1000" spc="-29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EB801A"/>
                </a:solidFill>
                <a:latin typeface="Trebuchet MS"/>
                <a:cs typeface="Trebuchet MS"/>
              </a:rPr>
              <a:t>ejecución.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8756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Formulación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9994" y="1039495"/>
            <a:ext cx="3888104" cy="1392555"/>
            <a:chOff x="359994" y="1039495"/>
            <a:chExt cx="3888104" cy="1392555"/>
          </a:xfrm>
        </p:grpSpPr>
        <p:sp>
          <p:nvSpPr>
            <p:cNvPr id="4" name="object 4"/>
            <p:cNvSpPr/>
            <p:nvPr/>
          </p:nvSpPr>
          <p:spPr>
            <a:xfrm>
              <a:off x="359994" y="1039495"/>
              <a:ext cx="3888104" cy="210820"/>
            </a:xfrm>
            <a:custGeom>
              <a:avLst/>
              <a:gdLst/>
              <a:ahLst/>
              <a:cxnLst/>
              <a:rect l="l" t="t" r="r" b="b"/>
              <a:pathLst>
                <a:path w="3888104" h="210819">
                  <a:moveTo>
                    <a:pt x="3888003" y="0"/>
                  </a:moveTo>
                  <a:lnTo>
                    <a:pt x="0" y="0"/>
                  </a:lnTo>
                  <a:lnTo>
                    <a:pt x="0" y="210451"/>
                  </a:lnTo>
                  <a:lnTo>
                    <a:pt x="3888003" y="210451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CE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994" y="1249946"/>
              <a:ext cx="3888104" cy="1181735"/>
            </a:xfrm>
            <a:custGeom>
              <a:avLst/>
              <a:gdLst/>
              <a:ahLst/>
              <a:cxnLst/>
              <a:rect l="l" t="t" r="r" b="b"/>
              <a:pathLst>
                <a:path w="3888104" h="1181735">
                  <a:moveTo>
                    <a:pt x="3888003" y="0"/>
                  </a:moveTo>
                  <a:lnTo>
                    <a:pt x="0" y="0"/>
                  </a:lnTo>
                  <a:lnTo>
                    <a:pt x="0" y="1181671"/>
                  </a:lnTo>
                  <a:lnTo>
                    <a:pt x="3888003" y="1181671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4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3433" y="941588"/>
            <a:ext cx="3710304" cy="141732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b="1" spc="-20" dirty="0">
                <a:solidFill>
                  <a:srgbClr val="22373A"/>
                </a:solidFill>
                <a:latin typeface="Trebuchet MS"/>
                <a:cs typeface="Trebuchet MS"/>
              </a:rPr>
              <a:t>Componentes</a:t>
            </a:r>
            <a:endParaRPr sz="1100">
              <a:latin typeface="Trebuchet MS"/>
              <a:cs typeface="Trebuchet MS"/>
            </a:endParaRPr>
          </a:p>
          <a:p>
            <a:pPr marL="243204" marR="5080" indent="-113030">
              <a:lnSpc>
                <a:spcPct val="118000"/>
              </a:lnSpc>
              <a:spcBef>
                <a:spcPts val="505"/>
              </a:spcBef>
              <a:buChar char="•"/>
              <a:tabLst>
                <a:tab pos="24384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conjunto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variables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(privadas,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globales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dentro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monitor).</a:t>
            </a:r>
            <a:endParaRPr sz="1100">
              <a:latin typeface="Trebuchet MS"/>
              <a:cs typeface="Trebuchet MS"/>
            </a:endParaRPr>
          </a:p>
          <a:p>
            <a:pPr marL="243204" marR="24828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4384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conjunto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procedimientos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(públicos,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permiten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modificar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variables).</a:t>
            </a:r>
            <a:endParaRPr sz="1100">
              <a:latin typeface="Trebuchet MS"/>
              <a:cs typeface="Trebuchet MS"/>
            </a:endParaRPr>
          </a:p>
          <a:p>
            <a:pPr marL="243204" indent="-113664">
              <a:lnSpc>
                <a:spcPct val="100000"/>
              </a:lnSpc>
              <a:spcBef>
                <a:spcPts val="535"/>
              </a:spcBef>
              <a:buChar char="•"/>
              <a:tabLst>
                <a:tab pos="24384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cuerpo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programa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(para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inicializar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variables).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6562" y="3171630"/>
            <a:ext cx="13017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8756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Formulación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562" y="3171630"/>
            <a:ext cx="13017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997849"/>
            <a:ext cx="3732529" cy="152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monitores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aseguran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solo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vez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está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activo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procedimientos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rebuchet MS"/>
                <a:cs typeface="Trebuchet MS"/>
              </a:rPr>
              <a:t>monitor.</a:t>
            </a:r>
            <a:endParaRPr sz="1100">
              <a:latin typeface="Trebuchet MS"/>
              <a:cs typeface="Trebuchet MS"/>
            </a:endParaRPr>
          </a:p>
          <a:p>
            <a:pPr marL="125095" marR="27495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esperan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acceso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monitor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hacen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FIFO.</a:t>
            </a:r>
            <a:endParaRPr sz="1100">
              <a:latin typeface="Trebuchet MS"/>
              <a:cs typeface="Trebuchet MS"/>
            </a:endParaRPr>
          </a:p>
          <a:p>
            <a:pPr marL="125095" marR="227329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esta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única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propiedad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alcanza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resolver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diferentes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problemas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sincronización.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35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Para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esto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utiliza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construcción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EB801A"/>
                </a:solidFill>
                <a:latin typeface="Trebuchet MS"/>
                <a:cs typeface="Trebuchet MS"/>
              </a:rPr>
              <a:t>condition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4645"/>
            <a:ext cx="161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14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V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ariab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</a:t>
            </a:r>
            <a:r>
              <a:rPr sz="1400" b="1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i="1" spc="-5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c</a:t>
            </a:r>
            <a:r>
              <a:rPr sz="1400" i="1" spc="65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ondition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9822"/>
            <a:ext cx="3048635" cy="5080"/>
            <a:chOff x="779995" y="177982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982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9822"/>
              <a:ext cx="508634" cy="5080"/>
            </a:xfrm>
            <a:custGeom>
              <a:avLst/>
              <a:gdLst/>
              <a:ahLst/>
              <a:cxnLst/>
              <a:rect l="l" t="t" r="r" b="b"/>
              <a:pathLst>
                <a:path w="508634" h="5080">
                  <a:moveTo>
                    <a:pt x="0" y="5060"/>
                  </a:moveTo>
                  <a:lnTo>
                    <a:pt x="0" y="0"/>
                  </a:lnTo>
                  <a:lnTo>
                    <a:pt x="508021" y="0"/>
                  </a:lnTo>
                  <a:lnTo>
                    <a:pt x="50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6071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C</a:t>
            </a:r>
            <a:r>
              <a:rPr spc="-15" dirty="0"/>
              <a:t>onstru</a:t>
            </a:r>
            <a:r>
              <a:rPr spc="-35" dirty="0"/>
              <a:t>c</a:t>
            </a:r>
            <a:r>
              <a:rPr spc="-20" dirty="0"/>
              <a:t>ción</a:t>
            </a:r>
            <a:r>
              <a:rPr spc="-70" dirty="0"/>
              <a:t> </a:t>
            </a:r>
            <a:r>
              <a:rPr b="0" i="1" spc="-60" dirty="0">
                <a:latin typeface="Arial"/>
                <a:cs typeface="Arial"/>
              </a:rPr>
              <a:t>c</a:t>
            </a:r>
            <a:r>
              <a:rPr b="0" i="1" spc="40" dirty="0">
                <a:latin typeface="Arial"/>
                <a:cs typeface="Arial"/>
              </a:rPr>
              <a:t>ondition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359" y="3171630"/>
            <a:ext cx="130175" cy="1720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75"/>
              </a:spcBef>
            </a:pPr>
            <a:r>
              <a:rPr sz="800" spc="-70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29612"/>
            <a:ext cx="3829685" cy="186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885">
              <a:lnSpc>
                <a:spcPct val="118000"/>
              </a:lnSpc>
              <a:spcBef>
                <a:spcPts val="100"/>
              </a:spcBef>
            </a:pP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definen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variable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tipo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EB801A"/>
                </a:solidFill>
                <a:latin typeface="Trebuchet MS"/>
                <a:cs typeface="Trebuchet MS"/>
              </a:rPr>
              <a:t>condition</a:t>
            </a:r>
            <a:r>
              <a:rPr sz="1100" spc="-40" dirty="0">
                <a:solidFill>
                  <a:srgbClr val="EB801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(solo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válida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dentro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monitores),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permiten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usar:</a:t>
            </a:r>
            <a:endParaRPr sz="1100">
              <a:latin typeface="Trebuchet MS"/>
              <a:cs typeface="Trebuchet MS"/>
            </a:endParaRPr>
          </a:p>
          <a:p>
            <a:pPr marL="801370" marR="50800" indent="-427990">
              <a:lnSpc>
                <a:spcPct val="118000"/>
              </a:lnSpc>
              <a:spcBef>
                <a:spcPts val="844"/>
              </a:spcBef>
            </a:pPr>
            <a:r>
              <a:rPr sz="1100" b="1" spc="-35" dirty="0">
                <a:solidFill>
                  <a:srgbClr val="22373A"/>
                </a:solidFill>
                <a:latin typeface="Trebuchet MS"/>
                <a:cs typeface="Trebuchet MS"/>
              </a:rPr>
              <a:t>wait()</a:t>
            </a:r>
            <a:r>
              <a:rPr sz="1100" b="1" spc="20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El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proceso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lo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invoca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bloquea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queda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una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cola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(FIFO)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bloqueados.</a:t>
            </a:r>
            <a:endParaRPr sz="1100">
              <a:latin typeface="Trebuchet MS"/>
              <a:cs typeface="Trebuchet MS"/>
            </a:endParaRPr>
          </a:p>
          <a:p>
            <a:pPr marL="801370" marR="130810" indent="-534670">
              <a:lnSpc>
                <a:spcPct val="118000"/>
              </a:lnSpc>
              <a:spcBef>
                <a:spcPts val="300"/>
              </a:spcBef>
            </a:pPr>
            <a:r>
              <a:rPr sz="1100" b="1" spc="-10" dirty="0">
                <a:solidFill>
                  <a:srgbClr val="22373A"/>
                </a:solidFill>
                <a:latin typeface="Trebuchet MS"/>
                <a:cs typeface="Trebuchet MS"/>
              </a:rPr>
              <a:t>signal()</a:t>
            </a:r>
            <a:r>
              <a:rPr sz="1100" b="1" spc="2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Si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cola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rebuchet MS"/>
                <a:cs typeface="Trebuchet MS"/>
              </a:rPr>
              <a:t>bloqueados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vacía,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despierta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rebuchet MS"/>
                <a:cs typeface="Trebuchet MS"/>
              </a:rPr>
              <a:t>primero.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18000"/>
              </a:lnSpc>
              <a:spcBef>
                <a:spcPts val="844"/>
              </a:spcBef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caso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un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Trebuchet MS"/>
                <a:cs typeface="Trebuchet MS"/>
              </a:rPr>
              <a:t>signal()</a:t>
            </a:r>
            <a:r>
              <a:rPr sz="1100" b="1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sin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bloqueados,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rebuchet MS"/>
                <a:cs typeface="Trebuchet MS"/>
              </a:rPr>
              <a:t>la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operación </a:t>
            </a:r>
            <a:r>
              <a:rPr sz="1100" spc="-3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tiene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efecto.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0782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Ejemp</a:t>
            </a:r>
            <a:r>
              <a:rPr spc="-30" dirty="0"/>
              <a:t>l</a:t>
            </a:r>
            <a:r>
              <a:rPr spc="15" dirty="0"/>
              <a:t>o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15" dirty="0"/>
              <a:t>uso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359" y="3171630"/>
            <a:ext cx="130175" cy="1720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75"/>
              </a:spcBef>
            </a:pPr>
            <a:r>
              <a:rPr sz="800" spc="-70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1417774"/>
            <a:ext cx="3469004" cy="65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dirty="0">
                <a:solidFill>
                  <a:srgbClr val="22373A"/>
                </a:solidFill>
                <a:latin typeface="Trebuchet MS"/>
                <a:cs typeface="Trebuchet MS"/>
              </a:rPr>
              <a:t>Implementar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las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funciones</a:t>
            </a:r>
            <a:r>
              <a:rPr sz="11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2373A"/>
                </a:solidFill>
                <a:latin typeface="Trebuchet MS"/>
                <a:cs typeface="Trebuchet MS"/>
              </a:rPr>
              <a:t>P()</a:t>
            </a:r>
            <a:r>
              <a:rPr sz="1100" b="1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Trebuchet MS"/>
                <a:cs typeface="Trebuchet MS"/>
              </a:rPr>
              <a:t>V()</a:t>
            </a:r>
            <a:r>
              <a:rPr sz="1100" b="1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semáforos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con </a:t>
            </a:r>
            <a:r>
              <a:rPr sz="1100" spc="-3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rebuchet MS"/>
                <a:cs typeface="Trebuchet MS"/>
              </a:rPr>
              <a:t>monitores.</a:t>
            </a:r>
            <a:endParaRPr sz="1100">
              <a:latin typeface="Trebuchet MS"/>
              <a:cs typeface="Trebuchet MS"/>
            </a:endParaRPr>
          </a:p>
          <a:p>
            <a:pPr marL="125095" indent="-113030">
              <a:lnSpc>
                <a:spcPct val="100000"/>
              </a:lnSpc>
              <a:spcBef>
                <a:spcPts val="540"/>
              </a:spcBef>
              <a:buChar char="•"/>
              <a:tabLst>
                <a:tab pos="125730" algn="l"/>
              </a:tabLst>
            </a:pP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Los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5" dirty="0">
                <a:solidFill>
                  <a:srgbClr val="22373A"/>
                </a:solidFill>
                <a:latin typeface="Trebuchet MS"/>
                <a:cs typeface="Trebuchet MS"/>
              </a:rPr>
              <a:t>procesos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rebuchet MS"/>
                <a:cs typeface="Trebuchet MS"/>
              </a:rPr>
              <a:t>se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5" dirty="0">
                <a:solidFill>
                  <a:srgbClr val="22373A"/>
                </a:solidFill>
                <a:latin typeface="Trebuchet MS"/>
                <a:cs typeface="Trebuchet MS"/>
              </a:rPr>
              <a:t>despiertan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rebuchet MS"/>
                <a:cs typeface="Trebuchet MS"/>
              </a:rPr>
              <a:t>orden</a:t>
            </a:r>
            <a:r>
              <a:rPr sz="11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rebuchet MS"/>
                <a:cs typeface="Trebuchet MS"/>
              </a:rPr>
              <a:t>FIFO.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1738</Words>
  <Application>Microsoft Office PowerPoint</Application>
  <PresentationFormat>Personalizado</PresentationFormat>
  <Paragraphs>301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</vt:lpstr>
      <vt:lpstr>Courier New</vt:lpstr>
      <vt:lpstr>Trebuchet MS</vt:lpstr>
      <vt:lpstr>Office Theme</vt:lpstr>
      <vt:lpstr>Presentación de PowerPoint</vt:lpstr>
      <vt:lpstr>Agenda</vt:lpstr>
      <vt:lpstr>Presentación de PowerPoint</vt:lpstr>
      <vt:lpstr>Introducción</vt:lpstr>
      <vt:lpstr>Formulación</vt:lpstr>
      <vt:lpstr>Formulación</vt:lpstr>
      <vt:lpstr>Presentación de PowerPoint</vt:lpstr>
      <vt:lpstr>Construcción condition</vt:lpstr>
      <vt:lpstr>Ejemplo de uso</vt:lpstr>
      <vt:lpstr>Semáforos con monitores</vt:lpstr>
      <vt:lpstr>Presentación de PowerPoint</vt:lpstr>
      <vt:lpstr>Cómo se bloquean las variables condition</vt:lpstr>
      <vt:lpstr>Como se bloquean las variables condition</vt:lpstr>
      <vt:lpstr>Presentación de PowerPoint</vt:lpstr>
      <vt:lpstr>Posibles estados de los procesos</vt:lpstr>
      <vt:lpstr>Posibles estados de los procesos</vt:lpstr>
      <vt:lpstr>Presentación de PowerPoint</vt:lpstr>
      <vt:lpstr>Presentación de PowerPoint</vt:lpstr>
      <vt:lpstr>Monitores con semáforos</vt:lpstr>
      <vt:lpstr>Monitores con semáforos</vt:lpstr>
      <vt:lpstr>Presentación de PowerPoint</vt:lpstr>
      <vt:lpstr>Productor - Consumidor</vt:lpstr>
      <vt:lpstr>Productor - Consumidor</vt:lpstr>
      <vt:lpstr>Lectores-Escritores</vt:lpstr>
      <vt:lpstr>Lectores-Escritores I</vt:lpstr>
      <vt:lpstr>Lectores-Escritores II</vt:lpstr>
      <vt:lpstr>Filósofos comensales I</vt:lpstr>
      <vt:lpstr>Filósofos comensales II</vt:lpstr>
      <vt:lpstr>Presentación de PowerPoint</vt:lpstr>
      <vt:lpstr>Monitores en Java</vt:lpstr>
      <vt:lpstr>Productor - Consumidor en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Julio David Requena Duarte</cp:lastModifiedBy>
  <cp:revision>1</cp:revision>
  <dcterms:created xsi:type="dcterms:W3CDTF">2023-01-13T16:02:26Z</dcterms:created>
  <dcterms:modified xsi:type="dcterms:W3CDTF">2023-01-13T16:03:36Z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2023-01-13T00:00:00Z</vt:filetime>
  </property>
</Properties>
</file>