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4610100" cy="3460750"/>
  <p:notesSz cx="4610100" cy="346075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50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75867"/>
            <a:ext cx="43648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4381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30" dirty="0"/>
              <a:t>‹Nº›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4381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30" dirty="0"/>
              <a:t>‹Nº›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27901" y="719970"/>
            <a:ext cx="1885950" cy="2093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563748" y="645636"/>
            <a:ext cx="1581785" cy="1898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4381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30" dirty="0"/>
              <a:t>‹Nº›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4381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30" dirty="0"/>
              <a:t>‹Nº›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4381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30" dirty="0"/>
              <a:t>‹Nº›</a:t>
            </a:fld>
            <a:endParaRPr spc="-3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7295" y="1252616"/>
            <a:ext cx="3075508" cy="549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899" y="1103265"/>
            <a:ext cx="2383155" cy="1626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94631" y="3171630"/>
            <a:ext cx="132079" cy="172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4381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30" dirty="0"/>
              <a:t>‹Nº›</a:t>
            </a:fld>
            <a:endParaRPr spc="-3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4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994" y="1853952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294" y="967670"/>
            <a:ext cx="1722755" cy="134556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00" b="1" spc="35" dirty="0">
                <a:solidFill>
                  <a:srgbClr val="22373A"/>
                </a:solidFill>
                <a:latin typeface="Trebuchet MS"/>
                <a:cs typeface="Trebuchet MS"/>
              </a:rPr>
              <a:t>Sis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400" b="1" spc="25" dirty="0">
                <a:solidFill>
                  <a:srgbClr val="22373A"/>
                </a:solidFill>
                <a:latin typeface="Trebuchet MS"/>
                <a:cs typeface="Trebuchet MS"/>
              </a:rPr>
              <a:t>emas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</a:rPr>
              <a:t>Ope</a:t>
            </a:r>
            <a:r>
              <a:rPr sz="1400" b="1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</a:rPr>
              <a:t>ati</a:t>
            </a:r>
            <a:r>
              <a:rPr sz="1400" b="1" spc="-15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400" b="1" spc="60" dirty="0">
                <a:solidFill>
                  <a:srgbClr val="22373A"/>
                </a:solidFill>
                <a:latin typeface="Trebuchet MS"/>
                <a:cs typeface="Trebuchet MS"/>
              </a:rPr>
              <a:t>os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5" dirty="0">
                <a:solidFill>
                  <a:srgbClr val="22373A"/>
                </a:solidFill>
                <a:latin typeface="Trebuchet MS"/>
                <a:cs typeface="Trebuchet MS"/>
              </a:rPr>
              <a:t>Colas</a:t>
            </a:r>
            <a:r>
              <a:rPr sz="1200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2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22373A"/>
                </a:solidFill>
                <a:latin typeface="Trebuchet MS"/>
                <a:cs typeface="Trebuchet MS"/>
              </a:rPr>
              <a:t>mensajes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5" dirty="0" err="1">
                <a:solidFill>
                  <a:srgbClr val="22373A"/>
                </a:solidFill>
                <a:latin typeface="Trebuchet MS"/>
                <a:cs typeface="Trebuchet MS"/>
              </a:rPr>
              <a:t>Curso</a:t>
            </a:r>
            <a:r>
              <a:rPr sz="1000" spc="-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202</a:t>
            </a:r>
            <a:r>
              <a:rPr lang="es-GT" sz="1000" spc="-45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Facultad</a:t>
            </a: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Ingeniería,</a:t>
            </a: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U</a:t>
            </a:r>
            <a:r>
              <a:rPr lang="es-GT" sz="800" dirty="0">
                <a:solidFill>
                  <a:srgbClr val="22373A"/>
                </a:solidFill>
                <a:latin typeface="Trebuchet MS"/>
                <a:cs typeface="Trebuchet MS"/>
              </a:rPr>
              <a:t>RL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30" dirty="0"/>
              <a:t>1</a:t>
            </a:fld>
            <a:endParaRPr spc="-30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E0148395-092A-FCBC-FEF9-C938F8846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216" y="2111375"/>
            <a:ext cx="1950640" cy="87662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5875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F9F9F9"/>
                </a:solidFill>
              </a:rPr>
              <a:t>C</a:t>
            </a:r>
            <a:r>
              <a:rPr sz="1200" spc="5" dirty="0">
                <a:solidFill>
                  <a:srgbClr val="F9F9F9"/>
                </a:solidFill>
              </a:rPr>
              <a:t>a</a:t>
            </a:r>
            <a:r>
              <a:rPr sz="1200" spc="-5" dirty="0">
                <a:solidFill>
                  <a:srgbClr val="F9F9F9"/>
                </a:solidFill>
              </a:rPr>
              <a:t>pacidad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del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mailb</a:t>
            </a:r>
            <a:r>
              <a:rPr sz="1200" spc="-20" dirty="0">
                <a:solidFill>
                  <a:srgbClr val="F9F9F9"/>
                </a:solidFill>
              </a:rPr>
              <a:t>o</a:t>
            </a:r>
            <a:r>
              <a:rPr sz="1200" spc="-60" dirty="0">
                <a:solidFill>
                  <a:srgbClr val="F9F9F9"/>
                </a:solidFill>
              </a:rPr>
              <a:t>x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1067547"/>
            <a:ext cx="3692525" cy="1357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34290" indent="-113030" algn="just">
              <a:lnSpc>
                <a:spcPct val="104200"/>
              </a:lnSpc>
              <a:spcBef>
                <a:spcPts val="100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5" dirty="0">
                <a:solidFill>
                  <a:srgbClr val="EB801A"/>
                </a:solidFill>
                <a:latin typeface="Trebuchet MS"/>
                <a:cs typeface="Trebuchet MS"/>
              </a:rPr>
              <a:t>Capacidad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EB801A"/>
                </a:solidFill>
                <a:latin typeface="Trebuchet MS"/>
                <a:cs typeface="Trebuchet MS"/>
              </a:rPr>
              <a:t>finita</a:t>
            </a:r>
            <a:r>
              <a:rPr sz="11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EB801A"/>
                </a:solidFill>
                <a:latin typeface="Trebuchet MS"/>
                <a:cs typeface="Trebuchet MS"/>
              </a:rPr>
              <a:t>(N)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Pueden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existir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30" dirty="0">
                <a:solidFill>
                  <a:srgbClr val="22373A"/>
                </a:solidFill>
                <a:latin typeface="Trebuchet MS"/>
                <a:cs typeface="Trebuchet MS"/>
              </a:rPr>
              <a:t>N</a:t>
            </a:r>
            <a:r>
              <a:rPr sz="1100" i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mensajes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mailbox.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Si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mailbox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tiene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capacidad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colmada,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emisor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(bloqueante)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bloqueará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hasta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libere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lugar.</a:t>
            </a:r>
            <a:endParaRPr sz="1100">
              <a:latin typeface="Trebuchet MS"/>
              <a:cs typeface="Trebuchet MS"/>
            </a:endParaRPr>
          </a:p>
          <a:p>
            <a:pPr marL="402590" lvl="1" indent="-109855" algn="just">
              <a:lnSpc>
                <a:spcPct val="100000"/>
              </a:lnSpc>
              <a:spcBef>
                <a:spcPts val="355"/>
              </a:spcBef>
              <a:buChar char="•"/>
              <a:tabLst>
                <a:tab pos="40322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capacidad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puede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ser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0.</a:t>
            </a:r>
            <a:endParaRPr sz="1000">
              <a:latin typeface="Trebuchet MS"/>
              <a:cs typeface="Trebuchet MS"/>
            </a:endParaRPr>
          </a:p>
          <a:p>
            <a:pPr marL="125095" marR="5080" indent="-113030" algn="just">
              <a:lnSpc>
                <a:spcPct val="118000"/>
              </a:lnSpc>
              <a:spcBef>
                <a:spcPts val="320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5" dirty="0">
                <a:solidFill>
                  <a:srgbClr val="EB801A"/>
                </a:solidFill>
                <a:latin typeface="Trebuchet MS"/>
                <a:cs typeface="Trebuchet MS"/>
              </a:rPr>
              <a:t>Capacidad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EB801A"/>
                </a:solidFill>
                <a:latin typeface="Trebuchet MS"/>
                <a:cs typeface="Trebuchet MS"/>
              </a:rPr>
              <a:t>infinita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capacidad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mailbox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“infinita”.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emisor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nunca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bloquea.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6829"/>
            <a:ext cx="23202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7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qui</a:t>
            </a:r>
            <a:r>
              <a:rPr sz="1400" b="1" spc="-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v</a:t>
            </a:r>
            <a:r>
              <a:rPr sz="1400" b="1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</a:t>
            </a: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l</a:t>
            </a:r>
            <a:r>
              <a:rPr sz="1400" b="1" spc="-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encia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-6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</a:t>
            </a:r>
            <a:r>
              <a:rPr sz="1400" b="1" spc="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on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semá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f</a:t>
            </a:r>
            <a:r>
              <a:rPr sz="1400" b="1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</a:t>
            </a:r>
            <a:r>
              <a:rPr sz="1400" b="1" spc="-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400" b="1" spc="6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82006"/>
            <a:ext cx="3048635" cy="5080"/>
            <a:chOff x="779995" y="178200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8200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82006"/>
              <a:ext cx="1434465" cy="5080"/>
            </a:xfrm>
            <a:custGeom>
              <a:avLst/>
              <a:gdLst/>
              <a:ahLst/>
              <a:cxnLst/>
              <a:rect l="l" t="t" r="r" b="b"/>
              <a:pathLst>
                <a:path w="1434464" h="5080">
                  <a:moveTo>
                    <a:pt x="0" y="5060"/>
                  </a:moveTo>
                  <a:lnTo>
                    <a:pt x="0" y="0"/>
                  </a:lnTo>
                  <a:lnTo>
                    <a:pt x="1434348" y="0"/>
                  </a:lnTo>
                  <a:lnTo>
                    <a:pt x="143434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3583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F9F9F9"/>
                </a:solidFill>
              </a:rPr>
              <a:t>Semá</a:t>
            </a:r>
            <a:r>
              <a:rPr sz="1200" spc="-20" dirty="0">
                <a:solidFill>
                  <a:srgbClr val="F9F9F9"/>
                </a:solidFill>
              </a:rPr>
              <a:t>f</a:t>
            </a:r>
            <a:r>
              <a:rPr sz="1200" spc="-15" dirty="0">
                <a:solidFill>
                  <a:srgbClr val="F9F9F9"/>
                </a:solidFill>
              </a:rPr>
              <a:t>o</a:t>
            </a:r>
            <a:r>
              <a:rPr sz="1200" spc="-35" dirty="0">
                <a:solidFill>
                  <a:srgbClr val="F9F9F9"/>
                </a:solidFill>
              </a:rPr>
              <a:t>r</a:t>
            </a:r>
            <a:r>
              <a:rPr sz="1200" spc="35" dirty="0">
                <a:solidFill>
                  <a:srgbClr val="F9F9F9"/>
                </a:solidFill>
              </a:rPr>
              <a:t>os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de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65" dirty="0">
                <a:solidFill>
                  <a:srgbClr val="F9F9F9"/>
                </a:solidFill>
              </a:rPr>
              <a:t>c</a:t>
            </a:r>
            <a:r>
              <a:rPr sz="1200" spc="-10" dirty="0">
                <a:solidFill>
                  <a:srgbClr val="F9F9F9"/>
                </a:solidFill>
              </a:rPr>
              <a:t>on</a:t>
            </a:r>
            <a:r>
              <a:rPr sz="1200" spc="-35" dirty="0">
                <a:solidFill>
                  <a:srgbClr val="F9F9F9"/>
                </a:solidFill>
              </a:rPr>
              <a:t>t</a:t>
            </a:r>
            <a:r>
              <a:rPr sz="1200" spc="-10" dirty="0">
                <a:solidFill>
                  <a:srgbClr val="F9F9F9"/>
                </a:solidFill>
              </a:rPr>
              <a:t>eo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65" dirty="0">
                <a:solidFill>
                  <a:srgbClr val="F9F9F9"/>
                </a:solidFill>
              </a:rPr>
              <a:t>c</a:t>
            </a:r>
            <a:r>
              <a:rPr sz="1200" spc="-5" dirty="0">
                <a:solidFill>
                  <a:srgbClr val="F9F9F9"/>
                </a:solidFill>
              </a:rPr>
              <a:t>on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mailb</a:t>
            </a:r>
            <a:r>
              <a:rPr sz="1200" spc="-20" dirty="0">
                <a:solidFill>
                  <a:srgbClr val="F9F9F9"/>
                </a:solidFill>
              </a:rPr>
              <a:t>o</a:t>
            </a:r>
            <a:r>
              <a:rPr sz="1200" spc="-60" dirty="0">
                <a:solidFill>
                  <a:srgbClr val="F9F9F9"/>
                </a:solidFill>
              </a:rPr>
              <a:t>x</a:t>
            </a:r>
            <a:endParaRPr sz="1200"/>
          </a:p>
        </p:txBody>
      </p:sp>
      <p:sp>
        <p:nvSpPr>
          <p:cNvPr id="7" name="object 7"/>
          <p:cNvSpPr txBox="1"/>
          <p:nvPr/>
        </p:nvSpPr>
        <p:spPr>
          <a:xfrm>
            <a:off x="4350511" y="3170716"/>
            <a:ext cx="175895" cy="1727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9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994" y="785456"/>
            <a:ext cx="3888104" cy="210820"/>
          </a:xfrm>
          <a:prstGeom prst="rect">
            <a:avLst/>
          </a:prstGeom>
          <a:solidFill>
            <a:srgbClr val="CED2D3"/>
          </a:solidFill>
        </p:spPr>
        <p:txBody>
          <a:bodyPr vert="horz" wrap="square" lIns="0" tIns="952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75"/>
              </a:spcBef>
            </a:pPr>
            <a:r>
              <a:rPr sz="1100" b="1" spc="-20" dirty="0">
                <a:solidFill>
                  <a:srgbClr val="22373A"/>
                </a:solidFill>
                <a:latin typeface="Trebuchet MS"/>
                <a:cs typeface="Trebuchet MS"/>
              </a:rPr>
              <a:t>Implementación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995921"/>
            <a:ext cx="3888104" cy="399415"/>
          </a:xfrm>
          <a:prstGeom prst="rect">
            <a:avLst/>
          </a:prstGeom>
          <a:solidFill>
            <a:srgbClr val="E4E6E6"/>
          </a:solidFill>
        </p:spPr>
        <p:txBody>
          <a:bodyPr vert="horz" wrap="square" lIns="0" tIns="1333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Enviar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bloqueante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recibir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bloqueante.</a:t>
            </a:r>
            <a:endParaRPr sz="1100">
              <a:latin typeface="Trebuchet MS"/>
              <a:cs typeface="Trebuchet MS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Mailboxes</a:t>
            </a:r>
            <a:r>
              <a:rPr sz="1100" spc="-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infinitos.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258" y="1506923"/>
            <a:ext cx="2226945" cy="1181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espera:</a:t>
            </a:r>
            <a:r>
              <a:rPr sz="10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mailbox</a:t>
            </a:r>
            <a:r>
              <a:rPr sz="10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of</a:t>
            </a:r>
            <a:r>
              <a:rPr sz="10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NIL;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r>
              <a:rPr sz="1000" b="1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Init()</a:t>
            </a:r>
            <a:r>
              <a:rPr sz="10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(n:</a:t>
            </a:r>
            <a:r>
              <a:rPr sz="10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integer)</a:t>
            </a:r>
            <a:endParaRPr sz="1000">
              <a:latin typeface="Courier New"/>
              <a:cs typeface="Courier New"/>
            </a:endParaRPr>
          </a:p>
          <a:p>
            <a:pPr marL="391795" marR="308610" indent="-189865">
              <a:lnSpc>
                <a:spcPct val="114599"/>
              </a:lnSpc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for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i </a:t>
            </a: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in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1..n </a:t>
            </a: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do </a:t>
            </a:r>
            <a:r>
              <a:rPr sz="1000" b="1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(espera,</a:t>
            </a:r>
            <a:r>
              <a:rPr sz="1000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NIL);</a:t>
            </a:r>
            <a:endParaRPr sz="1000">
              <a:latin typeface="Courier New"/>
              <a:cs typeface="Courier New"/>
            </a:endParaRPr>
          </a:p>
          <a:p>
            <a:pPr marL="12700" marR="1219200" indent="189230">
              <a:lnSpc>
                <a:spcPct val="114599"/>
              </a:lnSpc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1000" b="1" spc="5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for </a:t>
            </a:r>
            <a:r>
              <a:rPr sz="1000" b="1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1000" b="1" spc="-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7208" y="1462513"/>
            <a:ext cx="1733550" cy="124777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r>
              <a:rPr sz="1000" b="1" spc="-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P()</a:t>
            </a:r>
            <a:endParaRPr sz="1000">
              <a:latin typeface="Courier New"/>
              <a:cs typeface="Courier New"/>
            </a:endParaRPr>
          </a:p>
          <a:p>
            <a:pPr marL="201930">
              <a:lnSpc>
                <a:spcPct val="100000"/>
              </a:lnSpc>
              <a:spcBef>
                <a:spcPts val="175"/>
              </a:spcBef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recibir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(espera,</a:t>
            </a:r>
            <a:r>
              <a:rPr sz="1000" spc="-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m);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1000" b="1" spc="-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r>
              <a:rPr sz="1000" b="1" spc="-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V()</a:t>
            </a:r>
            <a:endParaRPr sz="1000">
              <a:latin typeface="Courier New"/>
              <a:cs typeface="Courier New"/>
            </a:endParaRPr>
          </a:p>
          <a:p>
            <a:pPr marL="201930">
              <a:lnSpc>
                <a:spcPct val="100000"/>
              </a:lnSpc>
              <a:spcBef>
                <a:spcPts val="175"/>
              </a:spcBef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(espera,</a:t>
            </a:r>
            <a:r>
              <a:rPr sz="1000" spc="-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NIL);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1000" b="1" spc="-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1443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" dirty="0">
                <a:solidFill>
                  <a:srgbClr val="F9F9F9"/>
                </a:solidFill>
              </a:rPr>
              <a:t>Mailb</a:t>
            </a:r>
            <a:r>
              <a:rPr sz="1200" spc="-5" dirty="0">
                <a:solidFill>
                  <a:srgbClr val="F9F9F9"/>
                </a:solidFill>
              </a:rPr>
              <a:t>o</a:t>
            </a:r>
            <a:r>
              <a:rPr sz="1200" spc="-60" dirty="0">
                <a:solidFill>
                  <a:srgbClr val="F9F9F9"/>
                </a:solidFill>
              </a:rPr>
              <a:t>x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30" dirty="0">
                <a:solidFill>
                  <a:srgbClr val="F9F9F9"/>
                </a:solidFill>
              </a:rPr>
              <a:t>infini</a:t>
            </a:r>
            <a:r>
              <a:rPr sz="1200" spc="-55" dirty="0">
                <a:solidFill>
                  <a:srgbClr val="F9F9F9"/>
                </a:solidFill>
              </a:rPr>
              <a:t>t</a:t>
            </a:r>
            <a:r>
              <a:rPr sz="1200" spc="15" dirty="0">
                <a:solidFill>
                  <a:srgbClr val="F9F9F9"/>
                </a:solidFill>
              </a:rPr>
              <a:t>o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65" dirty="0">
                <a:solidFill>
                  <a:srgbClr val="F9F9F9"/>
                </a:solidFill>
              </a:rPr>
              <a:t>c</a:t>
            </a:r>
            <a:r>
              <a:rPr sz="1200" spc="-5" dirty="0">
                <a:solidFill>
                  <a:srgbClr val="F9F9F9"/>
                </a:solidFill>
              </a:rPr>
              <a:t>on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semá</a:t>
            </a:r>
            <a:r>
              <a:rPr sz="1200" spc="-20" dirty="0">
                <a:solidFill>
                  <a:srgbClr val="F9F9F9"/>
                </a:solidFill>
              </a:rPr>
              <a:t>f</a:t>
            </a:r>
            <a:r>
              <a:rPr sz="1200" spc="-15" dirty="0">
                <a:solidFill>
                  <a:srgbClr val="F9F9F9"/>
                </a:solidFill>
              </a:rPr>
              <a:t>o</a:t>
            </a:r>
            <a:r>
              <a:rPr sz="1200" spc="-35" dirty="0">
                <a:solidFill>
                  <a:srgbClr val="F9F9F9"/>
                </a:solidFill>
              </a:rPr>
              <a:t>r</a:t>
            </a:r>
            <a:r>
              <a:rPr sz="1200" spc="35" dirty="0">
                <a:solidFill>
                  <a:srgbClr val="F9F9F9"/>
                </a:solidFill>
              </a:rPr>
              <a:t>os</a:t>
            </a:r>
            <a:endParaRPr sz="1200"/>
          </a:p>
        </p:txBody>
      </p:sp>
      <p:sp>
        <p:nvSpPr>
          <p:cNvPr id="5" name="object 5"/>
          <p:cNvSpPr txBox="1"/>
          <p:nvPr/>
        </p:nvSpPr>
        <p:spPr>
          <a:xfrm>
            <a:off x="4350511" y="3170716"/>
            <a:ext cx="175895" cy="1727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10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 marR="80645" indent="-189865">
              <a:lnSpc>
                <a:spcPct val="114599"/>
              </a:lnSpc>
              <a:spcBef>
                <a:spcPts val="100"/>
              </a:spcBef>
            </a:pPr>
            <a:r>
              <a:rPr b="1" spc="-5" dirty="0">
                <a:latin typeface="Courier New"/>
                <a:cs typeface="Courier New"/>
              </a:rPr>
              <a:t>procedure </a:t>
            </a:r>
            <a:r>
              <a:rPr spc="-5" dirty="0"/>
              <a:t>enviar(m) </a:t>
            </a:r>
            <a:r>
              <a:rPr spc="-590" dirty="0"/>
              <a:t> </a:t>
            </a:r>
            <a:r>
              <a:rPr b="1" spc="-5" dirty="0">
                <a:latin typeface="Courier New"/>
                <a:cs typeface="Courier New"/>
              </a:rPr>
              <a:t>P</a:t>
            </a:r>
            <a:r>
              <a:rPr spc="-5" dirty="0"/>
              <a:t>(mutex); </a:t>
            </a:r>
            <a:r>
              <a:rPr dirty="0"/>
              <a:t> </a:t>
            </a:r>
            <a:r>
              <a:rPr spc="-5" dirty="0"/>
              <a:t>add(mensajes,</a:t>
            </a:r>
            <a:r>
              <a:rPr spc="-65" dirty="0"/>
              <a:t> </a:t>
            </a:r>
            <a:r>
              <a:rPr spc="-5" dirty="0"/>
              <a:t>m); </a:t>
            </a:r>
            <a:r>
              <a:rPr spc="-585" dirty="0"/>
              <a:t> </a:t>
            </a:r>
            <a:r>
              <a:rPr b="1" spc="-5" dirty="0">
                <a:latin typeface="Courier New"/>
                <a:cs typeface="Courier New"/>
              </a:rPr>
              <a:t>V</a:t>
            </a:r>
            <a:r>
              <a:rPr spc="-5" dirty="0"/>
              <a:t>(mutex); </a:t>
            </a:r>
            <a:r>
              <a:rPr dirty="0"/>
              <a:t> </a:t>
            </a:r>
            <a:r>
              <a:rPr b="1" spc="-5" dirty="0">
                <a:latin typeface="Courier New"/>
                <a:cs typeface="Courier New"/>
              </a:rPr>
              <a:t>V</a:t>
            </a:r>
            <a:r>
              <a:rPr spc="-5" dirty="0"/>
              <a:t>(cantidad);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b="1" spc="-5" dirty="0">
                <a:latin typeface="Courier New"/>
                <a:cs typeface="Courier New"/>
              </a:rPr>
              <a:t>end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procedure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b="1" spc="-5" dirty="0">
                <a:latin typeface="Courier New"/>
                <a:cs typeface="Courier New"/>
              </a:rPr>
              <a:t>Begin</a:t>
            </a:r>
          </a:p>
          <a:p>
            <a:pPr marL="201930">
              <a:lnSpc>
                <a:spcPct val="100000"/>
              </a:lnSpc>
              <a:spcBef>
                <a:spcPts val="175"/>
              </a:spcBef>
            </a:pPr>
            <a:r>
              <a:rPr b="1" spc="-5" dirty="0">
                <a:latin typeface="Courier New"/>
                <a:cs typeface="Courier New"/>
              </a:rPr>
              <a:t>INIT</a:t>
            </a:r>
            <a:r>
              <a:rPr spc="-5" dirty="0"/>
              <a:t>(cantidad,</a:t>
            </a:r>
            <a:r>
              <a:rPr spc="-55" dirty="0"/>
              <a:t> </a:t>
            </a:r>
            <a:r>
              <a:rPr spc="-5" dirty="0"/>
              <a:t>0);</a:t>
            </a:r>
          </a:p>
          <a:p>
            <a:pPr marL="201930">
              <a:lnSpc>
                <a:spcPct val="100000"/>
              </a:lnSpc>
              <a:spcBef>
                <a:spcPts val="175"/>
              </a:spcBef>
            </a:pPr>
            <a:r>
              <a:rPr b="1" spc="-5" dirty="0">
                <a:latin typeface="Courier New"/>
                <a:cs typeface="Courier New"/>
              </a:rPr>
              <a:t>INIT</a:t>
            </a:r>
            <a:r>
              <a:rPr spc="-5" dirty="0"/>
              <a:t>(mutex,</a:t>
            </a:r>
            <a:r>
              <a:rPr spc="-50" dirty="0"/>
              <a:t> </a:t>
            </a:r>
            <a:r>
              <a:rPr spc="-5" dirty="0"/>
              <a:t>1);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b="1" spc="-5" dirty="0">
                <a:latin typeface="Courier New"/>
                <a:cs typeface="Courier New"/>
              </a:rPr>
              <a:t>End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2275">
              <a:lnSpc>
                <a:spcPct val="114599"/>
              </a:lnSpc>
              <a:spcBef>
                <a:spcPts val="100"/>
              </a:spcBef>
            </a:pPr>
            <a:r>
              <a:rPr spc="-5" dirty="0"/>
              <a:t>cantidad:</a:t>
            </a:r>
            <a:r>
              <a:rPr spc="-60" dirty="0"/>
              <a:t> </a:t>
            </a:r>
            <a:r>
              <a:rPr spc="-5" dirty="0"/>
              <a:t>semaforo; </a:t>
            </a:r>
            <a:r>
              <a:rPr spc="-585" dirty="0"/>
              <a:t> </a:t>
            </a:r>
            <a:r>
              <a:rPr spc="-5" dirty="0"/>
              <a:t>mutex: semaforo; </a:t>
            </a:r>
            <a:r>
              <a:rPr dirty="0"/>
              <a:t> </a:t>
            </a:r>
            <a:r>
              <a:rPr spc="-5" dirty="0"/>
              <a:t>mensajes:</a:t>
            </a:r>
            <a:r>
              <a:rPr spc="-20" dirty="0"/>
              <a:t> </a:t>
            </a:r>
            <a:r>
              <a:rPr spc="-5" dirty="0"/>
              <a:t>cola;</a:t>
            </a:r>
          </a:p>
          <a:p>
            <a:pPr marL="201930" marR="42545" indent="-189865">
              <a:lnSpc>
                <a:spcPct val="114599"/>
              </a:lnSpc>
              <a:spcBef>
                <a:spcPts val="994"/>
              </a:spcBef>
            </a:pPr>
            <a:r>
              <a:rPr b="1" spc="-5" dirty="0">
                <a:latin typeface="Courier New"/>
                <a:cs typeface="Courier New"/>
              </a:rPr>
              <a:t>procedure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spc="-5" dirty="0"/>
              <a:t>recibir(var</a:t>
            </a:r>
            <a:r>
              <a:rPr spc="-25" dirty="0"/>
              <a:t> </a:t>
            </a:r>
            <a:r>
              <a:rPr spc="-5" dirty="0"/>
              <a:t>m) </a:t>
            </a:r>
            <a:r>
              <a:rPr spc="-585" dirty="0"/>
              <a:t> </a:t>
            </a:r>
            <a:r>
              <a:rPr b="1" spc="-5" dirty="0">
                <a:latin typeface="Courier New"/>
                <a:cs typeface="Courier New"/>
              </a:rPr>
              <a:t>P</a:t>
            </a:r>
            <a:r>
              <a:rPr spc="-5" dirty="0"/>
              <a:t>(cantidad); </a:t>
            </a:r>
            <a:r>
              <a:rPr dirty="0"/>
              <a:t> </a:t>
            </a:r>
            <a:r>
              <a:rPr b="1" spc="-5" dirty="0">
                <a:latin typeface="Courier New"/>
                <a:cs typeface="Courier New"/>
              </a:rPr>
              <a:t>P</a:t>
            </a:r>
            <a:r>
              <a:rPr spc="-5" dirty="0"/>
              <a:t>(mutex);</a:t>
            </a:r>
          </a:p>
          <a:p>
            <a:pPr marL="20193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m</a:t>
            </a:r>
            <a:r>
              <a:rPr spc="-30" dirty="0"/>
              <a:t> </a:t>
            </a:r>
            <a:r>
              <a:rPr spc="-5" dirty="0"/>
              <a:t>:=</a:t>
            </a:r>
            <a:r>
              <a:rPr spc="-25" dirty="0"/>
              <a:t> </a:t>
            </a:r>
            <a:r>
              <a:rPr spc="-5" dirty="0"/>
              <a:t>remove(mensajes);</a:t>
            </a:r>
          </a:p>
          <a:p>
            <a:pPr marL="12700" marR="877569" indent="189230">
              <a:lnSpc>
                <a:spcPct val="114599"/>
              </a:lnSpc>
            </a:pPr>
            <a:r>
              <a:rPr b="1" spc="-5" dirty="0">
                <a:latin typeface="Courier New"/>
                <a:cs typeface="Courier New"/>
              </a:rPr>
              <a:t>V</a:t>
            </a:r>
            <a:r>
              <a:rPr spc="-5" dirty="0"/>
              <a:t>(mutex); </a:t>
            </a:r>
            <a:r>
              <a:rPr dirty="0"/>
              <a:t> </a:t>
            </a:r>
            <a:r>
              <a:rPr b="1" spc="-5" dirty="0">
                <a:latin typeface="Courier New"/>
                <a:cs typeface="Courier New"/>
              </a:rPr>
              <a:t>end</a:t>
            </a:r>
            <a:r>
              <a:rPr b="1" spc="-7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procedure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</a:pPr>
            <a:r>
              <a:rPr sz="1100" spc="20" dirty="0">
                <a:latin typeface="Trebuchet MS"/>
                <a:cs typeface="Trebuchet MS"/>
              </a:rPr>
              <a:t>Es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el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productor-consumidor.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4645"/>
            <a:ext cx="22936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7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qui</a:t>
            </a:r>
            <a:r>
              <a:rPr sz="1400" b="1" spc="-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v</a:t>
            </a:r>
            <a:r>
              <a:rPr sz="1400" b="1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</a:t>
            </a: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l</a:t>
            </a:r>
            <a:r>
              <a:rPr sz="1400" b="1" spc="-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encia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-6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</a:t>
            </a:r>
            <a:r>
              <a:rPr sz="1400" b="1" spc="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on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moni</a:t>
            </a:r>
            <a:r>
              <a:rPr sz="1400" b="1" spc="-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</a:t>
            </a:r>
            <a:r>
              <a:rPr sz="1400" b="1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</a:t>
            </a:r>
            <a:r>
              <a:rPr sz="1400" b="1" spc="-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400" b="1" spc="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9822"/>
            <a:ext cx="3048635" cy="5080"/>
            <a:chOff x="779995" y="1779822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9822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9822"/>
              <a:ext cx="1793239" cy="5080"/>
            </a:xfrm>
            <a:custGeom>
              <a:avLst/>
              <a:gdLst/>
              <a:ahLst/>
              <a:cxnLst/>
              <a:rect l="l" t="t" r="r" b="b"/>
              <a:pathLst>
                <a:path w="1793239" h="5080">
                  <a:moveTo>
                    <a:pt x="0" y="5060"/>
                  </a:moveTo>
                  <a:lnTo>
                    <a:pt x="0" y="0"/>
                  </a:lnTo>
                  <a:lnTo>
                    <a:pt x="1792982" y="0"/>
                  </a:lnTo>
                  <a:lnTo>
                    <a:pt x="179298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592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F9F9F9"/>
                </a:solidFill>
              </a:rPr>
              <a:t>Moni</a:t>
            </a:r>
            <a:r>
              <a:rPr sz="1200" spc="-30" dirty="0">
                <a:solidFill>
                  <a:srgbClr val="F9F9F9"/>
                </a:solidFill>
              </a:rPr>
              <a:t>t</a:t>
            </a:r>
            <a:r>
              <a:rPr sz="1200" spc="-15" dirty="0">
                <a:solidFill>
                  <a:srgbClr val="F9F9F9"/>
                </a:solidFill>
              </a:rPr>
              <a:t>o</a:t>
            </a:r>
            <a:r>
              <a:rPr sz="1200" spc="-35" dirty="0">
                <a:solidFill>
                  <a:srgbClr val="F9F9F9"/>
                </a:solidFill>
              </a:rPr>
              <a:t>r</a:t>
            </a:r>
            <a:r>
              <a:rPr sz="1200" spc="10" dirty="0">
                <a:solidFill>
                  <a:srgbClr val="F9F9F9"/>
                </a:solidFill>
              </a:rPr>
              <a:t>es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65" dirty="0">
                <a:solidFill>
                  <a:srgbClr val="F9F9F9"/>
                </a:solidFill>
              </a:rPr>
              <a:t>c</a:t>
            </a:r>
            <a:r>
              <a:rPr sz="1200" spc="-5" dirty="0">
                <a:solidFill>
                  <a:srgbClr val="F9F9F9"/>
                </a:solidFill>
              </a:rPr>
              <a:t>on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mailb</a:t>
            </a:r>
            <a:r>
              <a:rPr sz="1200" spc="-20" dirty="0">
                <a:solidFill>
                  <a:srgbClr val="F9F9F9"/>
                </a:solidFill>
              </a:rPr>
              <a:t>o</a:t>
            </a:r>
            <a:r>
              <a:rPr sz="1200" spc="-60" dirty="0">
                <a:solidFill>
                  <a:srgbClr val="F9F9F9"/>
                </a:solidFill>
              </a:rPr>
              <a:t>x</a:t>
            </a:r>
            <a:endParaRPr sz="1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pc="-55"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761" y="627317"/>
            <a:ext cx="1817370" cy="219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925">
              <a:lnSpc>
                <a:spcPct val="113399"/>
              </a:lnSpc>
              <a:spcBef>
                <a:spcPts val="100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mutex, cond: mailbox of NIL;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cantCond: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mailbox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of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integer;</a:t>
            </a:r>
            <a:endParaRPr sz="800">
              <a:latin typeface="Courier New"/>
              <a:cs typeface="Courier New"/>
            </a:endParaRPr>
          </a:p>
          <a:p>
            <a:pPr marR="447675" algn="ctr">
              <a:lnSpc>
                <a:spcPct val="100000"/>
              </a:lnSpc>
              <a:spcBef>
                <a:spcPts val="104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r>
              <a:rPr sz="800" b="1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function_N()</a:t>
            </a:r>
            <a:endParaRPr sz="800">
              <a:latin typeface="Courier New"/>
              <a:cs typeface="Courier New"/>
            </a:endParaRPr>
          </a:p>
          <a:p>
            <a:pPr marR="386715" algn="ctr">
              <a:lnSpc>
                <a:spcPct val="100000"/>
              </a:lnSpc>
              <a:spcBef>
                <a:spcPts val="12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recibir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(mutex,</a:t>
            </a:r>
            <a:r>
              <a:rPr sz="8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m);</a:t>
            </a:r>
            <a:endParaRPr sz="8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30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...</a:t>
            </a:r>
            <a:endParaRPr sz="8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(mutex,</a:t>
            </a:r>
            <a:r>
              <a:rPr sz="8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NIL);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800" b="1" spc="-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800">
              <a:latin typeface="Courier New"/>
              <a:cs typeface="Courier New"/>
            </a:endParaRPr>
          </a:p>
          <a:p>
            <a:pPr marL="164465" marR="5080" indent="-152400">
              <a:lnSpc>
                <a:spcPct val="113399"/>
              </a:lnSpc>
              <a:spcBef>
                <a:spcPts val="919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wait()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recibir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(cantCond, cant);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(cantCond,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cant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+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1); </a:t>
            </a:r>
            <a:r>
              <a:rPr sz="800" spc="-4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(mutex, NIL)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recibir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(cond, m);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recibir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(mutex,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m);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800" b="1" spc="-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7005" y="765010"/>
            <a:ext cx="1969135" cy="1939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339090" indent="-152400">
              <a:lnSpc>
                <a:spcPct val="113399"/>
              </a:lnSpc>
              <a:spcBef>
                <a:spcPts val="10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signal()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recibir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(cantCond,</a:t>
            </a:r>
            <a:r>
              <a:rPr sz="8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cant); </a:t>
            </a:r>
            <a:r>
              <a:rPr sz="800" spc="-4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if</a:t>
            </a:r>
            <a:r>
              <a:rPr sz="800" b="1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cant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&gt;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0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then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2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(cantCond,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cant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-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1);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(cond,</a:t>
            </a:r>
            <a:r>
              <a:rPr sz="800" spc="-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NIL)</a:t>
            </a:r>
            <a:endParaRPr sz="8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else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2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(cantCond,</a:t>
            </a:r>
            <a:r>
              <a:rPr sz="80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cant);</a:t>
            </a:r>
            <a:endParaRPr sz="800">
              <a:latin typeface="Courier New"/>
              <a:cs typeface="Courier New"/>
            </a:endParaRPr>
          </a:p>
          <a:p>
            <a:pPr marL="12700" marR="1158875" indent="151765">
              <a:lnSpc>
                <a:spcPct val="113399"/>
              </a:lnSpc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800" b="1" spc="944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if </a:t>
            </a:r>
            <a:r>
              <a:rPr sz="800" b="1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800" b="1" spc="-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Begin</a:t>
            </a:r>
            <a:endParaRPr sz="8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(mutex,</a:t>
            </a:r>
            <a:r>
              <a:rPr sz="8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NIL);</a:t>
            </a:r>
            <a:endParaRPr sz="8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(cantCond,</a:t>
            </a:r>
            <a:r>
              <a:rPr sz="8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0);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1221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" dirty="0">
                <a:solidFill>
                  <a:srgbClr val="F9F9F9"/>
                </a:solidFill>
              </a:rPr>
              <a:t>Mailb</a:t>
            </a:r>
            <a:r>
              <a:rPr sz="1200" spc="-5" dirty="0">
                <a:solidFill>
                  <a:srgbClr val="F9F9F9"/>
                </a:solidFill>
              </a:rPr>
              <a:t>o</a:t>
            </a:r>
            <a:r>
              <a:rPr sz="1200" spc="-60" dirty="0">
                <a:solidFill>
                  <a:srgbClr val="F9F9F9"/>
                </a:solidFill>
              </a:rPr>
              <a:t>x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30" dirty="0">
                <a:solidFill>
                  <a:srgbClr val="F9F9F9"/>
                </a:solidFill>
              </a:rPr>
              <a:t>infini</a:t>
            </a:r>
            <a:r>
              <a:rPr sz="1200" spc="-55" dirty="0">
                <a:solidFill>
                  <a:srgbClr val="F9F9F9"/>
                </a:solidFill>
              </a:rPr>
              <a:t>t</a:t>
            </a:r>
            <a:r>
              <a:rPr sz="1200" spc="15" dirty="0">
                <a:solidFill>
                  <a:srgbClr val="F9F9F9"/>
                </a:solidFill>
              </a:rPr>
              <a:t>o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65" dirty="0">
                <a:solidFill>
                  <a:srgbClr val="F9F9F9"/>
                </a:solidFill>
              </a:rPr>
              <a:t>c</a:t>
            </a:r>
            <a:r>
              <a:rPr sz="1200" spc="-5" dirty="0">
                <a:solidFill>
                  <a:srgbClr val="F9F9F9"/>
                </a:solidFill>
              </a:rPr>
              <a:t>on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moni</a:t>
            </a:r>
            <a:r>
              <a:rPr sz="1200" spc="-40" dirty="0">
                <a:solidFill>
                  <a:srgbClr val="F9F9F9"/>
                </a:solidFill>
              </a:rPr>
              <a:t>t</a:t>
            </a:r>
            <a:r>
              <a:rPr sz="1200" spc="-15" dirty="0">
                <a:solidFill>
                  <a:srgbClr val="F9F9F9"/>
                </a:solidFill>
              </a:rPr>
              <a:t>o</a:t>
            </a:r>
            <a:r>
              <a:rPr sz="1200" spc="-35" dirty="0">
                <a:solidFill>
                  <a:srgbClr val="F9F9F9"/>
                </a:solidFill>
              </a:rPr>
              <a:t>r</a:t>
            </a:r>
            <a:r>
              <a:rPr sz="1200" spc="10" dirty="0">
                <a:solidFill>
                  <a:srgbClr val="F9F9F9"/>
                </a:solidFill>
              </a:rPr>
              <a:t>es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pc="-55"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24" y="435655"/>
            <a:ext cx="2189480" cy="2548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2005">
              <a:lnSpc>
                <a:spcPct val="114599"/>
              </a:lnSpc>
              <a:spcBef>
                <a:spcPts val="100"/>
              </a:spcBef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monitor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mailbox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mensajes: cola;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espera:</a:t>
            </a:r>
            <a:r>
              <a:rPr sz="1000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condition;</a:t>
            </a:r>
            <a:endParaRPr sz="1000">
              <a:latin typeface="Courier New"/>
              <a:cs typeface="Courier New"/>
            </a:endParaRPr>
          </a:p>
          <a:p>
            <a:pPr marL="201930" marR="687705" indent="-189865" algn="just">
              <a:lnSpc>
                <a:spcPct val="114599"/>
              </a:lnSpc>
              <a:spcBef>
                <a:spcPts val="994"/>
              </a:spcBef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enviar(m) </a:t>
            </a:r>
            <a:r>
              <a:rPr sz="1000" spc="-5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add(mensajes,</a:t>
            </a:r>
            <a:r>
              <a:rPr sz="1000" spc="-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m); </a:t>
            </a:r>
            <a:r>
              <a:rPr sz="1000" spc="-5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espera.signal();</a:t>
            </a:r>
            <a:endParaRPr sz="100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175"/>
              </a:spcBef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1000" b="1" spc="-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r>
              <a:rPr sz="1000" b="1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recibir(var</a:t>
            </a:r>
            <a:r>
              <a:rPr sz="10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m)</a:t>
            </a:r>
            <a:endParaRPr sz="1000">
              <a:latin typeface="Courier New"/>
              <a:cs typeface="Courier New"/>
            </a:endParaRPr>
          </a:p>
          <a:p>
            <a:pPr marL="201930">
              <a:lnSpc>
                <a:spcPct val="100000"/>
              </a:lnSpc>
              <a:spcBef>
                <a:spcPts val="175"/>
              </a:spcBef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if</a:t>
            </a:r>
            <a:r>
              <a:rPr sz="1000" b="1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size(mensajes)</a:t>
            </a:r>
            <a:r>
              <a:rPr sz="10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0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0</a:t>
            </a:r>
            <a:r>
              <a:rPr sz="10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then</a:t>
            </a:r>
            <a:endParaRPr sz="1000">
              <a:latin typeface="Courier New"/>
              <a:cs typeface="Courier New"/>
            </a:endParaRPr>
          </a:p>
          <a:p>
            <a:pPr marL="39179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espera.wait();</a:t>
            </a:r>
            <a:endParaRPr sz="1000">
              <a:latin typeface="Courier New"/>
              <a:cs typeface="Courier New"/>
            </a:endParaRPr>
          </a:p>
          <a:p>
            <a:pPr marL="201930">
              <a:lnSpc>
                <a:spcPct val="100000"/>
              </a:lnSpc>
              <a:spcBef>
                <a:spcPts val="175"/>
              </a:spcBef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1000" b="1" spc="-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if</a:t>
            </a:r>
            <a:endParaRPr sz="1000">
              <a:latin typeface="Courier New"/>
              <a:cs typeface="Courier New"/>
            </a:endParaRPr>
          </a:p>
          <a:p>
            <a:pPr marL="20193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m</a:t>
            </a:r>
            <a:r>
              <a:rPr sz="100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:=</a:t>
            </a:r>
            <a:r>
              <a:rPr sz="10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mensajes.remove();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1000" b="1" spc="-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6829"/>
            <a:ext cx="2971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Problemas</a:t>
            </a:r>
            <a:r>
              <a:rPr sz="1400" b="1" spc="-8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clásicos</a:t>
            </a:r>
            <a:r>
              <a:rPr sz="1400" b="1" spc="-8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</a:t>
            </a:r>
            <a:r>
              <a:rPr sz="1400" b="1" spc="-8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-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concurrencia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82006"/>
            <a:ext cx="3048635" cy="5080"/>
            <a:chOff x="779995" y="178200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8200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82006"/>
              <a:ext cx="2152015" cy="5080"/>
            </a:xfrm>
            <a:custGeom>
              <a:avLst/>
              <a:gdLst/>
              <a:ahLst/>
              <a:cxnLst/>
              <a:rect l="l" t="t" r="r" b="b"/>
              <a:pathLst>
                <a:path w="2152015" h="5080">
                  <a:moveTo>
                    <a:pt x="0" y="5060"/>
                  </a:moveTo>
                  <a:lnTo>
                    <a:pt x="0" y="0"/>
                  </a:lnTo>
                  <a:lnTo>
                    <a:pt x="2151569" y="0"/>
                  </a:lnTo>
                  <a:lnTo>
                    <a:pt x="215156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75867"/>
            <a:ext cx="19278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80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onfi</a:t>
            </a:r>
            <a:r>
              <a:rPr sz="1200" b="1" spc="-25" dirty="0">
                <a:solidFill>
                  <a:srgbClr val="F9F9F9"/>
                </a:solidFill>
                <a:latin typeface="Trebuchet MS"/>
                <a:cs typeface="Trebuchet MS"/>
              </a:rPr>
              <a:t>g</a:t>
            </a:r>
            <a:r>
              <a:rPr sz="1200" b="1" spc="-40" dirty="0">
                <a:solidFill>
                  <a:srgbClr val="F9F9F9"/>
                </a:solidFill>
                <a:latin typeface="Trebuchet MS"/>
                <a:cs typeface="Trebuchet MS"/>
              </a:rPr>
              <a:t>u</a:t>
            </a:r>
            <a:r>
              <a:rPr sz="1200" b="1" spc="-60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ación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de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mailb</a:t>
            </a: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o</a:t>
            </a:r>
            <a:r>
              <a:rPr sz="1200" b="1" spc="-75" dirty="0">
                <a:solidFill>
                  <a:srgbClr val="F9F9F9"/>
                </a:solidFill>
                <a:latin typeface="Trebuchet MS"/>
                <a:cs typeface="Trebuchet MS"/>
              </a:rPr>
              <a:t>x</a:t>
            </a:r>
            <a:r>
              <a:rPr sz="1200" b="1" spc="10" dirty="0">
                <a:solidFill>
                  <a:srgbClr val="F9F9F9"/>
                </a:solidFill>
                <a:latin typeface="Trebuchet MS"/>
                <a:cs typeface="Trebuchet MS"/>
              </a:rPr>
              <a:t>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3242" y="3171630"/>
            <a:ext cx="17335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13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376818"/>
            <a:ext cx="3352165" cy="732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Vamos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suponer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mailboxes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usamos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son:</a:t>
            </a:r>
            <a:endParaRPr sz="1100">
              <a:latin typeface="Trebuchet MS"/>
              <a:cs typeface="Trebuchet MS"/>
            </a:endParaRPr>
          </a:p>
          <a:p>
            <a:pPr marL="289560" indent="-113664">
              <a:lnSpc>
                <a:spcPct val="100000"/>
              </a:lnSpc>
              <a:spcBef>
                <a:spcPts val="1080"/>
              </a:spcBef>
              <a:buChar char="•"/>
              <a:tabLst>
                <a:tab pos="290195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Infinitos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(enviar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bloqueante)</a:t>
            </a:r>
            <a:endParaRPr sz="1100">
              <a:latin typeface="Trebuchet MS"/>
              <a:cs typeface="Trebuchet MS"/>
            </a:endParaRPr>
          </a:p>
          <a:p>
            <a:pPr marL="289560" indent="-113664">
              <a:lnSpc>
                <a:spcPct val="100000"/>
              </a:lnSpc>
              <a:spcBef>
                <a:spcPts val="540"/>
              </a:spcBef>
              <a:buChar char="•"/>
              <a:tabLst>
                <a:tab pos="290195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ecibir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b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oqu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1043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9F9F9"/>
                </a:solidFill>
              </a:rPr>
              <a:t>P</a:t>
            </a:r>
            <a:r>
              <a:rPr sz="1200" spc="-65" dirty="0">
                <a:solidFill>
                  <a:srgbClr val="F9F9F9"/>
                </a:solidFill>
              </a:rPr>
              <a:t>r</a:t>
            </a:r>
            <a:r>
              <a:rPr sz="1200" spc="10" dirty="0">
                <a:solidFill>
                  <a:srgbClr val="F9F9F9"/>
                </a:solidFill>
              </a:rPr>
              <a:t>ob</a:t>
            </a:r>
            <a:r>
              <a:rPr sz="1200" spc="-5" dirty="0">
                <a:solidFill>
                  <a:srgbClr val="F9F9F9"/>
                </a:solidFill>
              </a:rPr>
              <a:t>l</a:t>
            </a:r>
            <a:r>
              <a:rPr sz="1200" spc="-15" dirty="0">
                <a:solidFill>
                  <a:srgbClr val="F9F9F9"/>
                </a:solidFill>
              </a:rPr>
              <a:t>ema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de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5" dirty="0">
                <a:solidFill>
                  <a:srgbClr val="F9F9F9"/>
                </a:solidFill>
              </a:rPr>
              <a:t>Alicia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30" dirty="0">
                <a:solidFill>
                  <a:srgbClr val="F9F9F9"/>
                </a:solidFill>
              </a:rPr>
              <a:t>y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Berna</a:t>
            </a:r>
            <a:r>
              <a:rPr sz="1200" spc="-40" dirty="0">
                <a:solidFill>
                  <a:srgbClr val="F9F9F9"/>
                </a:solidFill>
              </a:rPr>
              <a:t>r</a:t>
            </a:r>
            <a:r>
              <a:rPr sz="1200" spc="15" dirty="0">
                <a:solidFill>
                  <a:srgbClr val="F9F9F9"/>
                </a:solidFill>
              </a:rPr>
              <a:t>do</a:t>
            </a:r>
            <a:endParaRPr sz="1200"/>
          </a:p>
        </p:txBody>
      </p:sp>
      <p:sp>
        <p:nvSpPr>
          <p:cNvPr id="5" name="object 5"/>
          <p:cNvSpPr txBox="1"/>
          <p:nvPr/>
        </p:nvSpPr>
        <p:spPr>
          <a:xfrm>
            <a:off x="4353242" y="3171630"/>
            <a:ext cx="17335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14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676" y="477423"/>
            <a:ext cx="1696085" cy="2526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patio:</a:t>
            </a:r>
            <a:r>
              <a:rPr sz="100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mailbox</a:t>
            </a:r>
            <a:r>
              <a:rPr sz="10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of</a:t>
            </a:r>
            <a:r>
              <a:rPr sz="10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NIL;</a:t>
            </a:r>
            <a:endParaRPr sz="1000">
              <a:latin typeface="Courier New"/>
              <a:cs typeface="Courier New"/>
            </a:endParaRPr>
          </a:p>
          <a:p>
            <a:pPr marL="201930" marR="42545" indent="-189865">
              <a:lnSpc>
                <a:spcPct val="114599"/>
              </a:lnSpc>
              <a:spcBef>
                <a:spcPts val="994"/>
              </a:spcBef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alicia()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recibir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(patio, m); </a:t>
            </a:r>
            <a:r>
              <a:rPr sz="1000" spc="-5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Pasear perro;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(patio,</a:t>
            </a:r>
            <a:r>
              <a:rPr sz="1000" spc="-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NIL); </a:t>
            </a:r>
            <a:r>
              <a:rPr sz="1000" spc="-5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Otras</a:t>
            </a:r>
            <a:r>
              <a:rPr sz="10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tareas;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1000" b="1" spc="-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1000">
              <a:latin typeface="Courier New"/>
              <a:cs typeface="Courier New"/>
            </a:endParaRPr>
          </a:p>
          <a:p>
            <a:pPr marL="201930" marR="42545" indent="-189865">
              <a:lnSpc>
                <a:spcPct val="114599"/>
              </a:lnSpc>
              <a:spcBef>
                <a:spcPts val="994"/>
              </a:spcBef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bernardo()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recibir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(patio, m); </a:t>
            </a:r>
            <a:r>
              <a:rPr sz="1000" spc="-5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Pasear perro;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(patio,</a:t>
            </a:r>
            <a:r>
              <a:rPr sz="1000" spc="-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NIL); </a:t>
            </a:r>
            <a:r>
              <a:rPr sz="1000" spc="-5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Otras</a:t>
            </a:r>
            <a:r>
              <a:rPr sz="10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tareas;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1000" b="1" spc="-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3748" y="1117962"/>
            <a:ext cx="1657985" cy="124777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Begin</a:t>
            </a:r>
            <a:endParaRPr sz="1000">
              <a:latin typeface="Courier New"/>
              <a:cs typeface="Courier New"/>
            </a:endParaRPr>
          </a:p>
          <a:p>
            <a:pPr marL="201930">
              <a:lnSpc>
                <a:spcPct val="100000"/>
              </a:lnSpc>
              <a:spcBef>
                <a:spcPts val="175"/>
              </a:spcBef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(patio,</a:t>
            </a:r>
            <a:r>
              <a:rPr sz="1000" spc="-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NIL);</a:t>
            </a:r>
            <a:endParaRPr sz="1000">
              <a:latin typeface="Courier New"/>
              <a:cs typeface="Courier New"/>
            </a:endParaRPr>
          </a:p>
          <a:p>
            <a:pPr marL="201930">
              <a:lnSpc>
                <a:spcPct val="100000"/>
              </a:lnSpc>
              <a:spcBef>
                <a:spcPts val="175"/>
              </a:spcBef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Cobegin</a:t>
            </a:r>
            <a:endParaRPr sz="1000">
              <a:latin typeface="Courier New"/>
              <a:cs typeface="Courier New"/>
            </a:endParaRPr>
          </a:p>
          <a:p>
            <a:pPr marL="391795" marR="422275">
              <a:lnSpc>
                <a:spcPct val="114599"/>
              </a:lnSpc>
            </a:pP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alicia(); </a:t>
            </a:r>
            <a:r>
              <a:rPr sz="10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Courier New"/>
                <a:cs typeface="Courier New"/>
              </a:rPr>
              <a:t>bernardo();</a:t>
            </a:r>
            <a:endParaRPr sz="1000">
              <a:latin typeface="Courier New"/>
              <a:cs typeface="Courier New"/>
            </a:endParaRPr>
          </a:p>
          <a:p>
            <a:pPr marL="12700" marR="1067435" indent="189230">
              <a:lnSpc>
                <a:spcPct val="114599"/>
              </a:lnSpc>
            </a:pPr>
            <a:r>
              <a:rPr sz="1000" b="1" spc="-5" dirty="0">
                <a:solidFill>
                  <a:srgbClr val="22373A"/>
                </a:solidFill>
                <a:latin typeface="Courier New"/>
                <a:cs typeface="Courier New"/>
              </a:rPr>
              <a:t>Coend  End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540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F9F9F9"/>
                </a:solidFill>
              </a:rPr>
              <a:t>A</a:t>
            </a:r>
            <a:r>
              <a:rPr sz="1200" spc="-15" dirty="0">
                <a:solidFill>
                  <a:srgbClr val="F9F9F9"/>
                </a:solidFill>
              </a:rPr>
              <a:t>g</a:t>
            </a:r>
            <a:r>
              <a:rPr sz="1200" spc="-10" dirty="0">
                <a:solidFill>
                  <a:srgbClr val="F9F9F9"/>
                </a:solidFill>
              </a:rPr>
              <a:t>enda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30" dirty="0"/>
              <a:t>2</a:t>
            </a:fld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743837"/>
            <a:ext cx="3016250" cy="192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0970" indent="-12890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141605" algn="l"/>
              </a:tabLst>
            </a:pP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Modelos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para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la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comunicación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entre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procesos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2373A"/>
              </a:buClr>
              <a:buFont typeface="Trebuchet MS"/>
              <a:buAutoNum type="arabicPeriod"/>
            </a:pPr>
            <a:endParaRPr sz="1800">
              <a:latin typeface="Trebuchet MS"/>
              <a:cs typeface="Trebuchet MS"/>
            </a:endParaRPr>
          </a:p>
          <a:p>
            <a:pPr marL="149860" indent="-137795">
              <a:lnSpc>
                <a:spcPct val="100000"/>
              </a:lnSpc>
              <a:buAutoNum type="arabicPeriod"/>
              <a:tabLst>
                <a:tab pos="150495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Comunicación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basada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pasaje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mensajes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2373A"/>
              </a:buClr>
              <a:buFont typeface="Trebuchet MS"/>
              <a:buAutoNum type="arabicPeriod"/>
            </a:pPr>
            <a:endParaRPr sz="1800">
              <a:latin typeface="Trebuchet MS"/>
              <a:cs typeface="Trebuchet MS"/>
            </a:endParaRPr>
          </a:p>
          <a:p>
            <a:pPr marL="150495" indent="-1384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51130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Equivalencia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con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semáforos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2373A"/>
              </a:buClr>
              <a:buFont typeface="Trebuchet MS"/>
              <a:buAutoNum type="arabicPeriod"/>
            </a:pPr>
            <a:endParaRPr sz="1750">
              <a:latin typeface="Trebuchet MS"/>
              <a:cs typeface="Trebuchet MS"/>
            </a:endParaRPr>
          </a:p>
          <a:p>
            <a:pPr marL="154940" indent="-142875">
              <a:lnSpc>
                <a:spcPct val="100000"/>
              </a:lnSpc>
              <a:buAutoNum type="arabicPeriod"/>
              <a:tabLst>
                <a:tab pos="155575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Equivalencia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con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monitores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2373A"/>
              </a:buClr>
              <a:buFont typeface="Trebuchet MS"/>
              <a:buAutoNum type="arabicPeriod"/>
            </a:pPr>
            <a:endParaRPr sz="1800">
              <a:latin typeface="Trebuchet MS"/>
              <a:cs typeface="Trebuchet MS"/>
            </a:endParaRPr>
          </a:p>
          <a:p>
            <a:pPr marL="150495" indent="-138430">
              <a:lnSpc>
                <a:spcPct val="100000"/>
              </a:lnSpc>
              <a:buAutoNum type="arabicPeriod"/>
              <a:tabLst>
                <a:tab pos="151130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Problemas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clásicos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concurrencia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36322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F9F9F9"/>
                </a:solidFill>
              </a:rPr>
              <a:t>Problema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de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productor-consumidor</a:t>
            </a:r>
            <a:r>
              <a:rPr sz="1200" spc="-65" dirty="0">
                <a:solidFill>
                  <a:srgbClr val="F9F9F9"/>
                </a:solidFill>
              </a:rPr>
              <a:t> </a:t>
            </a:r>
            <a:r>
              <a:rPr sz="1200" spc="-25" dirty="0">
                <a:solidFill>
                  <a:srgbClr val="F9F9F9"/>
                </a:solidFill>
              </a:rPr>
              <a:t>con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40" dirty="0">
                <a:solidFill>
                  <a:srgbClr val="F9F9F9"/>
                </a:solidFill>
              </a:rPr>
              <a:t>buffer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30" dirty="0">
                <a:solidFill>
                  <a:srgbClr val="F9F9F9"/>
                </a:solidFill>
              </a:rPr>
              <a:t>finito</a:t>
            </a:r>
            <a:endParaRPr sz="1200"/>
          </a:p>
        </p:txBody>
      </p:sp>
      <p:sp>
        <p:nvSpPr>
          <p:cNvPr id="6" name="object 6"/>
          <p:cNvSpPr txBox="1"/>
          <p:nvPr/>
        </p:nvSpPr>
        <p:spPr>
          <a:xfrm>
            <a:off x="4353039" y="3171630"/>
            <a:ext cx="173355" cy="1720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15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044" y="675105"/>
            <a:ext cx="21443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solidFill>
                  <a:srgbClr val="22373A"/>
                </a:solidFill>
                <a:latin typeface="Cambria"/>
                <a:cs typeface="Cambria"/>
              </a:rPr>
              <a:t>d</a:t>
            </a:r>
            <a:r>
              <a:rPr sz="800" i="1" spc="2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es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infinito, trivial si es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finito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761" y="520116"/>
            <a:ext cx="1729739" cy="240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marR="5080">
              <a:lnSpc>
                <a:spcPct val="113399"/>
              </a:lnSpc>
              <a:spcBef>
                <a:spcPts val="100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capacidad: mailbox of NIL;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buffer: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mailbox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of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producto;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r>
              <a:rPr sz="800" b="1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productor()</a:t>
            </a:r>
            <a:endParaRPr sz="8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while</a:t>
            </a:r>
            <a:r>
              <a:rPr sz="800" b="1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true</a:t>
            </a:r>
            <a:r>
              <a:rPr sz="8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do</a:t>
            </a:r>
            <a:endParaRPr sz="800">
              <a:latin typeface="Courier New"/>
              <a:cs typeface="Courier New"/>
            </a:endParaRPr>
          </a:p>
          <a:p>
            <a:pPr marL="316230" marR="68580">
              <a:lnSpc>
                <a:spcPct val="113399"/>
              </a:lnSpc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p := producir();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recibir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(capacidad,</a:t>
            </a:r>
            <a:r>
              <a:rPr sz="800" spc="-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m); </a:t>
            </a:r>
            <a:r>
              <a:rPr sz="800" spc="-4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(buffer,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p);</a:t>
            </a:r>
            <a:endParaRPr sz="800">
              <a:latin typeface="Courier New"/>
              <a:cs typeface="Courier New"/>
            </a:endParaRPr>
          </a:p>
          <a:p>
            <a:pPr marL="12700" marR="918844" indent="151765">
              <a:lnSpc>
                <a:spcPct val="113399"/>
              </a:lnSpc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 while </a:t>
            </a:r>
            <a:r>
              <a:rPr sz="800" b="1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800" b="1" spc="-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r>
              <a:rPr sz="800" b="1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consumidor()</a:t>
            </a:r>
            <a:endParaRPr sz="800">
              <a:latin typeface="Courier New"/>
              <a:cs typeface="Courier New"/>
            </a:endParaRPr>
          </a:p>
          <a:p>
            <a:pPr marL="316230" marR="8255" indent="-152400">
              <a:lnSpc>
                <a:spcPct val="113399"/>
              </a:lnSpc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while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true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do </a:t>
            </a:r>
            <a:r>
              <a:rPr sz="800" b="1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recibir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(buffer, p);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(capacidad,</a:t>
            </a:r>
            <a:r>
              <a:rPr sz="8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NIL); </a:t>
            </a:r>
            <a:r>
              <a:rPr sz="800" spc="-4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consumir(p);</a:t>
            </a:r>
            <a:endParaRPr sz="800">
              <a:latin typeface="Courier New"/>
              <a:cs typeface="Courier New"/>
            </a:endParaRPr>
          </a:p>
          <a:p>
            <a:pPr marL="12700" marR="918844" indent="151765">
              <a:lnSpc>
                <a:spcPct val="113399"/>
              </a:lnSpc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 while </a:t>
            </a:r>
            <a:r>
              <a:rPr sz="800" b="1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800" b="1" spc="-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7005" y="988619"/>
            <a:ext cx="2101850" cy="18224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Begin</a:t>
            </a:r>
            <a:endParaRPr sz="800">
              <a:latin typeface="Courier New"/>
              <a:cs typeface="Courier New"/>
            </a:endParaRPr>
          </a:p>
          <a:p>
            <a:pPr marL="316230" marR="380365" indent="-152400">
              <a:lnSpc>
                <a:spcPct val="113399"/>
              </a:lnSpc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for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i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in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1..N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do </a:t>
            </a:r>
            <a:r>
              <a:rPr sz="800" b="1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(capacidad,</a:t>
            </a:r>
            <a:r>
              <a:rPr sz="8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NIL);</a:t>
            </a:r>
            <a:endParaRPr sz="800">
              <a:latin typeface="Courier New"/>
              <a:cs typeface="Courier New"/>
            </a:endParaRPr>
          </a:p>
          <a:p>
            <a:pPr marL="164465" marR="1503680">
              <a:lnSpc>
                <a:spcPct val="113399"/>
              </a:lnSpc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800" b="1" spc="-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for </a:t>
            </a:r>
            <a:r>
              <a:rPr sz="800" b="1" spc="-4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Cobegin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30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productor();</a:t>
            </a:r>
            <a:endParaRPr sz="800">
              <a:latin typeface="Courier New"/>
              <a:cs typeface="Courier New"/>
            </a:endParaRPr>
          </a:p>
          <a:p>
            <a:pPr marL="316230" marR="5080">
              <a:lnSpc>
                <a:spcPct val="113399"/>
              </a:lnSpc>
              <a:tabLst>
                <a:tab pos="759460" algn="l"/>
              </a:tabLst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...	</a:t>
            </a:r>
            <a:r>
              <a:rPr sz="800" i="1" dirty="0">
                <a:solidFill>
                  <a:srgbClr val="22373A"/>
                </a:solidFill>
                <a:latin typeface="Cambria"/>
                <a:cs typeface="Cambria"/>
              </a:rPr>
              <a:t>d</a:t>
            </a:r>
            <a:r>
              <a:rPr sz="800" i="1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No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se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puede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usar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for </a:t>
            </a:r>
            <a:r>
              <a:rPr sz="800" spc="-4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productor();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30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consumidor();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...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30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consumidor();</a:t>
            </a:r>
            <a:endParaRPr sz="800">
              <a:latin typeface="Courier New"/>
              <a:cs typeface="Courier New"/>
            </a:endParaRPr>
          </a:p>
          <a:p>
            <a:pPr marL="12700" marR="1625600" indent="151765">
              <a:lnSpc>
                <a:spcPct val="113399"/>
              </a:lnSpc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Coend  End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326262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F9F9F9"/>
                </a:solidFill>
              </a:rPr>
              <a:t>Problema</a:t>
            </a:r>
            <a:r>
              <a:rPr sz="1200" spc="-75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de</a:t>
            </a:r>
            <a:r>
              <a:rPr sz="1200" spc="-75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lectores-escritores</a:t>
            </a:r>
            <a:r>
              <a:rPr sz="1200" spc="-75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(sin</a:t>
            </a:r>
            <a:r>
              <a:rPr sz="1200" spc="-75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prioridad)</a:t>
            </a:r>
            <a:endParaRPr sz="1200"/>
          </a:p>
        </p:txBody>
      </p:sp>
      <p:sp>
        <p:nvSpPr>
          <p:cNvPr id="6" name="object 6"/>
          <p:cNvSpPr txBox="1"/>
          <p:nvPr/>
        </p:nvSpPr>
        <p:spPr>
          <a:xfrm>
            <a:off x="4353039" y="3171630"/>
            <a:ext cx="173355" cy="1720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16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01" y="381533"/>
            <a:ext cx="1786889" cy="30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100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mtxdoc: mailbox of NIL;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cantlect: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mailbox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of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integer;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636" y="898398"/>
            <a:ext cx="1969135" cy="20993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r>
              <a:rPr sz="800" b="1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lector()</a:t>
            </a:r>
            <a:endParaRPr sz="800">
              <a:latin typeface="Courier New"/>
              <a:cs typeface="Courier New"/>
            </a:endParaRPr>
          </a:p>
          <a:p>
            <a:pPr marL="316230" marR="186690" indent="-152400">
              <a:lnSpc>
                <a:spcPct val="113399"/>
              </a:lnSpc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while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true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do </a:t>
            </a:r>
            <a:r>
              <a:rPr sz="800" b="1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recibir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(cantlect,</a:t>
            </a:r>
            <a:r>
              <a:rPr sz="8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cant); </a:t>
            </a:r>
            <a:r>
              <a:rPr sz="800" spc="-4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if</a:t>
            </a:r>
            <a:r>
              <a:rPr sz="800" b="1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cant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0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then</a:t>
            </a:r>
            <a:endParaRPr sz="800">
              <a:latin typeface="Courier New"/>
              <a:cs typeface="Courier New"/>
            </a:endParaRPr>
          </a:p>
          <a:p>
            <a:pPr marL="467995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recibir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(mtxdoc,</a:t>
            </a:r>
            <a:r>
              <a:rPr sz="8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m);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800" b="1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if</a:t>
            </a:r>
            <a:endParaRPr sz="800">
              <a:latin typeface="Courier New"/>
              <a:cs typeface="Courier New"/>
            </a:endParaRPr>
          </a:p>
          <a:p>
            <a:pPr marL="316230" marR="5080">
              <a:lnSpc>
                <a:spcPct val="113399"/>
              </a:lnSpc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(cantlect,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cant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+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1); </a:t>
            </a:r>
            <a:r>
              <a:rPr sz="800" spc="-4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leer();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2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recibir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(cantlect,</a:t>
            </a:r>
            <a:r>
              <a:rPr sz="80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cant);</a:t>
            </a:r>
            <a:endParaRPr sz="800">
              <a:latin typeface="Courier New"/>
              <a:cs typeface="Courier New"/>
            </a:endParaRPr>
          </a:p>
          <a:p>
            <a:pPr marL="467995" marR="278130" indent="-152400">
              <a:lnSpc>
                <a:spcPct val="113399"/>
              </a:lnSpc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if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cant = 1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then </a:t>
            </a:r>
            <a:r>
              <a:rPr sz="800" b="1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(mtxdoc,</a:t>
            </a:r>
            <a:r>
              <a:rPr sz="800" spc="-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NIL);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800" b="1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if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(cantlect,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cant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-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1);</a:t>
            </a:r>
            <a:endParaRPr sz="800">
              <a:latin typeface="Courier New"/>
              <a:cs typeface="Courier New"/>
            </a:endParaRPr>
          </a:p>
          <a:p>
            <a:pPr marL="12700" marR="1158875" indent="151765">
              <a:lnSpc>
                <a:spcPct val="113399"/>
              </a:lnSpc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 while </a:t>
            </a:r>
            <a:r>
              <a:rPr sz="800" b="1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800" b="1" spc="-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9179" y="712343"/>
            <a:ext cx="1391920" cy="249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indent="-152400">
              <a:lnSpc>
                <a:spcPct val="113399"/>
              </a:lnSpc>
              <a:spcBef>
                <a:spcPts val="10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escritor()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recibir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(mtxdoc, m); </a:t>
            </a:r>
            <a:r>
              <a:rPr sz="800" spc="-4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escribir;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(mtxdoc,</a:t>
            </a:r>
            <a:r>
              <a:rPr sz="800" spc="-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NIL);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800" b="1" spc="-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Begin</a:t>
            </a:r>
            <a:endParaRPr sz="8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(mtxdoc,</a:t>
            </a:r>
            <a:r>
              <a:rPr sz="800" spc="-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NIL);</a:t>
            </a:r>
            <a:endParaRPr sz="8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(cantlect,</a:t>
            </a:r>
            <a:r>
              <a:rPr sz="800" spc="-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0);</a:t>
            </a:r>
            <a:endParaRPr sz="8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Cobegin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lector();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30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...</a:t>
            </a:r>
            <a:endParaRPr sz="800">
              <a:latin typeface="Courier New"/>
              <a:cs typeface="Courier New"/>
            </a:endParaRPr>
          </a:p>
          <a:p>
            <a:pPr marL="316230" marR="399415">
              <a:lnSpc>
                <a:spcPct val="113399"/>
              </a:lnSpc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lector();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escritor();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30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...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escritor();</a:t>
            </a:r>
            <a:endParaRPr sz="800">
              <a:latin typeface="Courier New"/>
              <a:cs typeface="Courier New"/>
            </a:endParaRPr>
          </a:p>
          <a:p>
            <a:pPr marL="12700" marR="915669" indent="151765">
              <a:lnSpc>
                <a:spcPct val="113399"/>
              </a:lnSpc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Coend  End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5203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9F9F9"/>
                </a:solidFill>
              </a:rPr>
              <a:t>P</a:t>
            </a:r>
            <a:r>
              <a:rPr sz="1200" spc="-65" dirty="0">
                <a:solidFill>
                  <a:srgbClr val="F9F9F9"/>
                </a:solidFill>
              </a:rPr>
              <a:t>r</a:t>
            </a:r>
            <a:r>
              <a:rPr sz="1200" spc="10" dirty="0">
                <a:solidFill>
                  <a:srgbClr val="F9F9F9"/>
                </a:solidFill>
              </a:rPr>
              <a:t>ob</a:t>
            </a:r>
            <a:r>
              <a:rPr sz="1200" spc="-5" dirty="0">
                <a:solidFill>
                  <a:srgbClr val="F9F9F9"/>
                </a:solidFill>
              </a:rPr>
              <a:t>l</a:t>
            </a:r>
            <a:r>
              <a:rPr sz="1200" spc="-15" dirty="0">
                <a:solidFill>
                  <a:srgbClr val="F9F9F9"/>
                </a:solidFill>
              </a:rPr>
              <a:t>ema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de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5" dirty="0">
                <a:solidFill>
                  <a:srgbClr val="F9F9F9"/>
                </a:solidFill>
              </a:rPr>
              <a:t>N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35" dirty="0">
                <a:solidFill>
                  <a:srgbClr val="F9F9F9"/>
                </a:solidFill>
              </a:rPr>
              <a:t>fi</a:t>
            </a:r>
            <a:r>
              <a:rPr sz="1200" spc="-40" dirty="0">
                <a:solidFill>
                  <a:srgbClr val="F9F9F9"/>
                </a:solidFill>
              </a:rPr>
              <a:t>l</a:t>
            </a:r>
            <a:r>
              <a:rPr sz="1200" spc="15" dirty="0">
                <a:solidFill>
                  <a:srgbClr val="F9F9F9"/>
                </a:solidFill>
              </a:rPr>
              <a:t>óso</a:t>
            </a:r>
            <a:r>
              <a:rPr sz="1200" spc="-5" dirty="0">
                <a:solidFill>
                  <a:srgbClr val="F9F9F9"/>
                </a:solidFill>
              </a:rPr>
              <a:t>f</a:t>
            </a:r>
            <a:r>
              <a:rPr sz="1200" spc="35" dirty="0">
                <a:solidFill>
                  <a:srgbClr val="F9F9F9"/>
                </a:solidFill>
              </a:rPr>
              <a:t>os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65" dirty="0">
                <a:solidFill>
                  <a:srgbClr val="F9F9F9"/>
                </a:solidFill>
              </a:rPr>
              <a:t>c</a:t>
            </a:r>
            <a:r>
              <a:rPr sz="1200" dirty="0">
                <a:solidFill>
                  <a:srgbClr val="F9F9F9"/>
                </a:solidFill>
              </a:rPr>
              <a:t>omens</a:t>
            </a:r>
            <a:r>
              <a:rPr sz="1200" spc="-10" dirty="0">
                <a:solidFill>
                  <a:srgbClr val="F9F9F9"/>
                </a:solidFill>
              </a:rPr>
              <a:t>al</a:t>
            </a:r>
            <a:r>
              <a:rPr sz="1200" spc="10" dirty="0">
                <a:solidFill>
                  <a:srgbClr val="F9F9F9"/>
                </a:solidFill>
              </a:rPr>
              <a:t>es</a:t>
            </a:r>
            <a:endParaRPr sz="1200"/>
          </a:p>
        </p:txBody>
      </p:sp>
      <p:sp>
        <p:nvSpPr>
          <p:cNvPr id="9" name="object 9"/>
          <p:cNvSpPr txBox="1"/>
          <p:nvPr/>
        </p:nvSpPr>
        <p:spPr>
          <a:xfrm>
            <a:off x="4353039" y="3171630"/>
            <a:ext cx="173355" cy="1720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17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marR="312420" indent="-170815">
              <a:lnSpc>
                <a:spcPct val="116700"/>
              </a:lnSpc>
              <a:spcBef>
                <a:spcPts val="100"/>
              </a:spcBef>
            </a:pPr>
            <a:r>
              <a:rPr b="1" spc="-5" dirty="0">
                <a:latin typeface="Courier New"/>
                <a:cs typeface="Courier New"/>
              </a:rPr>
              <a:t>procedure</a:t>
            </a:r>
            <a:r>
              <a:rPr b="1" spc="-15" dirty="0">
                <a:latin typeface="Courier New"/>
                <a:cs typeface="Courier New"/>
              </a:rPr>
              <a:t> </a:t>
            </a:r>
            <a:r>
              <a:rPr spc="-5" dirty="0"/>
              <a:t>filosofo(i:</a:t>
            </a:r>
            <a:r>
              <a:rPr spc="-15" dirty="0"/>
              <a:t> </a:t>
            </a:r>
            <a:r>
              <a:rPr spc="-5" dirty="0"/>
              <a:t>integer) </a:t>
            </a:r>
            <a:r>
              <a:rPr spc="-525" dirty="0"/>
              <a:t> </a:t>
            </a:r>
            <a:r>
              <a:rPr spc="-5" dirty="0"/>
              <a:t>pensar;</a:t>
            </a:r>
          </a:p>
          <a:p>
            <a:pPr marL="183515" marR="73025">
              <a:lnSpc>
                <a:spcPct val="116700"/>
              </a:lnSpc>
            </a:pPr>
            <a:r>
              <a:rPr b="1" spc="-5" dirty="0">
                <a:latin typeface="Courier New"/>
                <a:cs typeface="Courier New"/>
              </a:rPr>
              <a:t>recibir</a:t>
            </a:r>
            <a:r>
              <a:rPr spc="-5" dirty="0"/>
              <a:t>(mesa, m); </a:t>
            </a:r>
            <a:r>
              <a:rPr dirty="0"/>
              <a:t> </a:t>
            </a:r>
            <a:r>
              <a:rPr b="1" spc="-5" dirty="0">
                <a:latin typeface="Courier New"/>
                <a:cs typeface="Courier New"/>
              </a:rPr>
              <a:t>recibir</a:t>
            </a:r>
            <a:r>
              <a:rPr spc="-5" dirty="0"/>
              <a:t>(tenedor[i], m); </a:t>
            </a:r>
            <a:r>
              <a:rPr dirty="0"/>
              <a:t> </a:t>
            </a:r>
            <a:r>
              <a:rPr b="1" spc="-5" dirty="0">
                <a:latin typeface="Courier New"/>
                <a:cs typeface="Courier New"/>
              </a:rPr>
              <a:t>recibir</a:t>
            </a:r>
            <a:r>
              <a:rPr spc="-5" dirty="0"/>
              <a:t>(tenedor[i+1</a:t>
            </a:r>
            <a:r>
              <a:rPr spc="-15" dirty="0"/>
              <a:t> </a:t>
            </a:r>
            <a:r>
              <a:rPr b="1" spc="-5" dirty="0">
                <a:latin typeface="Courier New"/>
                <a:cs typeface="Courier New"/>
              </a:rPr>
              <a:t>mod</a:t>
            </a:r>
            <a:r>
              <a:rPr b="1" spc="-10" dirty="0">
                <a:latin typeface="Courier New"/>
                <a:cs typeface="Courier New"/>
              </a:rPr>
              <a:t> </a:t>
            </a:r>
            <a:r>
              <a:rPr spc="-5" dirty="0"/>
              <a:t>N],</a:t>
            </a:r>
            <a:r>
              <a:rPr spc="-10" dirty="0"/>
              <a:t> </a:t>
            </a:r>
            <a:r>
              <a:rPr spc="-5" dirty="0"/>
              <a:t>m); </a:t>
            </a:r>
            <a:r>
              <a:rPr spc="-525" dirty="0"/>
              <a:t> </a:t>
            </a:r>
            <a:r>
              <a:rPr spc="-5" dirty="0"/>
              <a:t>comer;</a:t>
            </a:r>
          </a:p>
          <a:p>
            <a:pPr marL="183515" marR="5080">
              <a:lnSpc>
                <a:spcPct val="116700"/>
              </a:lnSpc>
            </a:pPr>
            <a:r>
              <a:rPr b="1" spc="-5" dirty="0">
                <a:latin typeface="Courier New"/>
                <a:cs typeface="Courier New"/>
              </a:rPr>
              <a:t>enviar</a:t>
            </a:r>
            <a:r>
              <a:rPr spc="-5" dirty="0"/>
              <a:t>(tenedor[i], NIL); </a:t>
            </a:r>
            <a:r>
              <a:rPr dirty="0"/>
              <a:t> </a:t>
            </a:r>
            <a:r>
              <a:rPr b="1" spc="-5" dirty="0">
                <a:latin typeface="Courier New"/>
                <a:cs typeface="Courier New"/>
              </a:rPr>
              <a:t>enviar</a:t>
            </a:r>
            <a:r>
              <a:rPr spc="-5" dirty="0"/>
              <a:t>(tenedor[i+1</a:t>
            </a:r>
            <a:r>
              <a:rPr spc="-15" dirty="0"/>
              <a:t> </a:t>
            </a:r>
            <a:r>
              <a:rPr b="1" spc="-5" dirty="0">
                <a:latin typeface="Courier New"/>
                <a:cs typeface="Courier New"/>
              </a:rPr>
              <a:t>mod</a:t>
            </a:r>
            <a:r>
              <a:rPr b="1" spc="-10" dirty="0">
                <a:latin typeface="Courier New"/>
                <a:cs typeface="Courier New"/>
              </a:rPr>
              <a:t> </a:t>
            </a:r>
            <a:r>
              <a:rPr spc="-5" dirty="0"/>
              <a:t>N],</a:t>
            </a:r>
            <a:r>
              <a:rPr spc="-10" dirty="0"/>
              <a:t> </a:t>
            </a:r>
            <a:r>
              <a:rPr spc="-5" dirty="0"/>
              <a:t>NIL); </a:t>
            </a:r>
            <a:r>
              <a:rPr spc="-525" dirty="0"/>
              <a:t> </a:t>
            </a:r>
            <a:r>
              <a:rPr b="1" spc="-5" dirty="0">
                <a:latin typeface="Courier New"/>
                <a:cs typeface="Courier New"/>
              </a:rPr>
              <a:t>enviar</a:t>
            </a:r>
            <a:r>
              <a:rPr spc="-5" dirty="0"/>
              <a:t>(mesa,</a:t>
            </a:r>
            <a:r>
              <a:rPr spc="-10" dirty="0"/>
              <a:t> </a:t>
            </a:r>
            <a:r>
              <a:rPr spc="-5" dirty="0"/>
              <a:t>NIL);</a:t>
            </a: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b="1" spc="-5" dirty="0">
                <a:latin typeface="Courier New"/>
                <a:cs typeface="Courier New"/>
              </a:rPr>
              <a:t>end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168" y="495202"/>
            <a:ext cx="3791585" cy="72517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mesa:</a:t>
            </a:r>
            <a:r>
              <a:rPr sz="9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mailbox</a:t>
            </a:r>
            <a:r>
              <a:rPr sz="9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of</a:t>
            </a:r>
            <a:r>
              <a:rPr sz="9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NIL;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tenedor: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array[1..N] of mailbox of NIL;</a:t>
            </a:r>
            <a:endParaRPr sz="900">
              <a:latin typeface="Courier New"/>
              <a:cs typeface="Courier New"/>
            </a:endParaRPr>
          </a:p>
          <a:p>
            <a:pPr marL="2513965">
              <a:lnSpc>
                <a:spcPct val="100000"/>
              </a:lnSpc>
              <a:spcBef>
                <a:spcPts val="650"/>
              </a:spcBef>
            </a:pP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Begin</a:t>
            </a:r>
            <a:endParaRPr sz="900">
              <a:latin typeface="Courier New"/>
              <a:cs typeface="Courier New"/>
            </a:endParaRPr>
          </a:p>
          <a:p>
            <a:pPr marL="2684780">
              <a:lnSpc>
                <a:spcPct val="100000"/>
              </a:lnSpc>
              <a:spcBef>
                <a:spcPts val="180"/>
              </a:spcBef>
            </a:pP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for</a:t>
            </a:r>
            <a:r>
              <a:rPr sz="900" b="1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i</a:t>
            </a:r>
            <a:r>
              <a:rPr sz="9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in</a:t>
            </a:r>
            <a:r>
              <a:rPr sz="900" b="1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1..N</a:t>
            </a:r>
            <a:r>
              <a:rPr sz="9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do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4571" y="1218382"/>
            <a:ext cx="16656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(tenedor[i],</a:t>
            </a:r>
            <a:r>
              <a:rPr sz="9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NIL);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3756" y="1378440"/>
            <a:ext cx="5041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900" b="1" spc="-7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for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3756" y="1515075"/>
            <a:ext cx="1426210" cy="114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70815">
              <a:lnSpc>
                <a:spcPct val="1167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for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i </a:t>
            </a: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in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1..N-1 </a:t>
            </a: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do </a:t>
            </a:r>
            <a:r>
              <a:rPr sz="900" b="1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enviar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(mesa,</a:t>
            </a:r>
            <a:r>
              <a:rPr sz="900" spc="-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NIL);</a:t>
            </a:r>
            <a:endParaRPr sz="900">
              <a:latin typeface="Courier New"/>
              <a:cs typeface="Courier New"/>
            </a:endParaRPr>
          </a:p>
          <a:p>
            <a:pPr marL="12700" marR="927100">
              <a:lnSpc>
                <a:spcPct val="116700"/>
              </a:lnSpc>
            </a:pP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900" b="1" spc="-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for </a:t>
            </a:r>
            <a:r>
              <a:rPr sz="900" b="1" spc="-5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Cobegin</a:t>
            </a:r>
            <a:endParaRPr sz="9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filosofo(1);</a:t>
            </a:r>
            <a:endParaRPr sz="9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180"/>
              </a:spcBef>
            </a:pPr>
            <a:r>
              <a:rPr sz="900" spc="-5" dirty="0">
                <a:solidFill>
                  <a:srgbClr val="22373A"/>
                </a:solidFill>
                <a:latin typeface="Courier New"/>
                <a:cs typeface="Courier New"/>
              </a:rPr>
              <a:t>filosofo(N);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2953" y="2635456"/>
            <a:ext cx="5378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0180">
              <a:lnSpc>
                <a:spcPct val="1167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2373A"/>
                </a:solidFill>
                <a:latin typeface="Courier New"/>
                <a:cs typeface="Courier New"/>
              </a:rPr>
              <a:t>Coend  End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pc="40" dirty="0">
                <a:hlinkClick r:id="rId2" action="ppaction://hlinksldjump"/>
              </a:rPr>
              <a:t>Modelos</a:t>
            </a:r>
            <a:r>
              <a:rPr spc="-95" dirty="0">
                <a:hlinkClick r:id="rId2" action="ppaction://hlinksldjump"/>
              </a:rPr>
              <a:t> </a:t>
            </a:r>
            <a:r>
              <a:rPr spc="5" dirty="0">
                <a:hlinkClick r:id="rId2" action="ppaction://hlinksldjump"/>
              </a:rPr>
              <a:t>para</a:t>
            </a:r>
            <a:r>
              <a:rPr spc="-90" dirty="0">
                <a:hlinkClick r:id="rId2" action="ppaction://hlinksldjump"/>
              </a:rPr>
              <a:t> </a:t>
            </a:r>
            <a:r>
              <a:rPr spc="20" dirty="0">
                <a:hlinkClick r:id="rId2" action="ppaction://hlinksldjump"/>
              </a:rPr>
              <a:t>la</a:t>
            </a:r>
            <a:r>
              <a:rPr spc="-95" dirty="0">
                <a:hlinkClick r:id="rId2" action="ppaction://hlinksldjump"/>
              </a:rPr>
              <a:t> </a:t>
            </a:r>
            <a:r>
              <a:rPr spc="-5" dirty="0">
                <a:hlinkClick r:id="rId2" action="ppaction://hlinksldjump"/>
              </a:rPr>
              <a:t>comunicación</a:t>
            </a:r>
            <a:r>
              <a:rPr spc="-90" dirty="0">
                <a:hlinkClick r:id="rId2" action="ppaction://hlinksldjump"/>
              </a:rPr>
              <a:t> </a:t>
            </a:r>
            <a:r>
              <a:rPr spc="-20" dirty="0">
                <a:hlinkClick r:id="rId2" action="ppaction://hlinksldjump"/>
              </a:rPr>
              <a:t>entre </a:t>
            </a:r>
            <a:r>
              <a:rPr spc="-405" dirty="0"/>
              <a:t> </a:t>
            </a:r>
            <a:r>
              <a:rPr spc="15" dirty="0">
                <a:hlinkClick r:id="rId2" action="ppaction://hlinksldjump"/>
              </a:rPr>
              <a:t>procesos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9995" y="1912956"/>
            <a:ext cx="3048635" cy="5080"/>
            <a:chOff x="779995" y="191295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91295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912956"/>
              <a:ext cx="358775" cy="5080"/>
            </a:xfrm>
            <a:custGeom>
              <a:avLst/>
              <a:gdLst/>
              <a:ahLst/>
              <a:cxnLst/>
              <a:rect l="l" t="t" r="r" b="b"/>
              <a:pathLst>
                <a:path w="358775" h="5080">
                  <a:moveTo>
                    <a:pt x="0" y="5060"/>
                  </a:moveTo>
                  <a:lnTo>
                    <a:pt x="0" y="0"/>
                  </a:lnTo>
                  <a:lnTo>
                    <a:pt x="358587" y="0"/>
                  </a:lnTo>
                  <a:lnTo>
                    <a:pt x="35858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230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" dirty="0">
                <a:solidFill>
                  <a:srgbClr val="F9F9F9"/>
                </a:solidFill>
              </a:rPr>
              <a:t>Mode</a:t>
            </a:r>
            <a:r>
              <a:rPr sz="1200" spc="-5" dirty="0">
                <a:solidFill>
                  <a:srgbClr val="F9F9F9"/>
                </a:solidFill>
              </a:rPr>
              <a:t>l</a:t>
            </a:r>
            <a:r>
              <a:rPr sz="1200" spc="15" dirty="0">
                <a:solidFill>
                  <a:srgbClr val="F9F9F9"/>
                </a:solidFill>
              </a:rPr>
              <a:t>o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de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memoria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65" dirty="0">
                <a:solidFill>
                  <a:srgbClr val="F9F9F9"/>
                </a:solidFill>
              </a:rPr>
              <a:t>c</a:t>
            </a:r>
            <a:r>
              <a:rPr sz="1200" dirty="0">
                <a:solidFill>
                  <a:srgbClr val="F9F9F9"/>
                </a:solidFill>
              </a:rPr>
              <a:t>om</a:t>
            </a:r>
            <a:r>
              <a:rPr sz="1200" spc="-10" dirty="0">
                <a:solidFill>
                  <a:srgbClr val="F9F9F9"/>
                </a:solidFill>
              </a:rPr>
              <a:t>partida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511479" y="431708"/>
            <a:ext cx="3537585" cy="153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18415" indent="-113030">
              <a:lnSpc>
                <a:spcPct val="1042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mismo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espacio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direcciones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compartido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entre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dos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procesos.</a:t>
            </a:r>
            <a:endParaRPr sz="11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55"/>
              </a:spcBef>
              <a:buChar char="•"/>
              <a:tabLst>
                <a:tab pos="403225" algn="l"/>
              </a:tabLst>
            </a:pP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datos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compartidos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35" dirty="0">
                <a:solidFill>
                  <a:srgbClr val="22373A"/>
                </a:solidFill>
                <a:latin typeface="Trebuchet MS"/>
                <a:cs typeface="Trebuchet MS"/>
              </a:rPr>
              <a:t>referencia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259"/>
              </a:spcBef>
              <a:buChar char="•"/>
              <a:tabLst>
                <a:tab pos="125730" algn="l"/>
              </a:tabLst>
            </a:pP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SO: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provee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syscalls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definir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espacio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compartido.</a:t>
            </a:r>
            <a:endParaRPr sz="1100">
              <a:latin typeface="Trebuchet MS"/>
              <a:cs typeface="Trebuchet MS"/>
            </a:endParaRPr>
          </a:p>
          <a:p>
            <a:pPr marL="125095" marR="322580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acceden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directamente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memoria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compartida.</a:t>
            </a:r>
            <a:endParaRPr sz="1100">
              <a:latin typeface="Trebuchet MS"/>
              <a:cs typeface="Trebuchet MS"/>
            </a:endParaRPr>
          </a:p>
          <a:p>
            <a:pPr marL="125095" marR="331470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Sincronización: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mecanismos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semáforos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y/o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monitores.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864" y="2019846"/>
            <a:ext cx="880262" cy="10777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80"/>
              </a:spcBef>
            </a:pPr>
            <a:r>
              <a:rPr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1418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" dirty="0">
                <a:solidFill>
                  <a:srgbClr val="F9F9F9"/>
                </a:solidFill>
              </a:rPr>
              <a:t>Modelo</a:t>
            </a:r>
            <a:r>
              <a:rPr sz="1200" spc="-75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de</a:t>
            </a:r>
            <a:r>
              <a:rPr sz="1200" spc="-75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pasaje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de</a:t>
            </a:r>
            <a:r>
              <a:rPr sz="1200" spc="-75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mensajes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511479" y="432635"/>
            <a:ext cx="3509010" cy="147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177165" indent="-113030">
              <a:lnSpc>
                <a:spcPct val="1042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intercambian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mensajes.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Sin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compartir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mismo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espacio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direcciones.</a:t>
            </a:r>
            <a:endParaRPr sz="11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60"/>
              </a:spcBef>
              <a:buChar char="•"/>
              <a:tabLst>
                <a:tab pos="403225" algn="l"/>
              </a:tabLst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datos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compartidos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valor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125095" marR="399415" indent="-113030">
              <a:lnSpc>
                <a:spcPct val="104200"/>
              </a:lnSpc>
              <a:spcBef>
                <a:spcPts val="30"/>
              </a:spcBef>
              <a:buChar char="•"/>
              <a:tabLst>
                <a:tab pos="125730" algn="l"/>
              </a:tabLst>
            </a:pP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SO: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provee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syscalls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envío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recepción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mensajes.</a:t>
            </a:r>
            <a:endParaRPr sz="1100">
              <a:latin typeface="Trebuchet MS"/>
              <a:cs typeface="Trebuchet MS"/>
            </a:endParaRPr>
          </a:p>
          <a:p>
            <a:pPr marL="402590" lvl="1" indent="-109855">
              <a:lnSpc>
                <a:spcPct val="100000"/>
              </a:lnSpc>
              <a:spcBef>
                <a:spcPts val="160"/>
              </a:spcBef>
              <a:buChar char="•"/>
              <a:tabLst>
                <a:tab pos="403225" algn="l"/>
              </a:tabLst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Garantiza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orden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intercambio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mensajes.</a:t>
            </a:r>
            <a:endParaRPr sz="10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3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Sincronización: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mecanismos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están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incluidos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primitivas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intercambio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mensajes.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768" y="1983130"/>
            <a:ext cx="892454" cy="10728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80"/>
              </a:spcBef>
            </a:pPr>
            <a:r>
              <a:rPr dirty="0"/>
              <a:t>4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pc="-5" dirty="0">
                <a:hlinkClick r:id="rId2" action="ppaction://hlinksldjump"/>
              </a:rPr>
              <a:t>Comunicación</a:t>
            </a:r>
            <a:r>
              <a:rPr spc="-90" dirty="0">
                <a:hlinkClick r:id="rId2" action="ppaction://hlinksldjump"/>
              </a:rPr>
              <a:t> </a:t>
            </a:r>
            <a:r>
              <a:rPr spc="40" dirty="0">
                <a:hlinkClick r:id="rId2" action="ppaction://hlinksldjump"/>
              </a:rPr>
              <a:t>basada</a:t>
            </a:r>
            <a:r>
              <a:rPr spc="-90" dirty="0">
                <a:hlinkClick r:id="rId2" action="ppaction://hlinksldjump"/>
              </a:rPr>
              <a:t> </a:t>
            </a:r>
            <a:r>
              <a:rPr spc="-10" dirty="0">
                <a:hlinkClick r:id="rId2" action="ppaction://hlinksldjump"/>
              </a:rPr>
              <a:t>en</a:t>
            </a:r>
            <a:r>
              <a:rPr spc="-85" dirty="0">
                <a:hlinkClick r:id="rId2" action="ppaction://hlinksldjump"/>
              </a:rPr>
              <a:t> </a:t>
            </a:r>
            <a:r>
              <a:rPr spc="5" dirty="0">
                <a:hlinkClick r:id="rId2" action="ppaction://hlinksldjump"/>
              </a:rPr>
              <a:t>pasaje</a:t>
            </a:r>
            <a:r>
              <a:rPr spc="-90" dirty="0">
                <a:hlinkClick r:id="rId2" action="ppaction://hlinksldjump"/>
              </a:rPr>
              <a:t> </a:t>
            </a:r>
            <a:r>
              <a:rPr spc="10" dirty="0">
                <a:hlinkClick r:id="rId2" action="ppaction://hlinksldjump"/>
              </a:rPr>
              <a:t>de </a:t>
            </a:r>
            <a:r>
              <a:rPr spc="-405" dirty="0"/>
              <a:t> </a:t>
            </a:r>
            <a:r>
              <a:rPr spc="5" dirty="0">
                <a:hlinkClick r:id="rId2" action="ppaction://hlinksldjump"/>
              </a:rPr>
              <a:t>mensajes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9995" y="1912956"/>
            <a:ext cx="3048635" cy="5080"/>
            <a:chOff x="779995" y="191295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91295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912956"/>
              <a:ext cx="717550" cy="5080"/>
            </a:xfrm>
            <a:custGeom>
              <a:avLst/>
              <a:gdLst/>
              <a:ahLst/>
              <a:cxnLst/>
              <a:rect l="l" t="t" r="r" b="b"/>
              <a:pathLst>
                <a:path w="717550" h="5080">
                  <a:moveTo>
                    <a:pt x="0" y="5060"/>
                  </a:moveTo>
                  <a:lnTo>
                    <a:pt x="0" y="0"/>
                  </a:lnTo>
                  <a:lnTo>
                    <a:pt x="717174" y="0"/>
                  </a:lnTo>
                  <a:lnTo>
                    <a:pt x="71717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6200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9F9F9"/>
                </a:solidFill>
              </a:rPr>
              <a:t>Primitivas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para</a:t>
            </a:r>
            <a:r>
              <a:rPr sz="1200" spc="-65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el</a:t>
            </a:r>
            <a:r>
              <a:rPr sz="1200" spc="-65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pasaje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de</a:t>
            </a:r>
            <a:r>
              <a:rPr sz="1200" spc="-65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mensajes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359994" y="867410"/>
            <a:ext cx="3888104" cy="210820"/>
          </a:xfrm>
          <a:prstGeom prst="rect">
            <a:avLst/>
          </a:prstGeom>
          <a:solidFill>
            <a:srgbClr val="CED2D3"/>
          </a:solidFill>
        </p:spPr>
        <p:txBody>
          <a:bodyPr vert="horz" wrap="square" lIns="0" tIns="952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75"/>
              </a:spcBef>
            </a:pPr>
            <a:r>
              <a:rPr sz="1100" b="1" spc="-25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100" b="1" spc="-30" dirty="0">
                <a:solidFill>
                  <a:srgbClr val="22373A"/>
                </a:solidFill>
                <a:latin typeface="Trebuchet MS"/>
                <a:cs typeface="Trebuchet MS"/>
              </a:rPr>
              <a:t>rimiti</a:t>
            </a:r>
            <a:r>
              <a:rPr sz="1100" b="1" spc="-55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100" b="1" spc="25" dirty="0">
                <a:solidFill>
                  <a:srgbClr val="22373A"/>
                </a:solidFill>
                <a:latin typeface="Trebuchet MS"/>
                <a:cs typeface="Trebuchet MS"/>
              </a:rPr>
              <a:t>as</a:t>
            </a:r>
            <a:r>
              <a:rPr sz="1100" b="1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22373A"/>
                </a:solidFill>
                <a:latin typeface="Trebuchet MS"/>
                <a:cs typeface="Trebuchet MS"/>
              </a:rPr>
              <a:t>fundamen</a:t>
            </a:r>
            <a:r>
              <a:rPr sz="1100" b="1" spc="-2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b="1" spc="-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b="1" spc="-1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b="1" spc="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077861"/>
            <a:ext cx="3888104" cy="436245"/>
          </a:xfrm>
          <a:prstGeom prst="rect">
            <a:avLst/>
          </a:prstGeom>
          <a:solidFill>
            <a:srgbClr val="E4E6E6"/>
          </a:solidFill>
        </p:spPr>
        <p:txBody>
          <a:bodyPr vert="horz" wrap="square" lIns="0" tIns="3810" rIns="0" bIns="0" rtlCol="0">
            <a:spAutoFit/>
          </a:bodyPr>
          <a:lstStyle/>
          <a:p>
            <a:pPr marL="1278890" marR="1271270" indent="41275">
              <a:lnSpc>
                <a:spcPts val="1560"/>
              </a:lnSpc>
              <a:spcBef>
                <a:spcPts val="30"/>
              </a:spcBef>
            </a:pP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enviar(mensaje) </a:t>
            </a:r>
            <a:r>
              <a:rPr sz="1100" spc="-6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recibir(mensaje)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616913"/>
            <a:ext cx="3888104" cy="210820"/>
          </a:xfrm>
          <a:prstGeom prst="rect">
            <a:avLst/>
          </a:prstGeom>
          <a:solidFill>
            <a:srgbClr val="CED2D3"/>
          </a:solidFill>
        </p:spPr>
        <p:txBody>
          <a:bodyPr vert="horz" wrap="square" lIns="0" tIns="952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75"/>
              </a:spcBef>
            </a:pPr>
            <a:r>
              <a:rPr sz="1100" b="1" spc="-20" dirty="0">
                <a:solidFill>
                  <a:srgbClr val="22373A"/>
                </a:solidFill>
                <a:latin typeface="Trebuchet MS"/>
                <a:cs typeface="Trebuchet MS"/>
              </a:rPr>
              <a:t>Implementación</a:t>
            </a:r>
            <a:r>
              <a:rPr sz="1100" b="1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b="1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b="1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2373A"/>
                </a:solidFill>
                <a:latin typeface="Trebuchet MS"/>
                <a:cs typeface="Trebuchet MS"/>
              </a:rPr>
              <a:t>comunicación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827365"/>
            <a:ext cx="3888104" cy="776605"/>
          </a:xfrm>
          <a:prstGeom prst="rect">
            <a:avLst/>
          </a:prstGeom>
          <a:solidFill>
            <a:srgbClr val="E4E6E6"/>
          </a:solidFill>
        </p:spPr>
        <p:txBody>
          <a:bodyPr vert="horz" wrap="square" lIns="0" tIns="51435" rIns="0" bIns="0" rtlCol="0">
            <a:spAutoFit/>
          </a:bodyPr>
          <a:lstStyle/>
          <a:p>
            <a:pPr marL="276860" indent="-113664">
              <a:lnSpc>
                <a:spcPct val="100000"/>
              </a:lnSpc>
              <a:spcBef>
                <a:spcPts val="405"/>
              </a:spcBef>
              <a:buChar char="•"/>
              <a:tabLst>
                <a:tab pos="277495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Directa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indirecta.</a:t>
            </a:r>
            <a:endParaRPr sz="1100">
              <a:latin typeface="Trebuchet MS"/>
              <a:cs typeface="Trebuchet MS"/>
            </a:endParaRPr>
          </a:p>
          <a:p>
            <a:pPr marL="276860" indent="-113664">
              <a:lnSpc>
                <a:spcPct val="100000"/>
              </a:lnSpc>
              <a:spcBef>
                <a:spcPts val="535"/>
              </a:spcBef>
              <a:buChar char="•"/>
              <a:tabLst>
                <a:tab pos="277495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Sincrónica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asincrónica.</a:t>
            </a:r>
            <a:endParaRPr sz="1100">
              <a:latin typeface="Trebuchet MS"/>
              <a:cs typeface="Trebuchet MS"/>
            </a:endParaRPr>
          </a:p>
          <a:p>
            <a:pPr marL="276860" indent="-113664">
              <a:lnSpc>
                <a:spcPct val="100000"/>
              </a:lnSpc>
              <a:spcBef>
                <a:spcPts val="540"/>
              </a:spcBef>
              <a:buChar char="•"/>
              <a:tabLst>
                <a:tab pos="277495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Capacidad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finita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infinita.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5099" y="3181145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22373A"/>
                </a:solidFill>
                <a:latin typeface="Trebuchet MS"/>
                <a:cs typeface="Trebuchet MS"/>
              </a:rPr>
              <a:t>5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283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9F9F9"/>
                </a:solidFill>
              </a:rPr>
              <a:t>C</a:t>
            </a:r>
            <a:r>
              <a:rPr sz="1200" spc="-25" dirty="0">
                <a:solidFill>
                  <a:srgbClr val="F9F9F9"/>
                </a:solidFill>
              </a:rPr>
              <a:t>omuni</a:t>
            </a:r>
            <a:r>
              <a:rPr sz="1200" spc="-30" dirty="0">
                <a:solidFill>
                  <a:srgbClr val="F9F9F9"/>
                </a:solidFill>
              </a:rPr>
              <a:t>c</a:t>
            </a:r>
            <a:r>
              <a:rPr sz="1200" spc="-15" dirty="0">
                <a:solidFill>
                  <a:srgbClr val="F9F9F9"/>
                </a:solidFill>
              </a:rPr>
              <a:t>ación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di</a:t>
            </a:r>
            <a:r>
              <a:rPr sz="1200" spc="-45" dirty="0">
                <a:solidFill>
                  <a:srgbClr val="F9F9F9"/>
                </a:solidFill>
              </a:rPr>
              <a:t>r</a:t>
            </a:r>
            <a:r>
              <a:rPr sz="1200" spc="-35" dirty="0">
                <a:solidFill>
                  <a:srgbClr val="F9F9F9"/>
                </a:solidFill>
              </a:rPr>
              <a:t>ec</a:t>
            </a:r>
            <a:r>
              <a:rPr sz="1200" spc="-40" dirty="0">
                <a:solidFill>
                  <a:srgbClr val="F9F9F9"/>
                </a:solidFill>
              </a:rPr>
              <a:t>t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30" dirty="0">
                <a:solidFill>
                  <a:srgbClr val="F9F9F9"/>
                </a:solidFill>
              </a:rPr>
              <a:t>e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20" dirty="0">
                <a:solidFill>
                  <a:srgbClr val="F9F9F9"/>
                </a:solidFill>
              </a:rPr>
              <a:t>indi</a:t>
            </a:r>
            <a:r>
              <a:rPr sz="1200" spc="-45" dirty="0">
                <a:solidFill>
                  <a:srgbClr val="F9F9F9"/>
                </a:solidFill>
              </a:rPr>
              <a:t>r</a:t>
            </a:r>
            <a:r>
              <a:rPr sz="1200" spc="-35" dirty="0">
                <a:solidFill>
                  <a:srgbClr val="F9F9F9"/>
                </a:solidFill>
              </a:rPr>
              <a:t>ec</a:t>
            </a:r>
            <a:r>
              <a:rPr sz="1200" spc="-40" dirty="0">
                <a:solidFill>
                  <a:srgbClr val="F9F9F9"/>
                </a:solidFill>
              </a:rPr>
              <a:t>t</a:t>
            </a:r>
            <a:r>
              <a:rPr sz="1200" spc="10" dirty="0">
                <a:solidFill>
                  <a:srgbClr val="F9F9F9"/>
                </a:solidFill>
              </a:rPr>
              <a:t>a</a:t>
            </a:r>
            <a:endParaRPr sz="1200"/>
          </a:p>
        </p:txBody>
      </p:sp>
      <p:grpSp>
        <p:nvGrpSpPr>
          <p:cNvPr id="3" name="object 3"/>
          <p:cNvGrpSpPr/>
          <p:nvPr/>
        </p:nvGrpSpPr>
        <p:grpSpPr>
          <a:xfrm>
            <a:off x="359994" y="404355"/>
            <a:ext cx="3888104" cy="1226185"/>
            <a:chOff x="359994" y="404355"/>
            <a:chExt cx="3888104" cy="1226185"/>
          </a:xfrm>
        </p:grpSpPr>
        <p:sp>
          <p:nvSpPr>
            <p:cNvPr id="4" name="object 4"/>
            <p:cNvSpPr/>
            <p:nvPr/>
          </p:nvSpPr>
          <p:spPr>
            <a:xfrm>
              <a:off x="359994" y="404355"/>
              <a:ext cx="3888104" cy="210820"/>
            </a:xfrm>
            <a:custGeom>
              <a:avLst/>
              <a:gdLst/>
              <a:ahLst/>
              <a:cxnLst/>
              <a:rect l="l" t="t" r="r" b="b"/>
              <a:pathLst>
                <a:path w="3888104" h="210820">
                  <a:moveTo>
                    <a:pt x="3888003" y="0"/>
                  </a:moveTo>
                  <a:lnTo>
                    <a:pt x="0" y="0"/>
                  </a:lnTo>
                  <a:lnTo>
                    <a:pt x="0" y="210451"/>
                  </a:lnTo>
                  <a:lnTo>
                    <a:pt x="3888003" y="210451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CE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9994" y="614807"/>
              <a:ext cx="3888104" cy="1015365"/>
            </a:xfrm>
            <a:custGeom>
              <a:avLst/>
              <a:gdLst/>
              <a:ahLst/>
              <a:cxnLst/>
              <a:rect l="l" t="t" r="r" b="b"/>
              <a:pathLst>
                <a:path w="3888104" h="1015364">
                  <a:moveTo>
                    <a:pt x="3888003" y="0"/>
                  </a:moveTo>
                  <a:lnTo>
                    <a:pt x="0" y="0"/>
                  </a:lnTo>
                  <a:lnTo>
                    <a:pt x="0" y="1015364"/>
                  </a:lnTo>
                  <a:lnTo>
                    <a:pt x="3888003" y="1015364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4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59994" y="1708010"/>
            <a:ext cx="3888104" cy="1618615"/>
            <a:chOff x="359994" y="1708010"/>
            <a:chExt cx="3888104" cy="1618615"/>
          </a:xfrm>
        </p:grpSpPr>
        <p:sp>
          <p:nvSpPr>
            <p:cNvPr id="7" name="object 7"/>
            <p:cNvSpPr/>
            <p:nvPr/>
          </p:nvSpPr>
          <p:spPr>
            <a:xfrm>
              <a:off x="359994" y="1708010"/>
              <a:ext cx="3888104" cy="210820"/>
            </a:xfrm>
            <a:custGeom>
              <a:avLst/>
              <a:gdLst/>
              <a:ahLst/>
              <a:cxnLst/>
              <a:rect l="l" t="t" r="r" b="b"/>
              <a:pathLst>
                <a:path w="3888104" h="210819">
                  <a:moveTo>
                    <a:pt x="3888003" y="0"/>
                  </a:moveTo>
                  <a:lnTo>
                    <a:pt x="0" y="0"/>
                  </a:lnTo>
                  <a:lnTo>
                    <a:pt x="0" y="210451"/>
                  </a:lnTo>
                  <a:lnTo>
                    <a:pt x="3888003" y="210451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CE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994" y="1918462"/>
              <a:ext cx="3888104" cy="1408430"/>
            </a:xfrm>
            <a:custGeom>
              <a:avLst/>
              <a:gdLst/>
              <a:ahLst/>
              <a:cxnLst/>
              <a:rect l="l" t="t" r="r" b="b"/>
              <a:pathLst>
                <a:path w="3888104" h="1408429">
                  <a:moveTo>
                    <a:pt x="3888003" y="0"/>
                  </a:moveTo>
                  <a:lnTo>
                    <a:pt x="0" y="0"/>
                  </a:lnTo>
                  <a:lnTo>
                    <a:pt x="0" y="1407947"/>
                  </a:lnTo>
                  <a:lnTo>
                    <a:pt x="3888003" y="1407947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4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3433" y="312824"/>
            <a:ext cx="3867785" cy="29406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b="1" spc="-8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b="1" spc="-25" dirty="0">
                <a:solidFill>
                  <a:srgbClr val="22373A"/>
                </a:solidFill>
                <a:latin typeface="Trebuchet MS"/>
                <a:cs typeface="Trebuchet MS"/>
              </a:rPr>
              <a:t>omuni</a:t>
            </a:r>
            <a:r>
              <a:rPr sz="1100" b="1" spc="-3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b="1" spc="-15" dirty="0">
                <a:solidFill>
                  <a:srgbClr val="22373A"/>
                </a:solidFill>
                <a:latin typeface="Trebuchet MS"/>
                <a:cs typeface="Trebuchet MS"/>
              </a:rPr>
              <a:t>ación</a:t>
            </a:r>
            <a:r>
              <a:rPr sz="1100" b="1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22373A"/>
                </a:solidFill>
                <a:latin typeface="Trebuchet MS"/>
                <a:cs typeface="Trebuchet MS"/>
              </a:rPr>
              <a:t>di</a:t>
            </a:r>
            <a:r>
              <a:rPr sz="1100" b="1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b="1" spc="-35" dirty="0">
                <a:solidFill>
                  <a:srgbClr val="22373A"/>
                </a:solidFill>
                <a:latin typeface="Trebuchet MS"/>
                <a:cs typeface="Trebuchet MS"/>
              </a:rPr>
              <a:t>ect</a:t>
            </a:r>
            <a:r>
              <a:rPr sz="1100" b="1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endParaRPr sz="1100">
              <a:latin typeface="Trebuchet MS"/>
              <a:cs typeface="Trebuchet MS"/>
            </a:endParaRPr>
          </a:p>
          <a:p>
            <a:pPr marL="243204" indent="-113664">
              <a:lnSpc>
                <a:spcPct val="100000"/>
              </a:lnSpc>
              <a:spcBef>
                <a:spcPts val="695"/>
              </a:spcBef>
              <a:buChar char="•"/>
              <a:tabLst>
                <a:tab pos="24384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receptor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nombra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forma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explícita.</a:t>
            </a:r>
            <a:endParaRPr sz="1100">
              <a:latin typeface="Trebuchet MS"/>
              <a:cs typeface="Trebuchet MS"/>
            </a:endParaRPr>
          </a:p>
          <a:p>
            <a:pPr marL="243204" indent="-113664">
              <a:lnSpc>
                <a:spcPct val="100000"/>
              </a:lnSpc>
              <a:spcBef>
                <a:spcPts val="535"/>
              </a:spcBef>
              <a:buFont typeface="Trebuchet MS"/>
              <a:buChar char="•"/>
              <a:tabLst>
                <a:tab pos="243840" algn="l"/>
              </a:tabLst>
            </a:pP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enviar(P,</a:t>
            </a:r>
            <a:r>
              <a:rPr sz="1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mensaje)</a:t>
            </a:r>
            <a:r>
              <a:rPr sz="1100" spc="-3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rebuchet MS"/>
                <a:cs typeface="Trebuchet MS"/>
              </a:rPr>
              <a:t>—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envía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mensaje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Courier New"/>
                <a:cs typeface="Courier New"/>
              </a:rPr>
              <a:t>P</a:t>
            </a:r>
            <a:r>
              <a:rPr sz="1100" spc="-80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243204" indent="-113664">
              <a:lnSpc>
                <a:spcPct val="100000"/>
              </a:lnSpc>
              <a:spcBef>
                <a:spcPts val="535"/>
              </a:spcBef>
              <a:buFont typeface="Trebuchet MS"/>
              <a:buChar char="•"/>
              <a:tabLst>
                <a:tab pos="243840" algn="l"/>
              </a:tabLst>
            </a:pP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recibir(Q,</a:t>
            </a:r>
            <a:r>
              <a:rPr sz="1100" spc="-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mensaje)</a:t>
            </a:r>
            <a:r>
              <a:rPr sz="1100" spc="-3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rebuchet MS"/>
                <a:cs typeface="Trebuchet MS"/>
              </a:rPr>
              <a:t>—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recibe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Courier New"/>
                <a:cs typeface="Courier New"/>
              </a:rPr>
              <a:t>Q</a:t>
            </a:r>
            <a:r>
              <a:rPr sz="1100" spc="-80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243204" indent="-113664">
              <a:lnSpc>
                <a:spcPct val="100000"/>
              </a:lnSpc>
              <a:spcBef>
                <a:spcPts val="540"/>
              </a:spcBef>
              <a:buChar char="•"/>
              <a:tabLst>
                <a:tab pos="243840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Cardinalidad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rebuchet MS"/>
                <a:cs typeface="Trebuchet MS"/>
              </a:rPr>
              <a:t>Nx1: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múltiples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emisores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único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receptor.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100" b="1" spc="-8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b="1" spc="-25" dirty="0">
                <a:solidFill>
                  <a:srgbClr val="22373A"/>
                </a:solidFill>
                <a:latin typeface="Trebuchet MS"/>
                <a:cs typeface="Trebuchet MS"/>
              </a:rPr>
              <a:t>omuni</a:t>
            </a:r>
            <a:r>
              <a:rPr sz="1100" b="1" spc="-3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b="1" spc="-15" dirty="0">
                <a:solidFill>
                  <a:srgbClr val="22373A"/>
                </a:solidFill>
                <a:latin typeface="Trebuchet MS"/>
                <a:cs typeface="Trebuchet MS"/>
              </a:rPr>
              <a:t>ación</a:t>
            </a:r>
            <a:r>
              <a:rPr sz="1100" b="1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22373A"/>
                </a:solidFill>
                <a:latin typeface="Trebuchet MS"/>
                <a:cs typeface="Trebuchet MS"/>
              </a:rPr>
              <a:t>indi</a:t>
            </a:r>
            <a:r>
              <a:rPr sz="1100" b="1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b="1" spc="-35" dirty="0">
                <a:solidFill>
                  <a:srgbClr val="22373A"/>
                </a:solidFill>
                <a:latin typeface="Trebuchet MS"/>
                <a:cs typeface="Trebuchet MS"/>
              </a:rPr>
              <a:t>ect</a:t>
            </a:r>
            <a:r>
              <a:rPr sz="1100" b="1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endParaRPr sz="1100">
              <a:latin typeface="Trebuchet MS"/>
              <a:cs typeface="Trebuchet MS"/>
            </a:endParaRPr>
          </a:p>
          <a:p>
            <a:pPr marL="243204" marR="194310" indent="-113030">
              <a:lnSpc>
                <a:spcPct val="118000"/>
              </a:lnSpc>
              <a:spcBef>
                <a:spcPts val="430"/>
              </a:spcBef>
              <a:buChar char="•"/>
              <a:tabLst>
                <a:tab pos="243840" algn="l"/>
              </a:tabLst>
            </a:pP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Utiliza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estructuras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independientes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llamadas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EB801A"/>
                </a:solidFill>
                <a:latin typeface="Trebuchet MS"/>
                <a:cs typeface="Trebuchet MS"/>
              </a:rPr>
              <a:t>mailboxes </a:t>
            </a:r>
            <a:r>
              <a:rPr sz="1100" spc="-31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(buzones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correo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mensajes).</a:t>
            </a:r>
            <a:endParaRPr sz="1100">
              <a:latin typeface="Trebuchet MS"/>
              <a:cs typeface="Trebuchet MS"/>
            </a:endParaRPr>
          </a:p>
          <a:p>
            <a:pPr marL="243204" indent="-113664">
              <a:lnSpc>
                <a:spcPct val="100000"/>
              </a:lnSpc>
              <a:spcBef>
                <a:spcPts val="535"/>
              </a:spcBef>
              <a:buFont typeface="Trebuchet MS"/>
              <a:buChar char="•"/>
              <a:tabLst>
                <a:tab pos="243840" algn="l"/>
              </a:tabLst>
            </a:pP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enviar(M,</a:t>
            </a:r>
            <a:r>
              <a:rPr sz="1100" spc="-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mensaje)</a:t>
            </a:r>
            <a:r>
              <a:rPr sz="1100" spc="-3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rebuchet MS"/>
                <a:cs typeface="Trebuchet MS"/>
              </a:rPr>
              <a:t>—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envía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mensaje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mailbox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Courier New"/>
                <a:cs typeface="Courier New"/>
              </a:rPr>
              <a:t>M</a:t>
            </a:r>
            <a:r>
              <a:rPr sz="1100" spc="-80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243204" indent="-113664">
              <a:lnSpc>
                <a:spcPct val="100000"/>
              </a:lnSpc>
              <a:spcBef>
                <a:spcPts val="540"/>
              </a:spcBef>
              <a:buFont typeface="Trebuchet MS"/>
              <a:buChar char="•"/>
              <a:tabLst>
                <a:tab pos="243840" algn="l"/>
              </a:tabLst>
            </a:pP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recibir(M,</a:t>
            </a:r>
            <a:r>
              <a:rPr sz="11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mensaje)</a:t>
            </a:r>
            <a:r>
              <a:rPr sz="1100" spc="-38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rebuchet MS"/>
                <a:cs typeface="Trebuchet MS"/>
              </a:rPr>
              <a:t>—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recibe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mensaje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mailbox</a:t>
            </a:r>
            <a:r>
              <a:rPr sz="11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Courier New"/>
                <a:cs typeface="Courier New"/>
              </a:rPr>
              <a:t>M</a:t>
            </a:r>
            <a:r>
              <a:rPr sz="1100" spc="-80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243204" marR="53657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43840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Cardinalidad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NxM: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múltiples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emisores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múltiples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receptores.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1759" y="318114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6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5671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</a:rPr>
              <a:t>Tipo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0" dirty="0">
                <a:solidFill>
                  <a:srgbClr val="F9F9F9"/>
                </a:solidFill>
              </a:rPr>
              <a:t>de</a:t>
            </a:r>
            <a:r>
              <a:rPr sz="1200" spc="-70" dirty="0">
                <a:solidFill>
                  <a:srgbClr val="F9F9F9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sinc</a:t>
            </a:r>
            <a:r>
              <a:rPr sz="1200" spc="-40" dirty="0">
                <a:solidFill>
                  <a:srgbClr val="F9F9F9"/>
                </a:solidFill>
              </a:rPr>
              <a:t>r</a:t>
            </a:r>
            <a:r>
              <a:rPr sz="1200" spc="-20" dirty="0">
                <a:solidFill>
                  <a:srgbClr val="F9F9F9"/>
                </a:solidFill>
              </a:rPr>
              <a:t>onización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630298"/>
            <a:ext cx="3609975" cy="219456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635"/>
              </a:spcBef>
              <a:buChar char="•"/>
              <a:tabLst>
                <a:tab pos="125730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Primitivas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bloqueantes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bloqueantes.</a:t>
            </a:r>
            <a:endParaRPr sz="1100">
              <a:latin typeface="Trebuchet MS"/>
              <a:cs typeface="Trebuchet MS"/>
            </a:endParaRPr>
          </a:p>
          <a:p>
            <a:pPr marL="125095" marR="162560" indent="-113030">
              <a:lnSpc>
                <a:spcPct val="118000"/>
              </a:lnSpc>
              <a:spcBef>
                <a:spcPts val="300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Enviar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bloqueante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emisor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bloquea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hasta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mensaje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recibido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mailbox.</a:t>
            </a:r>
            <a:endParaRPr sz="1100">
              <a:latin typeface="Trebuchet MS"/>
              <a:cs typeface="Trebuchet MS"/>
            </a:endParaRPr>
          </a:p>
          <a:p>
            <a:pPr marL="125095" marR="197485" indent="-113030">
              <a:lnSpc>
                <a:spcPct val="118000"/>
              </a:lnSpc>
              <a:spcBef>
                <a:spcPts val="300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Enviar </a:t>
            </a:r>
            <a:r>
              <a:rPr sz="1100" spc="35" dirty="0">
                <a:solidFill>
                  <a:srgbClr val="EB801A"/>
                </a:solidFill>
                <a:latin typeface="Trebuchet MS"/>
                <a:cs typeface="Trebuchet MS"/>
              </a:rPr>
              <a:t>no </a:t>
            </a: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bloqueante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: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emisor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envía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mensaje al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mailbox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continúa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ejecución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(puede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fallar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si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está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lleno).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Recibir</a:t>
            </a:r>
            <a:r>
              <a:rPr sz="1100" spc="-4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bloqueante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receptor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bloquea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hasta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recibir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mensaje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mailbox.</a:t>
            </a:r>
            <a:endParaRPr sz="1100">
              <a:latin typeface="Trebuchet MS"/>
              <a:cs typeface="Trebuchet MS"/>
            </a:endParaRPr>
          </a:p>
          <a:p>
            <a:pPr marL="125095" marR="28575" indent="-113030">
              <a:lnSpc>
                <a:spcPct val="118000"/>
              </a:lnSpc>
              <a:spcBef>
                <a:spcPts val="300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Recibir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EB801A"/>
                </a:solidFill>
                <a:latin typeface="Trebuchet MS"/>
                <a:cs typeface="Trebuchet MS"/>
              </a:rPr>
              <a:t>no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bloqueante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receptor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recibe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mensaje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si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hay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uno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disponible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si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continúa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ejecución.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1282</Words>
  <Application>Microsoft Office PowerPoint</Application>
  <PresentationFormat>Personalizado</PresentationFormat>
  <Paragraphs>209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Calibri</vt:lpstr>
      <vt:lpstr>Cambria</vt:lpstr>
      <vt:lpstr>Courier New</vt:lpstr>
      <vt:lpstr>Trebuchet MS</vt:lpstr>
      <vt:lpstr>Office Theme</vt:lpstr>
      <vt:lpstr>Presentación de PowerPoint</vt:lpstr>
      <vt:lpstr>Agenda</vt:lpstr>
      <vt:lpstr>Modelos para la comunicación entre  procesos</vt:lpstr>
      <vt:lpstr>Modelo de memoria compartida</vt:lpstr>
      <vt:lpstr>Modelo de pasaje de mensajes</vt:lpstr>
      <vt:lpstr>Comunicación basada en pasaje de  mensajes</vt:lpstr>
      <vt:lpstr>Primitivas para el pasaje de mensajes</vt:lpstr>
      <vt:lpstr>Comunicación directa e indirecta</vt:lpstr>
      <vt:lpstr>Tipo de sincronización</vt:lpstr>
      <vt:lpstr>Capacidad del mailbox</vt:lpstr>
      <vt:lpstr>Presentación de PowerPoint</vt:lpstr>
      <vt:lpstr>Semáforos de conteo con mailbox</vt:lpstr>
      <vt:lpstr>Mailbox infinito con semáforos</vt:lpstr>
      <vt:lpstr>Presentación de PowerPoint</vt:lpstr>
      <vt:lpstr>Monitores con mailbox</vt:lpstr>
      <vt:lpstr>Mailbox infinito con monitores</vt:lpstr>
      <vt:lpstr>Presentación de PowerPoint</vt:lpstr>
      <vt:lpstr>Presentación de PowerPoint</vt:lpstr>
      <vt:lpstr>Problema de Alicia y Bernardo</vt:lpstr>
      <vt:lpstr>Problema de productor-consumidor con buffer finito</vt:lpstr>
      <vt:lpstr>Problema de lectores-escritores (sin prioridad)</vt:lpstr>
      <vt:lpstr>Problema de N filósofos comensales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 - Colas de mensajes</dc:title>
  <cp:lastModifiedBy>Julio David Requena Duarte</cp:lastModifiedBy>
  <cp:revision>1</cp:revision>
  <dcterms:created xsi:type="dcterms:W3CDTF">2023-01-13T16:05:00Z</dcterms:created>
  <dcterms:modified xsi:type="dcterms:W3CDTF">2023-01-13T16:05:40Z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2023-01-13T00:00:00Z</vt:filetime>
  </property>
</Properties>
</file>