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588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588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588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588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588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295" y="1252616"/>
            <a:ext cx="3075508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215" y="740774"/>
            <a:ext cx="3655669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6663" y="3171630"/>
            <a:ext cx="179704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588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33.xml"/><Relationship Id="rId5" Type="http://schemas.openxmlformats.org/officeDocument/2006/relationships/slide" Target="slide12.xml"/><Relationship Id="rId10" Type="http://schemas.openxmlformats.org/officeDocument/2006/relationships/slide" Target="slide26.xml"/><Relationship Id="rId4" Type="http://schemas.openxmlformats.org/officeDocument/2006/relationships/slide" Target="slide10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967670"/>
            <a:ext cx="1988820" cy="134556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</a:rPr>
              <a:t>Operativos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 err="1">
                <a:solidFill>
                  <a:srgbClr val="22373A"/>
                </a:solidFill>
                <a:latin typeface="Trebuchet MS"/>
                <a:cs typeface="Trebuchet MS"/>
              </a:rPr>
              <a:t>Curso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202</a:t>
            </a:r>
            <a:r>
              <a:rPr lang="es-GT" sz="1000" spc="-4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 dirty="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fld>
            <a:endParaRPr sz="800">
              <a:latin typeface="Trebuchet MS"/>
              <a:cs typeface="Trebuchet M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DF162E9-4541-BDDB-01D0-8BD0A381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61" y="2313235"/>
            <a:ext cx="1730106" cy="77751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37573"/>
            <a:ext cx="2970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Áreas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la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memoria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un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92751"/>
            <a:ext cx="3048635" cy="5080"/>
            <a:chOff x="779995" y="179275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9275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92751"/>
              <a:ext cx="821055" cy="5080"/>
            </a:xfrm>
            <a:custGeom>
              <a:avLst/>
              <a:gdLst/>
              <a:ahLst/>
              <a:cxnLst/>
              <a:rect l="l" t="t" r="r" b="b"/>
              <a:pathLst>
                <a:path w="821055" h="5080">
                  <a:moveTo>
                    <a:pt x="0" y="5060"/>
                  </a:moveTo>
                  <a:lnTo>
                    <a:pt x="0" y="0"/>
                  </a:lnTo>
                  <a:lnTo>
                    <a:pt x="820611" y="0"/>
                  </a:lnTo>
                  <a:lnTo>
                    <a:pt x="8206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04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on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ep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Bási</a:t>
            </a:r>
            <a:r>
              <a:rPr sz="1200" spc="-20" dirty="0">
                <a:solidFill>
                  <a:srgbClr val="F9F9F9"/>
                </a:solidFill>
              </a:rPr>
              <a:t>c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64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ejecuta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áreas: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08" y="902335"/>
            <a:ext cx="1346200" cy="2265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0031" y="3181145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252616"/>
            <a:ext cx="2877185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Ensamblaje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dinámico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y</a:t>
            </a:r>
            <a:r>
              <a:rPr sz="1400" b="1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bibliotecas </a:t>
            </a:r>
            <a:r>
              <a:rPr sz="1400" b="1" spc="-409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compartidas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937894" cy="5080"/>
            </a:xfrm>
            <a:custGeom>
              <a:avLst/>
              <a:gdLst/>
              <a:ahLst/>
              <a:cxnLst/>
              <a:rect l="l" t="t" r="r" b="b"/>
              <a:pathLst>
                <a:path w="937894" h="5080">
                  <a:moveTo>
                    <a:pt x="0" y="5060"/>
                  </a:moveTo>
                  <a:lnTo>
                    <a:pt x="0" y="0"/>
                  </a:lnTo>
                  <a:lnTo>
                    <a:pt x="937861" y="0"/>
                  </a:lnTo>
                  <a:lnTo>
                    <a:pt x="937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350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9F9F9"/>
                </a:solidFill>
              </a:rPr>
              <a:t>C</a:t>
            </a:r>
            <a:r>
              <a:rPr sz="1200" spc="-15" dirty="0">
                <a:solidFill>
                  <a:srgbClr val="F9F9F9"/>
                </a:solidFill>
              </a:rPr>
              <a:t>a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30" dirty="0">
                <a:solidFill>
                  <a:srgbClr val="F9F9F9"/>
                </a:solidFill>
              </a:rPr>
              <a:t>g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dinámi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(dynamic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l</a:t>
            </a:r>
            <a:r>
              <a:rPr sz="1200" spc="5" dirty="0">
                <a:solidFill>
                  <a:srgbClr val="F9F9F9"/>
                </a:solidFill>
              </a:rPr>
              <a:t>o</a:t>
            </a:r>
            <a:r>
              <a:rPr sz="1200" spc="-5" dirty="0">
                <a:solidFill>
                  <a:srgbClr val="F9F9F9"/>
                </a:solidFill>
              </a:rPr>
              <a:t>ading)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89505"/>
            <a:ext cx="3734435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tamaño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limitado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cantidad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física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100">
              <a:latin typeface="Trebuchet MS"/>
              <a:cs typeface="Trebuchet MS"/>
            </a:endParaRPr>
          </a:p>
          <a:p>
            <a:pPr marL="125095" marR="32194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fin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lograr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mayor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aprovechamiento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dinámica.</a:t>
            </a:r>
            <a:endParaRPr sz="1100">
              <a:latin typeface="Trebuchet MS"/>
              <a:cs typeface="Trebuchet MS"/>
            </a:endParaRPr>
          </a:p>
          <a:p>
            <a:pPr marL="125095" marR="12763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dinámica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implica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rutina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cargada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física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hasta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invocada.</a:t>
            </a:r>
            <a:endParaRPr sz="1100">
              <a:latin typeface="Trebuchet MS"/>
              <a:cs typeface="Trebuchet MS"/>
            </a:endParaRPr>
          </a:p>
          <a:p>
            <a:pPr marL="125095" marR="26034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ventaja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dinámica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rutinas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utilizadas,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c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gadas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ísi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tanto,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consumen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recursos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innecesariamente.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08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9F9F9"/>
                </a:solidFill>
              </a:rPr>
              <a:t>E</a:t>
            </a:r>
            <a:r>
              <a:rPr sz="1200" spc="5" dirty="0">
                <a:solidFill>
                  <a:srgbClr val="F9F9F9"/>
                </a:solidFill>
              </a:rPr>
              <a:t>nsamb</a:t>
            </a:r>
            <a:r>
              <a:rPr sz="1200" spc="-10" dirty="0">
                <a:solidFill>
                  <a:srgbClr val="F9F9F9"/>
                </a:solidFill>
              </a:rPr>
              <a:t>l</a:t>
            </a:r>
            <a:r>
              <a:rPr sz="1200" spc="-45" dirty="0">
                <a:solidFill>
                  <a:srgbClr val="F9F9F9"/>
                </a:solidFill>
              </a:rPr>
              <a:t>aje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dinámi</a:t>
            </a:r>
            <a:r>
              <a:rPr sz="1200" spc="-40" dirty="0">
                <a:solidFill>
                  <a:srgbClr val="F9F9F9"/>
                </a:solidFill>
              </a:rPr>
              <a:t>c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(dynamic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linking)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904859"/>
            <a:ext cx="374904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etapa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ensamblaje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bibliotecas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compartidas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incorporarse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archivo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ejecutable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generado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(ensamblaje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estático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static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linking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Ej.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Linux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/lib/lib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.a</a:t>
            </a:r>
            <a:endParaRPr sz="1000">
              <a:latin typeface="Trebuchet MS"/>
              <a:cs typeface="Trebuchet MS"/>
            </a:endParaRPr>
          </a:p>
          <a:p>
            <a:pPr marL="125095" marR="28575" indent="-113030">
              <a:lnSpc>
                <a:spcPct val="104200"/>
              </a:lnSpc>
              <a:spcBef>
                <a:spcPts val="315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Otra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alternativa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las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bibliotecas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compartidas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sean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cargadas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(ensamblaje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dinámico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dynamic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linking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Ej.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Linux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/lib/lib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000" spc="50" dirty="0">
                <a:solidFill>
                  <a:srgbClr val="22373A"/>
                </a:solidFill>
                <a:latin typeface="Trebuchet MS"/>
                <a:cs typeface="Trebuchet MS"/>
              </a:rPr>
              <a:t>so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Windows: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system.dll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08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9F9F9"/>
                </a:solidFill>
              </a:rPr>
              <a:t>E</a:t>
            </a:r>
            <a:r>
              <a:rPr sz="1200" spc="5" dirty="0">
                <a:solidFill>
                  <a:srgbClr val="F9F9F9"/>
                </a:solidFill>
              </a:rPr>
              <a:t>nsamb</a:t>
            </a:r>
            <a:r>
              <a:rPr sz="1200" spc="-10" dirty="0">
                <a:solidFill>
                  <a:srgbClr val="F9F9F9"/>
                </a:solidFill>
              </a:rPr>
              <a:t>l</a:t>
            </a:r>
            <a:r>
              <a:rPr sz="1200" spc="-45" dirty="0">
                <a:solidFill>
                  <a:srgbClr val="F9F9F9"/>
                </a:solidFill>
              </a:rPr>
              <a:t>aje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dinámi</a:t>
            </a:r>
            <a:r>
              <a:rPr sz="1200" spc="-40" dirty="0">
                <a:solidFill>
                  <a:srgbClr val="F9F9F9"/>
                </a:solidFill>
              </a:rPr>
              <a:t>c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(dynamic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linking)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02841"/>
            <a:ext cx="4032885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2100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ejecutables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bibliotecas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estáticas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incorporadas,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mientras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dinámicas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mantiene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referencia.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240"/>
              </a:spcBef>
              <a:buChar char="•"/>
              <a:tabLst>
                <a:tab pos="125730" algn="l"/>
              </a:tabLst>
            </a:pPr>
            <a:r>
              <a:rPr sz="1100" spc="-90" dirty="0">
                <a:solidFill>
                  <a:srgbClr val="22373A"/>
                </a:solidFill>
                <a:latin typeface="Trebuchet MS"/>
                <a:cs typeface="Trebuchet MS"/>
              </a:rPr>
              <a:t>Ej.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Linux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omando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ls:</a:t>
            </a:r>
            <a:endParaRPr sz="11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44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$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ldd</a:t>
            </a:r>
            <a:r>
              <a:rPr sz="9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/bin/ls</a:t>
            </a:r>
            <a:endParaRPr sz="900">
              <a:latin typeface="Courier New"/>
              <a:cs typeface="Courier New"/>
            </a:endParaRPr>
          </a:p>
          <a:p>
            <a:pPr marL="466725" marR="5080">
              <a:lnSpc>
                <a:spcPct val="116700"/>
              </a:lnSpc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librt.so.1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=&gt;</a:t>
            </a:r>
            <a:r>
              <a:rPr sz="900" spc="5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/lib/librt.so.1</a:t>
            </a:r>
            <a:r>
              <a:rPr sz="900" spc="5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(0x4001c000)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libc.so.6 =&gt; /lib/libc.so.6 (0x40030000)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libpthread.so.0</a:t>
            </a:r>
            <a:r>
              <a:rPr sz="900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=&gt;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/lib/libpthread.so.0</a:t>
            </a:r>
            <a:r>
              <a:rPr sz="9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(0x40149000)</a:t>
            </a:r>
            <a:endParaRPr sz="900">
              <a:latin typeface="Courier New"/>
              <a:cs typeface="Courier New"/>
            </a:endParaRPr>
          </a:p>
          <a:p>
            <a:pPr marL="466725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/lib/ld-linux.so.2</a:t>
            </a:r>
            <a:r>
              <a:rPr sz="9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(0x40000000)</a:t>
            </a:r>
            <a:endParaRPr sz="900">
              <a:latin typeface="Courier New"/>
              <a:cs typeface="Courier New"/>
            </a:endParaRPr>
          </a:p>
          <a:p>
            <a:pPr marL="125095" marR="346075" indent="-113030">
              <a:lnSpc>
                <a:spcPct val="118000"/>
              </a:lnSpc>
              <a:spcBef>
                <a:spcPts val="34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Esto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permite,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junto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dinámica,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hacer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uso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eficiente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ya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las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bibliotecas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dinámicas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cargan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única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vez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principal.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158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Asociación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di</a:t>
            </a:r>
            <a:r>
              <a:rPr sz="1400" b="1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ciones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289685" cy="5080"/>
            </a:xfrm>
            <a:custGeom>
              <a:avLst/>
              <a:gdLst/>
              <a:ahLst/>
              <a:cxnLst/>
              <a:rect l="l" t="t" r="r" b="b"/>
              <a:pathLst>
                <a:path w="1289685" h="5080">
                  <a:moveTo>
                    <a:pt x="0" y="5060"/>
                  </a:moveTo>
                  <a:lnTo>
                    <a:pt x="0" y="0"/>
                  </a:lnTo>
                  <a:lnTo>
                    <a:pt x="1289565" y="0"/>
                  </a:lnTo>
                  <a:lnTo>
                    <a:pt x="12895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044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9F9F9"/>
                </a:solidFill>
              </a:rPr>
              <a:t>Asociación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5" dirty="0">
                <a:solidFill>
                  <a:srgbClr val="F9F9F9"/>
                </a:solidFill>
              </a:rPr>
              <a:t>c</a:t>
            </a:r>
            <a:r>
              <a:rPr sz="1200" spc="-10" dirty="0">
                <a:solidFill>
                  <a:srgbClr val="F9F9F9"/>
                </a:solidFill>
              </a:rPr>
              <a:t>ciones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(add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e</a:t>
            </a:r>
            <a:r>
              <a:rPr sz="1200" dirty="0">
                <a:solidFill>
                  <a:srgbClr val="F9F9F9"/>
                </a:solidFill>
              </a:rPr>
              <a:t>s</a:t>
            </a:r>
            <a:r>
              <a:rPr sz="1200" spc="50" dirty="0">
                <a:solidFill>
                  <a:srgbClr val="F9F9F9"/>
                </a:solidFill>
              </a:rPr>
              <a:t>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binding)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587347"/>
            <a:ext cx="3989704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8067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ubicación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principal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realizada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tiempos:</a:t>
            </a:r>
            <a:endParaRPr sz="1100">
              <a:latin typeface="Trebuchet MS"/>
              <a:cs typeface="Trebuchet MS"/>
            </a:endParaRPr>
          </a:p>
          <a:p>
            <a:pPr marL="402590" marR="346075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Tiempo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compilación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compile 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time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 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programa será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asignado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lugar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específico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conocido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física.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direcciones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referenciadas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absoluta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10" dirty="0">
                <a:solidFill>
                  <a:srgbClr val="22373A"/>
                </a:solidFill>
                <a:latin typeface="Arial"/>
                <a:cs typeface="Arial"/>
              </a:rPr>
              <a:t>static</a:t>
            </a:r>
            <a:r>
              <a:rPr sz="1000" i="1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relocation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000">
              <a:latin typeface="Trebuchet MS"/>
              <a:cs typeface="Trebuchet MS"/>
            </a:endParaRPr>
          </a:p>
          <a:p>
            <a:pPr marL="402590" marR="32893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Tiempo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carga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10" dirty="0">
                <a:solidFill>
                  <a:srgbClr val="22373A"/>
                </a:solidFill>
                <a:latin typeface="Arial"/>
                <a:cs typeface="Arial"/>
              </a:rPr>
              <a:t>load 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time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lugar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donde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será cargado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programa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hecho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momento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carga.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direcciones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deben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referenciadas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relativa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dynamic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reolcation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000">
              <a:latin typeface="Trebuchet MS"/>
              <a:cs typeface="Trebuchet MS"/>
            </a:endParaRPr>
          </a:p>
          <a:p>
            <a:pPr marL="402590" marR="26035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Tiempo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ejecución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execution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time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variar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su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ubicación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 física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transcurso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ejecución.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800" spc="-55" dirty="0">
                <a:solidFill>
                  <a:srgbClr val="22373A"/>
                </a:solidFill>
                <a:latin typeface="Trebuchet MS"/>
                <a:cs typeface="Trebuchet MS"/>
              </a:rPr>
              <a:t>12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252616"/>
            <a:ext cx="2950845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Asignación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dinámica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la</a:t>
            </a: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memoria </a:t>
            </a:r>
            <a:r>
              <a:rPr sz="1400" b="1" spc="-409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nivel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1407160" cy="5080"/>
            </a:xfrm>
            <a:custGeom>
              <a:avLst/>
              <a:gdLst/>
              <a:ahLst/>
              <a:cxnLst/>
              <a:rect l="l" t="t" r="r" b="b"/>
              <a:pathLst>
                <a:path w="1407160" h="5080">
                  <a:moveTo>
                    <a:pt x="0" y="5060"/>
                  </a:moveTo>
                  <a:lnTo>
                    <a:pt x="0" y="0"/>
                  </a:lnTo>
                  <a:lnTo>
                    <a:pt x="1406768" y="0"/>
                  </a:lnTo>
                  <a:lnTo>
                    <a:pt x="140676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27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Asignación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dinámi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ni</a:t>
            </a:r>
            <a:r>
              <a:rPr sz="1200" spc="-40" dirty="0">
                <a:solidFill>
                  <a:srgbClr val="F9F9F9"/>
                </a:solidFill>
              </a:rPr>
              <a:t>v</a:t>
            </a:r>
            <a:r>
              <a:rPr sz="1200" spc="-15" dirty="0">
                <a:solidFill>
                  <a:srgbClr val="F9F9F9"/>
                </a:solidFill>
              </a:rPr>
              <a:t>el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eso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672156"/>
            <a:ext cx="3636645" cy="10502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dinámica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través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de: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0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Stack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Heap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5095" marR="38735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stack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comporta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predictiva.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830781"/>
            <a:ext cx="4098340" cy="97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A</a:t>
            </a:r>
            <a:r>
              <a:rPr sz="1200" spc="-15" dirty="0">
                <a:solidFill>
                  <a:srgbClr val="F9F9F9"/>
                </a:solidFill>
              </a:rPr>
              <a:t>g</a:t>
            </a:r>
            <a:r>
              <a:rPr sz="1200" spc="-10" dirty="0">
                <a:solidFill>
                  <a:srgbClr val="F9F9F9"/>
                </a:solidFill>
              </a:rPr>
              <a:t>enda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34909"/>
            <a:ext cx="3560445" cy="26365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14160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Introducción</a:t>
            </a:r>
            <a:endParaRPr sz="1100">
              <a:latin typeface="Trebuchet MS"/>
              <a:cs typeface="Trebuchet MS"/>
            </a:endParaRPr>
          </a:p>
          <a:p>
            <a:pPr marL="149860" indent="-13779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1504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Preparación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programa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ejecutar</a:t>
            </a:r>
            <a:endParaRPr sz="110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1511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Áreas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54940" indent="-14287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5557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Ensamblaje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dinámico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bibliotecas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compartidas</a:t>
            </a:r>
            <a:endParaRPr sz="110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511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Asociación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direcciones</a:t>
            </a:r>
            <a:endParaRPr sz="1100">
              <a:latin typeface="Trebuchet MS"/>
              <a:cs typeface="Trebuchet MS"/>
            </a:endParaRPr>
          </a:p>
          <a:p>
            <a:pPr marL="154305" indent="-14224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15494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Asignación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dinámica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nivel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proceso</a:t>
            </a:r>
            <a:endParaRPr sz="1100">
              <a:latin typeface="Trebuchet MS"/>
              <a:cs typeface="Trebuchet MS"/>
            </a:endParaRPr>
          </a:p>
          <a:p>
            <a:pPr marL="130175" indent="-11811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13081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Tipos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8" action="ppaction://hlinksldjump"/>
              </a:rPr>
              <a:t>direccionamiento</a:t>
            </a:r>
            <a:endParaRPr sz="1100">
              <a:latin typeface="Trebuchet MS"/>
              <a:cs typeface="Trebuchet MS"/>
            </a:endParaRPr>
          </a:p>
          <a:p>
            <a:pPr marL="157480" indent="-14541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58115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P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r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t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c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9" action="ppaction://hlinksldjump"/>
              </a:rPr>
              <a:t>memoria</a:t>
            </a:r>
            <a:endParaRPr sz="11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14668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Asignación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de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10" action="ppaction://hlinksldjump"/>
              </a:rPr>
              <a:t>memoria</a:t>
            </a:r>
            <a:endParaRPr sz="110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21717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11" action="ppaction://hlinksldjump"/>
              </a:rPr>
              <a:t>Swapping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727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Asignación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dinámi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ni</a:t>
            </a:r>
            <a:r>
              <a:rPr sz="1200" spc="-40" dirty="0">
                <a:solidFill>
                  <a:srgbClr val="F9F9F9"/>
                </a:solidFill>
              </a:rPr>
              <a:t>v</a:t>
            </a:r>
            <a:r>
              <a:rPr sz="1200" spc="-15" dirty="0">
                <a:solidFill>
                  <a:srgbClr val="F9F9F9"/>
                </a:solidFill>
              </a:rPr>
              <a:t>el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p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10" dirty="0">
                <a:solidFill>
                  <a:srgbClr val="F9F9F9"/>
                </a:solidFill>
              </a:rPr>
              <a:t>eso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553730"/>
            <a:ext cx="3749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heap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predictiva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caso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stack: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579" y="1131951"/>
            <a:ext cx="2609697" cy="10552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1479" y="2271456"/>
            <a:ext cx="3723004" cy="6953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63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fragmentación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optan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delegar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bibliotecas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Tipos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direccionamiento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1641475" cy="5080"/>
            </a:xfrm>
            <a:custGeom>
              <a:avLst/>
              <a:gdLst/>
              <a:ahLst/>
              <a:cxnLst/>
              <a:rect l="l" t="t" r="r" b="b"/>
              <a:pathLst>
                <a:path w="1641475" h="5080">
                  <a:moveTo>
                    <a:pt x="0" y="5060"/>
                  </a:moveTo>
                  <a:lnTo>
                    <a:pt x="0" y="0"/>
                  </a:lnTo>
                  <a:lnTo>
                    <a:pt x="1641269" y="0"/>
                  </a:lnTo>
                  <a:lnTo>
                    <a:pt x="16412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503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Tipos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5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cionamien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pc="-40" dirty="0"/>
              <a:t>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8750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60020" algn="l"/>
              </a:tabLst>
            </a:pPr>
            <a:r>
              <a:rPr spc="25" dirty="0"/>
              <a:t>Se</a:t>
            </a:r>
            <a:r>
              <a:rPr spc="-40" dirty="0"/>
              <a:t> </a:t>
            </a:r>
            <a:r>
              <a:rPr spc="-5" dirty="0"/>
              <a:t>definen</a:t>
            </a:r>
            <a:r>
              <a:rPr spc="-40" dirty="0"/>
              <a:t> </a:t>
            </a:r>
            <a:r>
              <a:rPr spc="10" dirty="0"/>
              <a:t>varios</a:t>
            </a:r>
            <a:r>
              <a:rPr spc="-35" dirty="0"/>
              <a:t> </a:t>
            </a:r>
            <a:r>
              <a:rPr spc="10" dirty="0"/>
              <a:t>tipos</a:t>
            </a:r>
            <a:r>
              <a:rPr spc="-40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spc="-15" dirty="0"/>
              <a:t>direccionamiento:</a:t>
            </a:r>
          </a:p>
          <a:p>
            <a:pPr marL="436245" marR="8255" lvl="1" indent="-109220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3751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Direccionamiento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físico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5" dirty="0">
                <a:solidFill>
                  <a:srgbClr val="22373A"/>
                </a:solidFill>
                <a:latin typeface="Arial"/>
                <a:cs typeface="Arial"/>
              </a:rPr>
              <a:t>physical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22373A"/>
                </a:solidFill>
                <a:latin typeface="Arial"/>
                <a:cs typeface="Arial"/>
              </a:rPr>
              <a:t>address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):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unidad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manipula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direcciones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físicas.</a:t>
            </a:r>
            <a:endParaRPr sz="1000">
              <a:latin typeface="Trebuchet MS"/>
              <a:cs typeface="Trebuchet MS"/>
            </a:endParaRPr>
          </a:p>
          <a:p>
            <a:pPr marL="436245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3751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Direccionamiento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virtual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20" dirty="0">
                <a:solidFill>
                  <a:srgbClr val="22373A"/>
                </a:solidFill>
                <a:latin typeface="Arial"/>
                <a:cs typeface="Arial"/>
              </a:rPr>
              <a:t>virtual </a:t>
            </a:r>
            <a:r>
              <a:rPr sz="1000" i="1" spc="-30" dirty="0">
                <a:solidFill>
                  <a:srgbClr val="22373A"/>
                </a:solidFill>
                <a:latin typeface="Arial"/>
                <a:cs typeface="Arial"/>
              </a:rPr>
              <a:t>address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):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direcciones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lógicas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generan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existe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asociación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direccionamiento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ejecución.</a:t>
            </a:r>
            <a:endParaRPr sz="1000">
              <a:latin typeface="Trebuchet MS"/>
              <a:cs typeface="Trebuchet MS"/>
            </a:endParaRPr>
          </a:p>
          <a:p>
            <a:pPr marL="158750" marR="214629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60020" algn="l"/>
              </a:tabLst>
            </a:pPr>
            <a:r>
              <a:rPr spc="-15" dirty="0"/>
              <a:t>Para </a:t>
            </a:r>
            <a:r>
              <a:rPr spc="-5" dirty="0"/>
              <a:t>la </a:t>
            </a:r>
            <a:r>
              <a:rPr spc="10" dirty="0"/>
              <a:t>asociación </a:t>
            </a:r>
            <a:r>
              <a:rPr spc="5" dirty="0"/>
              <a:t>de </a:t>
            </a:r>
            <a:r>
              <a:rPr dirty="0"/>
              <a:t>direcciones </a:t>
            </a:r>
            <a:r>
              <a:rPr spc="10" dirty="0"/>
              <a:t>en </a:t>
            </a:r>
            <a:r>
              <a:rPr dirty="0"/>
              <a:t>tiempo </a:t>
            </a:r>
            <a:r>
              <a:rPr spc="5" dirty="0"/>
              <a:t>de </a:t>
            </a:r>
            <a:r>
              <a:rPr spc="10" dirty="0"/>
              <a:t> </a:t>
            </a:r>
            <a:r>
              <a:rPr dirty="0"/>
              <a:t>compilación</a:t>
            </a:r>
            <a:r>
              <a:rPr spc="-40" dirty="0"/>
              <a:t> </a:t>
            </a:r>
            <a:r>
              <a:rPr spc="40" dirty="0"/>
              <a:t>o</a:t>
            </a:r>
            <a:r>
              <a:rPr spc="-35" dirty="0"/>
              <a:t> carga, </a:t>
            </a:r>
            <a:r>
              <a:rPr spc="15" dirty="0"/>
              <a:t>las</a:t>
            </a:r>
            <a:r>
              <a:rPr spc="-35" dirty="0"/>
              <a:t> </a:t>
            </a:r>
            <a:r>
              <a:rPr dirty="0"/>
              <a:t>direcciones</a:t>
            </a:r>
            <a:r>
              <a:rPr spc="-35" dirty="0"/>
              <a:t> </a:t>
            </a:r>
            <a:r>
              <a:rPr spc="5" dirty="0"/>
              <a:t>lógicas</a:t>
            </a:r>
            <a:r>
              <a:rPr spc="-35" dirty="0"/>
              <a:t> </a:t>
            </a:r>
            <a:r>
              <a:rPr spc="40" dirty="0"/>
              <a:t>o</a:t>
            </a:r>
            <a:r>
              <a:rPr spc="-35" dirty="0"/>
              <a:t> </a:t>
            </a:r>
            <a:r>
              <a:rPr spc="10" dirty="0"/>
              <a:t>físicas </a:t>
            </a:r>
            <a:r>
              <a:rPr spc="-315" dirty="0"/>
              <a:t> </a:t>
            </a:r>
            <a:r>
              <a:rPr spc="-15" dirty="0"/>
              <a:t>coinciden.</a:t>
            </a:r>
            <a:r>
              <a:rPr spc="-45" dirty="0"/>
              <a:t> </a:t>
            </a:r>
            <a:r>
              <a:rPr spc="40" dirty="0"/>
              <a:t>No</a:t>
            </a:r>
            <a:r>
              <a:rPr spc="-40" dirty="0"/>
              <a:t> </a:t>
            </a:r>
            <a:r>
              <a:rPr spc="25" dirty="0"/>
              <a:t>es</a:t>
            </a:r>
            <a:r>
              <a:rPr spc="-40" dirty="0"/>
              <a:t> </a:t>
            </a:r>
            <a:r>
              <a:rPr spc="15" dirty="0"/>
              <a:t>así</a:t>
            </a:r>
            <a:r>
              <a:rPr spc="-40" dirty="0"/>
              <a:t> </a:t>
            </a:r>
            <a:r>
              <a:rPr spc="-5" dirty="0"/>
              <a:t>para</a:t>
            </a:r>
            <a:r>
              <a:rPr spc="-40" dirty="0"/>
              <a:t> </a:t>
            </a:r>
            <a:r>
              <a:rPr spc="-5" dirty="0"/>
              <a:t>la</a:t>
            </a:r>
            <a:r>
              <a:rPr spc="-45" dirty="0"/>
              <a:t> </a:t>
            </a:r>
            <a:r>
              <a:rPr spc="10" dirty="0"/>
              <a:t>asociación</a:t>
            </a:r>
            <a:r>
              <a:rPr spc="-40" dirty="0"/>
              <a:t> </a:t>
            </a:r>
            <a:r>
              <a:rPr spc="10" dirty="0"/>
              <a:t>en</a:t>
            </a:r>
            <a:r>
              <a:rPr spc="-40" dirty="0"/>
              <a:t> </a:t>
            </a:r>
            <a:r>
              <a:rPr dirty="0"/>
              <a:t>tiempo</a:t>
            </a:r>
            <a:r>
              <a:rPr spc="-40" dirty="0"/>
              <a:t> </a:t>
            </a:r>
            <a:r>
              <a:rPr spc="5" dirty="0"/>
              <a:t>de </a:t>
            </a:r>
            <a:r>
              <a:rPr spc="-315" dirty="0"/>
              <a:t> </a:t>
            </a:r>
            <a:r>
              <a:rPr spc="-30" dirty="0"/>
              <a:t>ejecución.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503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Tipos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40" dirty="0">
                <a:solidFill>
                  <a:srgbClr val="F9F9F9"/>
                </a:solidFill>
              </a:rPr>
              <a:t>e</a:t>
            </a:r>
            <a:r>
              <a:rPr sz="1200" spc="-55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cionamien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47345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33985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traducciones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direcciones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lógicas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físicas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hechas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MMU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Memory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EB801A"/>
                </a:solidFill>
                <a:latin typeface="Trebuchet MS"/>
                <a:cs typeface="Trebuchet MS"/>
              </a:rPr>
              <a:t>Management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Unit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 algn="just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manipulan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direcciones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lógicas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visualizan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físicas,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solamente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vistas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MMU.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427" y="1496028"/>
            <a:ext cx="2393156" cy="16978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pc="-4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9392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Protección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memoria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875789" cy="5080"/>
            </a:xfrm>
            <a:custGeom>
              <a:avLst/>
              <a:gdLst/>
              <a:ahLst/>
              <a:cxnLst/>
              <a:rect l="l" t="t" r="r" b="b"/>
              <a:pathLst>
                <a:path w="1875789" h="5080">
                  <a:moveTo>
                    <a:pt x="0" y="5060"/>
                  </a:moveTo>
                  <a:lnTo>
                    <a:pt x="0" y="0"/>
                  </a:lnTo>
                  <a:lnTo>
                    <a:pt x="1875722" y="0"/>
                  </a:lnTo>
                  <a:lnTo>
                    <a:pt x="18757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6205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ción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memoria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078" y="801084"/>
            <a:ext cx="3713797" cy="18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87443" y="3181437"/>
            <a:ext cx="1136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5" dirty="0">
                <a:solidFill>
                  <a:srgbClr val="22373A"/>
                </a:solidFill>
                <a:latin typeface="Trebuchet MS"/>
                <a:cs typeface="Trebuchet MS"/>
              </a:rPr>
              <a:t>17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956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Asignación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memoria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993264" cy="5080"/>
            </a:xfrm>
            <a:custGeom>
              <a:avLst/>
              <a:gdLst/>
              <a:ahLst/>
              <a:cxnLst/>
              <a:rect l="l" t="t" r="r" b="b"/>
              <a:pathLst>
                <a:path w="1993264" h="5080">
                  <a:moveTo>
                    <a:pt x="0" y="5060"/>
                  </a:moveTo>
                  <a:lnTo>
                    <a:pt x="0" y="0"/>
                  </a:lnTo>
                  <a:lnTo>
                    <a:pt x="1992926" y="0"/>
                  </a:lnTo>
                  <a:lnTo>
                    <a:pt x="19929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956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Asignación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memoria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nivel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del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sistema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44123" y="3170716"/>
            <a:ext cx="182880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635988"/>
            <a:ext cx="3729354" cy="224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71501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general,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dividida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particiones: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residente.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usuarios.</a:t>
            </a:r>
            <a:endParaRPr sz="1000">
              <a:latin typeface="Trebuchet MS"/>
              <a:cs typeface="Trebuchet MS"/>
            </a:endParaRPr>
          </a:p>
          <a:p>
            <a:pPr marL="125095" marR="189865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mecanismo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protección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sí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operativo.</a:t>
            </a:r>
            <a:endParaRPr sz="1100">
              <a:latin typeface="Trebuchet MS"/>
              <a:cs typeface="Trebuchet MS"/>
            </a:endParaRPr>
          </a:p>
          <a:p>
            <a:pPr marL="125095" marR="87630" indent="-113030">
              <a:lnSpc>
                <a:spcPct val="118000"/>
              </a:lnSpc>
              <a:spcBef>
                <a:spcPts val="29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registro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ubicación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relocation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register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registro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límite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utilizados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realizar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verificación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accesos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válidos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Toda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lógica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menor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valor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registro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límite.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935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9F9F9"/>
                </a:solidFill>
              </a:rPr>
              <a:t>E</a:t>
            </a:r>
            <a:r>
              <a:rPr sz="1200" spc="-25" dirty="0">
                <a:solidFill>
                  <a:srgbClr val="F9F9F9"/>
                </a:solidFill>
              </a:rPr>
              <a:t>structu</a:t>
            </a:r>
            <a:r>
              <a:rPr sz="1200" spc="-50" dirty="0">
                <a:solidFill>
                  <a:srgbClr val="F9F9F9"/>
                </a:solidFill>
              </a:rPr>
              <a:t>r</a:t>
            </a:r>
            <a:r>
              <a:rPr sz="1200" spc="30" dirty="0">
                <a:solidFill>
                  <a:srgbClr val="F9F9F9"/>
                </a:solidFill>
              </a:rPr>
              <a:t>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p</a:t>
            </a:r>
            <a:r>
              <a:rPr sz="1200" spc="-15" dirty="0">
                <a:solidFill>
                  <a:srgbClr val="F9F9F9"/>
                </a:solidFill>
              </a:rPr>
              <a:t>a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asignación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44123" y="3170716"/>
            <a:ext cx="182880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1256015"/>
            <a:ext cx="3743960" cy="100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llevar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cuenta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particiones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ocupadas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libres.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métodos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comunes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utilizados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través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de: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Mapa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bits.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Lista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encadenada.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10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9F9F9"/>
                </a:solidFill>
              </a:rPr>
              <a:t>E</a:t>
            </a:r>
            <a:r>
              <a:rPr sz="1200" spc="-5" dirty="0">
                <a:solidFill>
                  <a:srgbClr val="F9F9F9"/>
                </a:solidFill>
              </a:rPr>
              <a:t>st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-10" dirty="0">
                <a:solidFill>
                  <a:srgbClr val="F9F9F9"/>
                </a:solidFill>
              </a:rPr>
              <a:t>a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dirty="0">
                <a:solidFill>
                  <a:srgbClr val="F9F9F9"/>
                </a:solidFill>
              </a:rPr>
              <a:t>egia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asignación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44123" y="3170716"/>
            <a:ext cx="182880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706702"/>
            <a:ext cx="3749675" cy="207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826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existen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varias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estrategias:</a:t>
            </a:r>
            <a:endParaRPr sz="1100">
              <a:latin typeface="Trebuchet MS"/>
              <a:cs typeface="Trebuchet MS"/>
            </a:endParaRPr>
          </a:p>
          <a:p>
            <a:pPr marL="402590" marR="133985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First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EB801A"/>
                </a:solidFill>
                <a:latin typeface="Trebuchet MS"/>
                <a:cs typeface="Trebuchet MS"/>
              </a:rPr>
              <a:t>fit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primer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“agujero”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libre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satisface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necesidad.</a:t>
            </a:r>
            <a:endParaRPr sz="1000">
              <a:latin typeface="Trebuchet MS"/>
              <a:cs typeface="Trebuchet MS"/>
            </a:endParaRPr>
          </a:p>
          <a:p>
            <a:pPr marL="402590" marR="17526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Best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EB801A"/>
                </a:solidFill>
                <a:latin typeface="Trebuchet MS"/>
                <a:cs typeface="Trebuchet MS"/>
              </a:rPr>
              <a:t>fit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mejor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“agujero”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libre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exista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principal.</a:t>
            </a:r>
            <a:endParaRPr sz="1000">
              <a:latin typeface="Trebuchet MS"/>
              <a:cs typeface="Trebuchet MS"/>
            </a:endParaRPr>
          </a:p>
          <a:p>
            <a:pPr marL="402590" marR="29527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Worst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EB801A"/>
                </a:solidFill>
                <a:latin typeface="Trebuchet MS"/>
                <a:cs typeface="Trebuchet MS"/>
              </a:rPr>
              <a:t>fit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requerimiento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“agujero”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grande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exista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principal.</a:t>
            </a:r>
            <a:endParaRPr sz="1000">
              <a:latin typeface="Trebuchet MS"/>
              <a:cs typeface="Trebuchet MS"/>
            </a:endParaRPr>
          </a:p>
          <a:p>
            <a:pPr marL="125095" marR="5080" indent="-113030" algn="just">
              <a:lnSpc>
                <a:spcPct val="118000"/>
              </a:lnSpc>
              <a:spcBef>
                <a:spcPts val="31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Estudios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simulación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han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mostrado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first</a:t>
            </a:r>
            <a:r>
              <a:rPr sz="1100" spc="-6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EB801A"/>
                </a:solidFill>
                <a:latin typeface="Trebuchet MS"/>
                <a:cs typeface="Trebuchet MS"/>
              </a:rPr>
              <a:t>fit</a:t>
            </a:r>
            <a:r>
              <a:rPr sz="1100" spc="-6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best</a:t>
            </a:r>
            <a:r>
              <a:rPr sz="1100" spc="-6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EB801A"/>
                </a:solidFill>
                <a:latin typeface="Trebuchet MS"/>
                <a:cs typeface="Trebuchet MS"/>
              </a:rPr>
              <a:t>fit </a:t>
            </a:r>
            <a:r>
              <a:rPr sz="1100" spc="-32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lograron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mejores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rendimientos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utilización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estrategia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worst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EB801A"/>
                </a:solidFill>
                <a:latin typeface="Trebuchet MS"/>
                <a:cs typeface="Trebuchet MS"/>
              </a:rPr>
              <a:t>fit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073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Introducción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234950" cy="5080"/>
            </a:xfrm>
            <a:custGeom>
              <a:avLst/>
              <a:gdLst/>
              <a:ahLst/>
              <a:cxnLst/>
              <a:rect l="l" t="t" r="r" b="b"/>
              <a:pathLst>
                <a:path w="234950" h="5080">
                  <a:moveTo>
                    <a:pt x="0" y="5060"/>
                  </a:moveTo>
                  <a:lnTo>
                    <a:pt x="0" y="0"/>
                  </a:lnTo>
                  <a:lnTo>
                    <a:pt x="234453" y="0"/>
                  </a:lnTo>
                  <a:lnTo>
                    <a:pt x="23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710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st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egia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asignación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213008"/>
            <a:ext cx="4049337" cy="10530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4123" y="3170716"/>
            <a:ext cx="182880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21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7100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E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st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egia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asignación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558" y="423003"/>
            <a:ext cx="3744883" cy="26995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4123" y="3170716"/>
            <a:ext cx="182880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0458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9F9F9"/>
                </a:solidFill>
              </a:rPr>
              <a:t>Fragmentación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44123" y="3170716"/>
            <a:ext cx="182880" cy="173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805139"/>
            <a:ext cx="367411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8003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estrategias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presentadas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muestran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problemas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fragmentación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externa.</a:t>
            </a:r>
            <a:endParaRPr sz="1100">
              <a:latin typeface="Trebuchet MS"/>
              <a:cs typeface="Trebuchet MS"/>
            </a:endParaRPr>
          </a:p>
          <a:p>
            <a:pPr marL="125095" marR="1143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van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quedando una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gran cantidad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agujeros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chicos,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asignados.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libre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fragmentada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gran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cantidad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agujeros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chicos.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fragmentación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externa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existe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existe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suficiente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libre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satisfacer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requerimiento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pero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posible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asignarlo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debido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contiguo.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831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wapping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2696845" cy="5080"/>
            </a:xfrm>
            <a:custGeom>
              <a:avLst/>
              <a:gdLst/>
              <a:ahLst/>
              <a:cxnLst/>
              <a:rect l="l" t="t" r="r" b="b"/>
              <a:pathLst>
                <a:path w="2696845" h="5080">
                  <a:moveTo>
                    <a:pt x="0" y="5060"/>
                  </a:moveTo>
                  <a:lnTo>
                    <a:pt x="0" y="0"/>
                  </a:lnTo>
                  <a:lnTo>
                    <a:pt x="2696334" y="0"/>
                  </a:lnTo>
                  <a:lnTo>
                    <a:pt x="26963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697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9F9F9"/>
                </a:solidFill>
              </a:rPr>
              <a:t>S</a:t>
            </a:r>
            <a:r>
              <a:rPr sz="1200" spc="-10" dirty="0">
                <a:solidFill>
                  <a:srgbClr val="F9F9F9"/>
                </a:solidFill>
              </a:rPr>
              <a:t>w</a:t>
            </a:r>
            <a:r>
              <a:rPr sz="1200" dirty="0">
                <a:solidFill>
                  <a:srgbClr val="F9F9F9"/>
                </a:solidFill>
              </a:rPr>
              <a:t>apping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-1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02079"/>
            <a:ext cx="3662045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540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multiprogramados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cargado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principal.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obtener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mayor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multiprogramación,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 que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están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ejecutando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llevados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temporalmente.</a:t>
            </a:r>
            <a:endParaRPr sz="1100">
              <a:latin typeface="Trebuchet MS"/>
              <a:cs typeface="Trebuchet MS"/>
            </a:endParaRPr>
          </a:p>
          <a:p>
            <a:pPr marL="125095" marR="27559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disco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backing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store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dispondrán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imagen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procesos.</a:t>
            </a:r>
            <a:endParaRPr sz="1100">
              <a:latin typeface="Trebuchet MS"/>
              <a:cs typeface="Trebuchet MS"/>
            </a:endParaRPr>
          </a:p>
          <a:p>
            <a:pPr marL="125095" marR="2984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mecanismo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llevar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desde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principal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denomina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swap-out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inverso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denomina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swap-in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mayor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consumido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EB801A"/>
                </a:solidFill>
                <a:latin typeface="Trebuchet MS"/>
                <a:cs typeface="Trebuchet MS"/>
              </a:rPr>
              <a:t>swapping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transferencia.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697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S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w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apping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864" y="609619"/>
            <a:ext cx="3012281" cy="22598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-1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697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9F9F9"/>
                </a:solidFill>
              </a:rPr>
              <a:t>S</a:t>
            </a:r>
            <a:r>
              <a:rPr sz="1200" spc="-10" dirty="0">
                <a:solidFill>
                  <a:srgbClr val="F9F9F9"/>
                </a:solidFill>
              </a:rPr>
              <a:t>w</a:t>
            </a:r>
            <a:r>
              <a:rPr sz="1200" dirty="0">
                <a:solidFill>
                  <a:srgbClr val="F9F9F9"/>
                </a:solidFill>
              </a:rPr>
              <a:t>apping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-1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923059"/>
            <a:ext cx="3655060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lugar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será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asignado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momento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EB801A"/>
                </a:solidFill>
                <a:latin typeface="Trebuchet MS"/>
                <a:cs typeface="Trebuchet MS"/>
              </a:rPr>
              <a:t>swap-in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depende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método 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asociación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direccionamiento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address 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binding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utilizado.</a:t>
            </a:r>
            <a:endParaRPr sz="1100">
              <a:latin typeface="Trebuchet MS"/>
              <a:cs typeface="Trebuchet MS"/>
            </a:endParaRPr>
          </a:p>
          <a:p>
            <a:pPr marL="125095" marR="13144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asociación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compilación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compile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Arial"/>
                <a:cs typeface="Arial"/>
              </a:rPr>
              <a:t>load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time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debe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lugar,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mientras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asociación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lugar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libre.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Int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10" dirty="0">
                <a:solidFill>
                  <a:srgbClr val="F9F9F9"/>
                </a:solidFill>
              </a:rPr>
              <a:t>odu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ción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989704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4511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tareas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importantes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operativo.</a:t>
            </a:r>
            <a:endParaRPr sz="1100">
              <a:latin typeface="Trebuchet MS"/>
              <a:cs typeface="Trebuchet MS"/>
            </a:endParaRPr>
          </a:p>
          <a:p>
            <a:pPr marL="125095" marR="55943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operativos multiprogramados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mantener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tiempo.</a:t>
            </a:r>
            <a:endParaRPr sz="1100">
              <a:latin typeface="Trebuchet MS"/>
              <a:cs typeface="Trebuchet MS"/>
            </a:endParaRPr>
          </a:p>
          <a:p>
            <a:pPr marL="125095" marR="54610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Existen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esquemas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administración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requieren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distinto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soporte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hardware.</a:t>
            </a:r>
            <a:endParaRPr sz="1100">
              <a:latin typeface="Trebuchet MS"/>
              <a:cs typeface="Trebuchet MS"/>
            </a:endParaRPr>
          </a:p>
          <a:p>
            <a:pPr marL="125095" marR="532130" indent="-113030">
              <a:lnSpc>
                <a:spcPct val="104200"/>
              </a:lnSpc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responsable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siguientes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tareas:</a:t>
            </a:r>
            <a:endParaRPr sz="1100">
              <a:latin typeface="Trebuchet MS"/>
              <a:cs typeface="Trebuchet MS"/>
            </a:endParaRPr>
          </a:p>
          <a:p>
            <a:pPr marL="402590" marR="772795" lvl="1" indent="-109220">
              <a:lnSpc>
                <a:spcPts val="1370"/>
              </a:lnSpc>
              <a:spcBef>
                <a:spcPts val="6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Mantener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qué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partes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siendo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utilizadas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quién.</a:t>
            </a:r>
            <a:endParaRPr sz="1000">
              <a:latin typeface="Trebuchet MS"/>
              <a:cs typeface="Trebuchet MS"/>
            </a:endParaRPr>
          </a:p>
          <a:p>
            <a:pPr marL="402590" marR="245110" lvl="1" indent="-109220">
              <a:lnSpc>
                <a:spcPts val="1370"/>
              </a:lnSpc>
              <a:spcBef>
                <a:spcPts val="10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Decidir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cuáles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serán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cargados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cuando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exista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disponible.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05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Asignar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quitar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según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sea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endParaRPr sz="1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135"/>
              </a:spcBef>
            </a:pPr>
            <a:r>
              <a:rPr sz="800" spc="-2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04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on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ep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Bási</a:t>
            </a:r>
            <a:r>
              <a:rPr sz="1200" spc="-20" dirty="0">
                <a:solidFill>
                  <a:srgbClr val="F9F9F9"/>
                </a:solidFill>
              </a:rPr>
              <a:t>c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54988"/>
            <a:ext cx="3684904" cy="29591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55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Preparación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ejecutar.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04200"/>
              </a:lnSpc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programas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escritos,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general,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lenguajes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alto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pasar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distintas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etapas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ejecutados:</a:t>
            </a:r>
            <a:endParaRPr sz="1100">
              <a:latin typeface="Trebuchet MS"/>
              <a:cs typeface="Trebuchet MS"/>
            </a:endParaRPr>
          </a:p>
          <a:p>
            <a:pPr marL="402590" marR="78740" lvl="1" indent="-109220">
              <a:lnSpc>
                <a:spcPts val="1370"/>
              </a:lnSpc>
              <a:spcBef>
                <a:spcPts val="6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Compilación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compile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Traducción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código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fuente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código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objeto.</a:t>
            </a:r>
            <a:endParaRPr sz="1000">
              <a:latin typeface="Trebuchet MS"/>
              <a:cs typeface="Trebuchet MS"/>
            </a:endParaRPr>
          </a:p>
          <a:p>
            <a:pPr marL="402590" marR="84455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Ensamblaje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10" dirty="0">
                <a:solidFill>
                  <a:srgbClr val="22373A"/>
                </a:solidFill>
                <a:latin typeface="Arial"/>
                <a:cs typeface="Arial"/>
              </a:rPr>
              <a:t>link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Ensamblaje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códigos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objetos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ejecutable.</a:t>
            </a:r>
            <a:endParaRPr sz="1000">
              <a:latin typeface="Trebuchet MS"/>
              <a:cs typeface="Trebuchet MS"/>
            </a:endParaRPr>
          </a:p>
          <a:p>
            <a:pPr marL="402590" marR="375920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Carga</a:t>
            </a:r>
            <a:r>
              <a:rPr sz="10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load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Asignación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ejecutable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principal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000">
              <a:latin typeface="Trebuchet MS"/>
              <a:cs typeface="Trebuchet MS"/>
            </a:endParaRPr>
          </a:p>
          <a:p>
            <a:pPr marL="125095" marR="571500" indent="-113030">
              <a:lnSpc>
                <a:spcPts val="156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ejecutable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consta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secciones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instrucciones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14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linker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surge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ante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modularizar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  <a:p>
            <a:pPr marL="125095" marR="70485">
              <a:lnSpc>
                <a:spcPct val="118000"/>
              </a:lnSpc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reutilizar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código.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resuelven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referencias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externas,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así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posiciones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relativas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símbolos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módulos,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formando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consolidado.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1962" y="318235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304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on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ep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Bási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2483" y="422960"/>
            <a:ext cx="1543050" cy="2880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5099" y="318114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-5" dirty="0">
                <a:hlinkClick r:id="rId2" action="ppaction://hlinksldjump"/>
              </a:rPr>
              <a:t>Preparación</a:t>
            </a:r>
            <a:r>
              <a:rPr spc="-90" dirty="0">
                <a:hlinkClick r:id="rId2" action="ppaction://hlinksldjump"/>
              </a:rPr>
              <a:t> </a:t>
            </a:r>
            <a:r>
              <a:rPr spc="10" dirty="0">
                <a:hlinkClick r:id="rId2" action="ppaction://hlinksldjump"/>
              </a:rPr>
              <a:t>de</a:t>
            </a:r>
            <a:r>
              <a:rPr spc="-90" dirty="0">
                <a:hlinkClick r:id="rId2" action="ppaction://hlinksldjump"/>
              </a:rPr>
              <a:t> </a:t>
            </a:r>
            <a:r>
              <a:rPr spc="-10" dirty="0">
                <a:hlinkClick r:id="rId2" action="ppaction://hlinksldjump"/>
              </a:rPr>
              <a:t>un</a:t>
            </a:r>
            <a:r>
              <a:rPr spc="-90" dirty="0">
                <a:hlinkClick r:id="rId2" action="ppaction://hlinksldjump"/>
              </a:rPr>
              <a:t> </a:t>
            </a:r>
            <a:r>
              <a:rPr spc="10" dirty="0">
                <a:hlinkClick r:id="rId2" action="ppaction://hlinksldjump"/>
              </a:rPr>
              <a:t>programa</a:t>
            </a:r>
            <a:r>
              <a:rPr spc="-90" dirty="0">
                <a:hlinkClick r:id="rId2" action="ppaction://hlinksldjump"/>
              </a:rPr>
              <a:t> </a:t>
            </a:r>
            <a:r>
              <a:rPr spc="5" dirty="0">
                <a:hlinkClick r:id="rId2" action="ppaction://hlinksldjump"/>
              </a:rPr>
              <a:t>para </a:t>
            </a:r>
            <a:r>
              <a:rPr spc="-405" dirty="0"/>
              <a:t> </a:t>
            </a:r>
            <a:r>
              <a:rPr spc="-30" dirty="0">
                <a:hlinkClick r:id="rId2" action="ppaction://hlinksldjump"/>
              </a:rPr>
              <a:t>ejecutar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586740" cy="5080"/>
            </a:xfrm>
            <a:custGeom>
              <a:avLst/>
              <a:gdLst/>
              <a:ahLst/>
              <a:cxnLst/>
              <a:rect l="l" t="t" r="r" b="b"/>
              <a:pathLst>
                <a:path w="586740" h="5080">
                  <a:moveTo>
                    <a:pt x="0" y="5060"/>
                  </a:moveTo>
                  <a:lnTo>
                    <a:pt x="0" y="0"/>
                  </a:lnTo>
                  <a:lnTo>
                    <a:pt x="586157" y="0"/>
                  </a:lnTo>
                  <a:lnTo>
                    <a:pt x="58615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04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on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ep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Bási</a:t>
            </a:r>
            <a:r>
              <a:rPr sz="1200" spc="-20" dirty="0">
                <a:solidFill>
                  <a:srgbClr val="F9F9F9"/>
                </a:solidFill>
              </a:rPr>
              <a:t>c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6359" y="3171630"/>
            <a:ext cx="130175" cy="172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75"/>
              </a:spcBef>
            </a:pPr>
            <a:r>
              <a:rPr sz="800" spc="-70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1120963"/>
            <a:ext cx="374396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64160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creado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cargador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loader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crea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áreas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carga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información.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compilador,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ensamblador,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bibliotecas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dinámicas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cooperar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administrar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realizar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asignación.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04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on</a:t>
            </a:r>
            <a:r>
              <a:rPr sz="1200" spc="-35" dirty="0">
                <a:solidFill>
                  <a:srgbClr val="F9F9F9"/>
                </a:solidFill>
              </a:rPr>
              <a:t>c</a:t>
            </a:r>
            <a:r>
              <a:rPr sz="1200" spc="-20" dirty="0">
                <a:solidFill>
                  <a:srgbClr val="F9F9F9"/>
                </a:solidFill>
              </a:rPr>
              <a:t>ep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dirty="0">
                <a:solidFill>
                  <a:srgbClr val="F9F9F9"/>
                </a:solidFill>
              </a:rPr>
              <a:t>Bási</a:t>
            </a:r>
            <a:r>
              <a:rPr sz="1200" spc="-20" dirty="0">
                <a:solidFill>
                  <a:srgbClr val="F9F9F9"/>
                </a:solidFill>
              </a:rPr>
              <a:t>c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4396359" y="3171630"/>
            <a:ext cx="130175" cy="172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75"/>
              </a:spcBef>
            </a:pPr>
            <a:r>
              <a:rPr sz="800" spc="-70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38973"/>
            <a:ext cx="3735704" cy="262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Compilador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objeto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cada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fuente.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incompleta,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ya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utilizan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información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otros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(cómo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llamados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funciones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externas).</a:t>
            </a:r>
            <a:endParaRPr sz="1100">
              <a:latin typeface="Trebuchet MS"/>
              <a:cs typeface="Trebuchet MS"/>
            </a:endParaRPr>
          </a:p>
          <a:p>
            <a:pPr marL="125095" marR="13335" indent="-113030">
              <a:lnSpc>
                <a:spcPct val="118000"/>
              </a:lnSpc>
              <a:spcBef>
                <a:spcPts val="7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EB801A"/>
                </a:solidFill>
                <a:latin typeface="Trebuchet MS"/>
                <a:cs typeface="Trebuchet MS"/>
              </a:rPr>
              <a:t>Ensamblador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-5" dirty="0">
                <a:solidFill>
                  <a:srgbClr val="22373A"/>
                </a:solidFill>
                <a:latin typeface="Arial"/>
                <a:cs typeface="Arial"/>
              </a:rPr>
              <a:t>linker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combina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objetos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objeto.</a:t>
            </a:r>
            <a:endParaRPr sz="1100">
              <a:latin typeface="Trebuchet MS"/>
              <a:cs typeface="Trebuchet MS"/>
            </a:endParaRPr>
          </a:p>
          <a:p>
            <a:pPr marL="125095" marR="241935" indent="-113030">
              <a:lnSpc>
                <a:spcPct val="118000"/>
              </a:lnSpc>
              <a:spcBef>
                <a:spcPts val="7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Sistema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operativo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Carga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memoria,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permite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brinda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mecanismos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obtener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dinámica.</a:t>
            </a:r>
            <a:endParaRPr sz="1100">
              <a:latin typeface="Trebuchet MS"/>
              <a:cs typeface="Trebuchet MS"/>
            </a:endParaRPr>
          </a:p>
          <a:p>
            <a:pPr marL="125095" marR="95885" indent="-113030">
              <a:lnSpc>
                <a:spcPct val="118000"/>
              </a:lnSpc>
              <a:spcBef>
                <a:spcPts val="7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EB801A"/>
                </a:solidFill>
                <a:latin typeface="Trebuchet MS"/>
                <a:cs typeface="Trebuchet MS"/>
              </a:rPr>
              <a:t>Bibliotecas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dinámicas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proveen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rutinas cargadas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tiempo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(ejemplo: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biblioteca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runtime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C).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1605</Words>
  <Application>Microsoft Office PowerPoint</Application>
  <PresentationFormat>Personalizado</PresentationFormat>
  <Paragraphs>155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Trebuchet MS</vt:lpstr>
      <vt:lpstr>Office Theme</vt:lpstr>
      <vt:lpstr>Presentación de PowerPoint</vt:lpstr>
      <vt:lpstr>Agenda</vt:lpstr>
      <vt:lpstr>Presentación de PowerPoint</vt:lpstr>
      <vt:lpstr>Introducción</vt:lpstr>
      <vt:lpstr>Conceptos Básicos</vt:lpstr>
      <vt:lpstr>Presentación de PowerPoint</vt:lpstr>
      <vt:lpstr>Preparación de un programa para  ejecutar</vt:lpstr>
      <vt:lpstr>Conceptos Básicos</vt:lpstr>
      <vt:lpstr>Conceptos Básicos</vt:lpstr>
      <vt:lpstr>Presentación de PowerPoint</vt:lpstr>
      <vt:lpstr>Conceptos Básicos</vt:lpstr>
      <vt:lpstr>Presentación de PowerPoint</vt:lpstr>
      <vt:lpstr>Carga dinámica (dynamic loading)</vt:lpstr>
      <vt:lpstr>Ensamblaje dinámico (dynamic linking)</vt:lpstr>
      <vt:lpstr>Ensamblaje dinámico (dynamic linking)</vt:lpstr>
      <vt:lpstr>Presentación de PowerPoint</vt:lpstr>
      <vt:lpstr>Asociación de direcciones (address binding)</vt:lpstr>
      <vt:lpstr>Presentación de PowerPoint</vt:lpstr>
      <vt:lpstr>Asignación dinámica a nivel de proceso</vt:lpstr>
      <vt:lpstr>Asignación dinámica a nivel de proceso</vt:lpstr>
      <vt:lpstr>Presentación de PowerPoint</vt:lpstr>
      <vt:lpstr>Tipos de direccionamiento</vt:lpstr>
      <vt:lpstr>Tipos de direccionamiento</vt:lpstr>
      <vt:lpstr>Presentación de PowerPoint</vt:lpstr>
      <vt:lpstr>Presentación de PowerPoint</vt:lpstr>
      <vt:lpstr>Presentación de PowerPoint</vt:lpstr>
      <vt:lpstr>Asignación de memoria a nivel del sistema</vt:lpstr>
      <vt:lpstr>Estructuras para asignación</vt:lpstr>
      <vt:lpstr>Estrategia de asignación</vt:lpstr>
      <vt:lpstr>Presentación de PowerPoint</vt:lpstr>
      <vt:lpstr>Presentación de PowerPoint</vt:lpstr>
      <vt:lpstr>Fragmentación</vt:lpstr>
      <vt:lpstr>Presentación de PowerPoint</vt:lpstr>
      <vt:lpstr>Swapping</vt:lpstr>
      <vt:lpstr>Presentación de PowerPoint</vt:lpstr>
      <vt:lpstr>Swapping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Administración de Memoria I</dc:title>
  <cp:lastModifiedBy>Julio David Requena Duarte</cp:lastModifiedBy>
  <cp:revision>1</cp:revision>
  <dcterms:created xsi:type="dcterms:W3CDTF">2023-01-13T16:12:30Z</dcterms:created>
  <dcterms:modified xsi:type="dcterms:W3CDTF">2023-01-13T16:13:48Z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