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45" y="599869"/>
            <a:ext cx="3912209" cy="231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4123" y="3170716"/>
            <a:ext cx="182245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967670"/>
            <a:ext cx="1722755" cy="134556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2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 err="1">
                <a:solidFill>
                  <a:srgbClr val="22373A"/>
                </a:solidFill>
                <a:latin typeface="Trebuchet MS"/>
                <a:cs typeface="Trebuchet MS"/>
              </a:rPr>
              <a:t>Curso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202</a:t>
            </a:r>
            <a:r>
              <a:rPr lang="es-GT" sz="1000" spc="-4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 dirty="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fld>
            <a:endParaRPr sz="800">
              <a:latin typeface="Trebuchet MS"/>
              <a:cs typeface="Trebuchet M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E7A7951-0AF2-C299-4BA0-04FF9200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10" y="2187575"/>
            <a:ext cx="1504025" cy="67591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398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Mé</a:t>
            </a:r>
            <a:r>
              <a:rPr spc="-30" dirty="0"/>
              <a:t>t</a:t>
            </a:r>
            <a:r>
              <a:rPr spc="25" dirty="0"/>
              <a:t>odos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a</a:t>
            </a:r>
            <a:r>
              <a:rPr spc="-35" dirty="0"/>
              <a:t>c</a:t>
            </a:r>
            <a:r>
              <a:rPr spc="-65" dirty="0"/>
              <a:t>c</a:t>
            </a:r>
            <a:r>
              <a:rPr spc="10" dirty="0"/>
              <a:t>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288290" algn="l"/>
              </a:tabLst>
            </a:pPr>
            <a:r>
              <a:rPr spc="-10" dirty="0"/>
              <a:t>Existen</a:t>
            </a:r>
            <a:r>
              <a:rPr spc="-40" dirty="0"/>
              <a:t> </a:t>
            </a:r>
            <a:r>
              <a:rPr spc="10" dirty="0"/>
              <a:t>varios</a:t>
            </a:r>
            <a:r>
              <a:rPr spc="-40" dirty="0"/>
              <a:t> </a:t>
            </a:r>
            <a:r>
              <a:rPr spc="15" dirty="0"/>
              <a:t>métodos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dirty="0"/>
              <a:t>acceso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-35" dirty="0"/>
              <a:t> </a:t>
            </a:r>
            <a:r>
              <a:rPr spc="30" dirty="0"/>
              <a:t>los</a:t>
            </a:r>
            <a:r>
              <a:rPr spc="-40" dirty="0"/>
              <a:t> </a:t>
            </a:r>
            <a:r>
              <a:rPr spc="-15" dirty="0"/>
              <a:t>archivos:</a:t>
            </a:r>
          </a:p>
          <a:p>
            <a:pPr marL="564515" marR="5080" lvl="1" indent="-109220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Secuencial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 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accedida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orden,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registro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registro.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registro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depende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tipo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(texto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plano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sería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byte).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Las operaciones de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lectura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accederán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 secuencial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incrementando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puntero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5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pointer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).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acceso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secuencial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basado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modelo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cinta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-30" dirty="0">
                <a:solidFill>
                  <a:srgbClr val="22373A"/>
                </a:solidFill>
                <a:latin typeface="Arial"/>
                <a:cs typeface="Arial"/>
              </a:rPr>
              <a:t>tape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),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accedidos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vez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secuencial.</a:t>
            </a:r>
            <a:endParaRPr sz="1000">
              <a:latin typeface="Trebuchet MS"/>
              <a:cs typeface="Trebuchet MS"/>
            </a:endParaRPr>
          </a:p>
          <a:p>
            <a:pPr marL="564515" marR="2794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Directo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accedida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cualquier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orden.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existe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restricciones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sobre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orden de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escritura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lectura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basado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modelo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disco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estructurado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bloques.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3398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Mé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25" dirty="0">
                <a:solidFill>
                  <a:srgbClr val="F9F9F9"/>
                </a:solidFill>
                <a:latin typeface="Trebuchet MS"/>
                <a:cs typeface="Trebuchet MS"/>
              </a:rPr>
              <a:t>odos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eso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988871"/>
            <a:ext cx="1339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Método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secuencial: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261643"/>
            <a:ext cx="3992880" cy="13004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3398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Mé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25" dirty="0">
                <a:solidFill>
                  <a:srgbClr val="F9F9F9"/>
                </a:solidFill>
                <a:latin typeface="Trebuchet MS"/>
                <a:cs typeface="Trebuchet MS"/>
              </a:rPr>
              <a:t>odos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eso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479" y="930451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Mé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odo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rec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o: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073" y="1203210"/>
            <a:ext cx="3423920" cy="14173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787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Directorios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5849"/>
            <a:ext cx="3688715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estructurado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directorios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contienen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directorios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organización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lógica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373" y="1338986"/>
            <a:ext cx="3195320" cy="17170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352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Operaciones</a:t>
            </a:r>
            <a:r>
              <a:rPr spc="-75" dirty="0"/>
              <a:t> </a:t>
            </a:r>
            <a:r>
              <a:rPr spc="-5" dirty="0"/>
              <a:t>sobre</a:t>
            </a:r>
            <a:r>
              <a:rPr spc="-75" dirty="0"/>
              <a:t> </a:t>
            </a:r>
            <a:r>
              <a:rPr spc="20" dirty="0"/>
              <a:t>los</a:t>
            </a:r>
            <a:r>
              <a:rPr spc="-70" dirty="0"/>
              <a:t> </a:t>
            </a:r>
            <a:r>
              <a:rPr spc="-20" dirty="0"/>
              <a:t>directorios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63064"/>
            <a:ext cx="3653154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07950" indent="-113030">
              <a:lnSpc>
                <a:spcPct val="118000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Búsqueda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buscar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endParaRPr sz="1100">
              <a:latin typeface="Trebuchet MS"/>
              <a:cs typeface="Trebuchet MS"/>
            </a:endParaRPr>
          </a:p>
          <a:p>
            <a:pPr marL="125095" marR="130175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EB801A"/>
                </a:solidFill>
                <a:latin typeface="Trebuchet MS"/>
                <a:cs typeface="Trebuchet MS"/>
              </a:rPr>
              <a:t>Crear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EB801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archivo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nuevos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deben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creados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incorporados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directorio.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Eliminar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borrar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directorio.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Listar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visualizar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directorio.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Renombrar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EB801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archivo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cambiar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nombre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directorio.</a:t>
            </a:r>
            <a:endParaRPr sz="1100">
              <a:latin typeface="Trebuchet MS"/>
              <a:cs typeface="Trebuchet MS"/>
            </a:endParaRPr>
          </a:p>
          <a:p>
            <a:pPr marL="125095" marR="438150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Permitir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navegación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lograr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acceder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todos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directorios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653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-25" dirty="0"/>
              <a:t>structu</a:t>
            </a:r>
            <a:r>
              <a:rPr spc="-50" dirty="0"/>
              <a:t>r</a:t>
            </a:r>
            <a:r>
              <a:rPr spc="10" dirty="0"/>
              <a:t>a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di</a:t>
            </a:r>
            <a:r>
              <a:rPr spc="-45" dirty="0"/>
              <a:t>r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5" dirty="0"/>
              <a:t>orios</a:t>
            </a:r>
            <a:r>
              <a:rPr spc="-70" dirty="0"/>
              <a:t> </a:t>
            </a:r>
            <a:r>
              <a:rPr spc="180" dirty="0"/>
              <a:t>–</a:t>
            </a:r>
            <a:r>
              <a:rPr spc="-70" dirty="0"/>
              <a:t> </a:t>
            </a:r>
            <a:r>
              <a:rPr spc="-20" dirty="0"/>
              <a:t>Ni</a:t>
            </a:r>
            <a:r>
              <a:rPr spc="-30" dirty="0"/>
              <a:t>v</a:t>
            </a:r>
            <a:r>
              <a:rPr spc="-15" dirty="0"/>
              <a:t>el</a:t>
            </a:r>
            <a:r>
              <a:rPr spc="-70" dirty="0"/>
              <a:t> </a:t>
            </a:r>
            <a:r>
              <a:rPr spc="-30" dirty="0"/>
              <a:t>úni</a:t>
            </a:r>
            <a:r>
              <a:rPr spc="-50" dirty="0"/>
              <a:t>c</a:t>
            </a:r>
            <a:r>
              <a:rPr spc="15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61807"/>
            <a:ext cx="33242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esquema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sencillo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directorios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64107"/>
            <a:ext cx="4079240" cy="955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1479" y="2339261"/>
            <a:ext cx="373697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medida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crece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trae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limitaciones.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ejemplo,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permite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nombre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directorio.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64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-25" dirty="0"/>
              <a:t>structu</a:t>
            </a:r>
            <a:r>
              <a:rPr spc="-50" dirty="0"/>
              <a:t>r</a:t>
            </a:r>
            <a:r>
              <a:rPr spc="10" dirty="0"/>
              <a:t>a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di</a:t>
            </a:r>
            <a:r>
              <a:rPr spc="-45" dirty="0"/>
              <a:t>r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5" dirty="0"/>
              <a:t>orios</a:t>
            </a:r>
            <a:r>
              <a:rPr spc="-70" dirty="0"/>
              <a:t> </a:t>
            </a:r>
            <a:r>
              <a:rPr spc="180" dirty="0"/>
              <a:t>–</a:t>
            </a:r>
            <a:r>
              <a:rPr spc="-70" dirty="0"/>
              <a:t> </a:t>
            </a:r>
            <a:r>
              <a:rPr spc="-15" dirty="0"/>
              <a:t>Árbol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12785"/>
            <a:ext cx="1805305" cy="247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ideal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permitir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ni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ec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orios.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 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logra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permitiendo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 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tipo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directorio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directorios.</a:t>
            </a:r>
            <a:endParaRPr sz="1100">
              <a:latin typeface="Trebuchet MS"/>
              <a:cs typeface="Trebuchet MS"/>
            </a:endParaRPr>
          </a:p>
          <a:p>
            <a:pPr marL="125095" marR="108585" indent="-11303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genera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jerárquica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directorios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árbol.</a:t>
            </a:r>
            <a:endParaRPr sz="1100">
              <a:latin typeface="Trebuchet MS"/>
              <a:cs typeface="Trebuchet MS"/>
            </a:endParaRPr>
          </a:p>
          <a:p>
            <a:pPr marL="125095" marR="1079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denomina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ruta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path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)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absoluta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archivo,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camino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desde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raíz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hasta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484" y="963841"/>
            <a:ext cx="2057399" cy="14820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68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-25" dirty="0"/>
              <a:t>structu</a:t>
            </a:r>
            <a:r>
              <a:rPr spc="-50" dirty="0"/>
              <a:t>r</a:t>
            </a:r>
            <a:r>
              <a:rPr spc="10" dirty="0"/>
              <a:t>a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di</a:t>
            </a:r>
            <a:r>
              <a:rPr spc="-45" dirty="0"/>
              <a:t>r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5" dirty="0"/>
              <a:t>orios</a:t>
            </a:r>
            <a:r>
              <a:rPr spc="-70" dirty="0"/>
              <a:t> </a:t>
            </a:r>
            <a:r>
              <a:rPr spc="180" dirty="0"/>
              <a:t>–</a:t>
            </a:r>
            <a:r>
              <a:rPr spc="-70" dirty="0"/>
              <a:t> </a:t>
            </a:r>
            <a:r>
              <a:rPr spc="-50" dirty="0"/>
              <a:t>G</a:t>
            </a:r>
            <a:r>
              <a:rPr spc="-65" dirty="0"/>
              <a:t>r</a:t>
            </a:r>
            <a:r>
              <a:rPr spc="-10" dirty="0"/>
              <a:t>a</a:t>
            </a:r>
            <a:r>
              <a:rPr spc="-20" dirty="0"/>
              <a:t>f</a:t>
            </a:r>
            <a:r>
              <a:rPr spc="15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03692"/>
            <a:ext cx="1787525" cy="247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potenciar 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anterior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 árbol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sería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deseable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caminos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directo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otros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directorios.</a:t>
            </a:r>
            <a:endParaRPr sz="1100">
              <a:latin typeface="Trebuchet MS"/>
              <a:cs typeface="Trebuchet MS"/>
            </a:endParaRPr>
          </a:p>
          <a:p>
            <a:pPr marL="125095" marR="4381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caminos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logran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través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tipo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enlace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simbólicos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soft </a:t>
            </a:r>
            <a:r>
              <a:rPr sz="11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links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125095" marR="2159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z,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que 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esté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hard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Arial"/>
                <a:cs typeface="Arial"/>
              </a:rPr>
              <a:t>link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484" y="1057186"/>
            <a:ext cx="2057399" cy="1295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1311" y="3171630"/>
            <a:ext cx="175260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35" dirty="0">
                <a:solidFill>
                  <a:srgbClr val="22373A"/>
                </a:solidFill>
                <a:latin typeface="Trebuchet MS"/>
                <a:cs typeface="Trebuchet MS"/>
              </a:rPr>
              <a:t>16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8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Mon</a:t>
            </a:r>
            <a:r>
              <a:rPr spc="-10" dirty="0"/>
              <a:t>t</a:t>
            </a:r>
            <a:r>
              <a:rPr spc="-45" dirty="0"/>
              <a:t>aje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di</a:t>
            </a:r>
            <a:r>
              <a:rPr spc="-45" dirty="0"/>
              <a:t>r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5" dirty="0"/>
              <a:t>orios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71129"/>
            <a:ext cx="36004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grafo,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solapar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681" y="1000976"/>
            <a:ext cx="2138680" cy="2047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1311" y="3171630"/>
            <a:ext cx="175260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35" dirty="0">
                <a:solidFill>
                  <a:srgbClr val="22373A"/>
                </a:solidFill>
                <a:latin typeface="Trebuchet MS"/>
                <a:cs typeface="Trebuchet MS"/>
              </a:rPr>
              <a:t>17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53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Se</a:t>
            </a:r>
            <a:r>
              <a:rPr spc="15" dirty="0"/>
              <a:t>g</a:t>
            </a:r>
            <a:r>
              <a:rPr spc="-10" dirty="0"/>
              <a:t>uridad</a:t>
            </a:r>
            <a:r>
              <a:rPr spc="-70" dirty="0"/>
              <a:t> </a:t>
            </a:r>
            <a:r>
              <a:rPr spc="-30" dirty="0"/>
              <a:t>en</a:t>
            </a:r>
            <a:r>
              <a:rPr spc="-70" dirty="0"/>
              <a:t> </a:t>
            </a:r>
            <a:r>
              <a:rPr spc="-15" dirty="0"/>
              <a:t>a</a:t>
            </a:r>
            <a:r>
              <a:rPr spc="-40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1311" y="3171630"/>
            <a:ext cx="175260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35" dirty="0">
                <a:solidFill>
                  <a:srgbClr val="22373A"/>
                </a:solidFill>
                <a:latin typeface="Trebuchet MS"/>
                <a:cs typeface="Trebuchet MS"/>
              </a:rPr>
              <a:t>18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560398"/>
            <a:ext cx="3587750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26364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Debido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multiusuario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necesario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proteger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endParaRPr sz="1100">
              <a:latin typeface="Trebuchet MS"/>
              <a:cs typeface="Trebuchet MS"/>
            </a:endParaRPr>
          </a:p>
          <a:p>
            <a:pPr marL="125095" marR="4826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muchos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casos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agrupan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según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uso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tienen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definen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sobre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tanto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usuario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grupo.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comunes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de: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Escritura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0"/>
              </a:spcBef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Lectura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Eliminar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Listar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A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g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enda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932077"/>
            <a:ext cx="1612265" cy="152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41605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Interfaz</a:t>
            </a:r>
            <a:endParaRPr sz="1100">
              <a:latin typeface="Trebuchet MS"/>
              <a:cs typeface="Trebuchet MS"/>
            </a:endParaRPr>
          </a:p>
          <a:p>
            <a:pPr marL="220345" marR="702310">
              <a:lnSpc>
                <a:spcPct val="159400"/>
              </a:lnSpc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Archivos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Di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rec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t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orios</a:t>
            </a:r>
            <a:endParaRPr sz="1100">
              <a:latin typeface="Trebuchet MS"/>
              <a:cs typeface="Trebuchet MS"/>
            </a:endParaRPr>
          </a:p>
          <a:p>
            <a:pPr marL="220345"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Seguridad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en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archivos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49860" indent="-137795">
              <a:lnSpc>
                <a:spcPct val="100000"/>
              </a:lnSpc>
              <a:spcBef>
                <a:spcPts val="980"/>
              </a:spcBef>
              <a:buAutoNum type="arabicPeriod" startAt="2"/>
              <a:tabLst>
                <a:tab pos="1504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Implementación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369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Implementación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2494280" cy="5080"/>
            </a:xfrm>
            <a:custGeom>
              <a:avLst/>
              <a:gdLst/>
              <a:ahLst/>
              <a:cxnLst/>
              <a:rect l="l" t="t" r="r" b="b"/>
              <a:pathLst>
                <a:path w="2494279" h="5080">
                  <a:moveTo>
                    <a:pt x="0" y="5060"/>
                  </a:moveTo>
                  <a:lnTo>
                    <a:pt x="0" y="0"/>
                  </a:lnTo>
                  <a:lnTo>
                    <a:pt x="2493832" y="0"/>
                  </a:lnTo>
                  <a:lnTo>
                    <a:pt x="24938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46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</a:t>
            </a:r>
            <a:r>
              <a:rPr spc="-10" dirty="0"/>
              <a:t>l</a:t>
            </a:r>
            <a:r>
              <a:rPr spc="-30" dirty="0"/>
              <a:t>ement</a:t>
            </a:r>
            <a:r>
              <a:rPr spc="-15" dirty="0"/>
              <a:t>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86" y="406715"/>
            <a:ext cx="2583180" cy="280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8384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diseño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enfrenta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problemas:</a:t>
            </a:r>
            <a:endParaRPr sz="1100">
              <a:latin typeface="Trebuchet MS"/>
              <a:cs typeface="Trebuchet MS"/>
            </a:endParaRPr>
          </a:p>
          <a:p>
            <a:pPr marL="402590" marR="41275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verá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usuario.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Implica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definir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atributos,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operaciones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válidas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sobre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estructura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directorios para 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organización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ación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lgoritmos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estructu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hacer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corresponder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sistemas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 lógico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físicos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datos.</a:t>
            </a:r>
            <a:endParaRPr sz="10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de archivos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compuesto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varias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capas.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cuales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funcionalidad de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capa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inferior.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9457" y="926249"/>
            <a:ext cx="1181100" cy="1670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46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</a:t>
            </a:r>
            <a:r>
              <a:rPr spc="-10" dirty="0"/>
              <a:t>l</a:t>
            </a:r>
            <a:r>
              <a:rPr spc="-30" dirty="0"/>
              <a:t>ement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4447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15" dirty="0"/>
              <a:t>Los</a:t>
            </a:r>
            <a:r>
              <a:rPr spc="-40" dirty="0"/>
              <a:t> </a:t>
            </a:r>
            <a:r>
              <a:rPr spc="15" dirty="0"/>
              <a:t>dispositivos</a:t>
            </a:r>
            <a:r>
              <a:rPr spc="-35" dirty="0"/>
              <a:t> </a:t>
            </a:r>
            <a:r>
              <a:rPr spc="15" dirty="0"/>
              <a:t>físicos</a:t>
            </a:r>
            <a:r>
              <a:rPr spc="-40" dirty="0"/>
              <a:t> </a:t>
            </a:r>
            <a:r>
              <a:rPr dirty="0"/>
              <a:t>(discos)</a:t>
            </a:r>
            <a:r>
              <a:rPr spc="-35" dirty="0"/>
              <a:t> </a:t>
            </a:r>
            <a:r>
              <a:rPr dirty="0"/>
              <a:t>contienen</a:t>
            </a:r>
            <a:r>
              <a:rPr spc="-40" dirty="0"/>
              <a:t> </a:t>
            </a:r>
            <a:r>
              <a:rPr spc="-5" dirty="0"/>
              <a:t>la</a:t>
            </a:r>
            <a:r>
              <a:rPr spc="-35" dirty="0"/>
              <a:t> </a:t>
            </a:r>
            <a:r>
              <a:rPr dirty="0"/>
              <a:t>siguiente </a:t>
            </a:r>
            <a:r>
              <a:rPr spc="-320" dirty="0"/>
              <a:t> </a:t>
            </a:r>
            <a:r>
              <a:rPr spc="-20" dirty="0"/>
              <a:t>estructura:</a:t>
            </a:r>
          </a:p>
          <a:p>
            <a:pPr marL="564515" marR="242570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Bloque</a:t>
            </a:r>
            <a:r>
              <a:rPr sz="10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control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para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01A"/>
                </a:solidFill>
                <a:latin typeface="Trebuchet MS"/>
                <a:cs typeface="Trebuchet MS"/>
              </a:rPr>
              <a:t>boot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15" dirty="0">
                <a:solidFill>
                  <a:srgbClr val="22373A"/>
                </a:solidFill>
                <a:latin typeface="Arial"/>
                <a:cs typeface="Arial"/>
              </a:rPr>
              <a:t>boot</a:t>
            </a:r>
            <a:r>
              <a:rPr sz="1000" i="1" spc="-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Arial"/>
                <a:cs typeface="Arial"/>
              </a:rPr>
              <a:t>control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block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necesario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lograr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iniciar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operativo.</a:t>
            </a:r>
            <a:endParaRPr sz="1000">
              <a:latin typeface="Trebuchet MS"/>
              <a:cs typeface="Trebuchet MS"/>
            </a:endParaRPr>
          </a:p>
          <a:p>
            <a:pPr marL="564515" marR="107314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Bloque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control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partición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30" dirty="0">
                <a:solidFill>
                  <a:srgbClr val="22373A"/>
                </a:solidFill>
                <a:latin typeface="Arial"/>
                <a:cs typeface="Arial"/>
              </a:rPr>
              <a:t>partition </a:t>
            </a:r>
            <a:r>
              <a:rPr sz="1000" i="1" spc="20" dirty="0">
                <a:solidFill>
                  <a:srgbClr val="22373A"/>
                </a:solidFill>
                <a:latin typeface="Arial"/>
                <a:cs typeface="Arial"/>
              </a:rPr>
              <a:t>control 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block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contiene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particiones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existen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disco,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bloques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utilizados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libres,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cantidad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archivos,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  <a:p>
            <a:pPr marL="564515" marR="3352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-5" dirty="0">
                <a:solidFill>
                  <a:srgbClr val="EB801A"/>
                </a:solidFill>
                <a:latin typeface="Trebuchet MS"/>
                <a:cs typeface="Trebuchet MS"/>
              </a:rPr>
              <a:t>Estructura</a:t>
            </a:r>
            <a:r>
              <a:rPr sz="10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directorios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organización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000">
              <a:latin typeface="Trebuchet MS"/>
              <a:cs typeface="Trebuchet MS"/>
            </a:endParaRPr>
          </a:p>
          <a:p>
            <a:pPr marL="564515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565785" algn="l"/>
              </a:tabLst>
            </a:pPr>
            <a:r>
              <a:rPr sz="1000" spc="20" dirty="0">
                <a:solidFill>
                  <a:srgbClr val="EB801A"/>
                </a:solidFill>
                <a:latin typeface="Trebuchet MS"/>
                <a:cs typeface="Trebuchet MS"/>
              </a:rPr>
              <a:t>Bloque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control </a:t>
            </a: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del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archivo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5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i="1" spc="20" dirty="0">
                <a:solidFill>
                  <a:srgbClr val="22373A"/>
                </a:solidFill>
                <a:latin typeface="Arial"/>
                <a:cs typeface="Arial"/>
              </a:rPr>
              <a:t>control </a:t>
            </a:r>
            <a:r>
              <a:rPr sz="1000" i="1" spc="-15" dirty="0">
                <a:solidFill>
                  <a:srgbClr val="22373A"/>
                </a:solidFill>
                <a:latin typeface="Arial"/>
                <a:cs typeface="Arial"/>
              </a:rPr>
              <a:t>block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):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bloques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46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</a:t>
            </a:r>
            <a:r>
              <a:rPr spc="-10" dirty="0"/>
              <a:t>l</a:t>
            </a:r>
            <a:r>
              <a:rPr spc="-30" dirty="0"/>
              <a:t>ement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9211" rIns="0" bIns="0" rtlCol="0">
            <a:spAutoFit/>
          </a:bodyPr>
          <a:lstStyle/>
          <a:p>
            <a:pPr marL="287020" marR="52069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15" dirty="0"/>
              <a:t>El</a:t>
            </a:r>
            <a:r>
              <a:rPr spc="-40" dirty="0"/>
              <a:t> </a:t>
            </a:r>
            <a:r>
              <a:rPr spc="5" dirty="0"/>
              <a:t>sistema</a:t>
            </a:r>
            <a:r>
              <a:rPr spc="-40" dirty="0"/>
              <a:t> </a:t>
            </a:r>
            <a:r>
              <a:rPr spc="-5" dirty="0"/>
              <a:t>operativo</a:t>
            </a:r>
            <a:r>
              <a:rPr spc="-40" dirty="0"/>
              <a:t> </a:t>
            </a:r>
            <a:r>
              <a:rPr spc="10" dirty="0"/>
              <a:t>en</a:t>
            </a:r>
            <a:r>
              <a:rPr spc="-35" dirty="0"/>
              <a:t> </a:t>
            </a:r>
            <a:r>
              <a:rPr spc="5" dirty="0"/>
              <a:t>memoria</a:t>
            </a:r>
            <a:r>
              <a:rPr spc="-40" dirty="0"/>
              <a:t> </a:t>
            </a:r>
            <a:r>
              <a:rPr dirty="0"/>
              <a:t>mantiene</a:t>
            </a:r>
            <a:r>
              <a:rPr spc="-40" dirty="0"/>
              <a:t> </a:t>
            </a:r>
            <a:r>
              <a:rPr spc="15" dirty="0"/>
              <a:t>las</a:t>
            </a:r>
            <a:r>
              <a:rPr spc="-35" dirty="0"/>
              <a:t> </a:t>
            </a:r>
            <a:r>
              <a:rPr spc="5" dirty="0"/>
              <a:t>siguientes </a:t>
            </a:r>
            <a:r>
              <a:rPr spc="-315" dirty="0"/>
              <a:t> </a:t>
            </a:r>
            <a:r>
              <a:rPr spc="-15" dirty="0"/>
              <a:t>estructuras:</a:t>
            </a:r>
          </a:p>
          <a:p>
            <a:pPr marL="564515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56578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tabla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partición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cargados.</a:t>
            </a:r>
            <a:endParaRPr sz="1000">
              <a:latin typeface="Trebuchet MS"/>
              <a:cs typeface="Trebuchet MS"/>
            </a:endParaRPr>
          </a:p>
          <a:p>
            <a:pPr marL="564515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56578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estructura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directorio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accedidos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últimamente.</a:t>
            </a:r>
            <a:endParaRPr sz="1000">
              <a:latin typeface="Trebuchet MS"/>
              <a:cs typeface="Trebuchet MS"/>
            </a:endParaRPr>
          </a:p>
          <a:p>
            <a:pPr marL="564515" marR="128905" lvl="1" indent="-109220">
              <a:lnSpc>
                <a:spcPct val="114599"/>
              </a:lnSpc>
              <a:buChar char="•"/>
              <a:tabLst>
                <a:tab pos="56578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Tabla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descriptores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abiertos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global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000">
              <a:latin typeface="Trebuchet MS"/>
              <a:cs typeface="Trebuchet MS"/>
            </a:endParaRPr>
          </a:p>
          <a:p>
            <a:pPr marL="564515" marR="5080" lvl="1" indent="-109220">
              <a:lnSpc>
                <a:spcPct val="114599"/>
              </a:lnSpc>
              <a:buChar char="•"/>
              <a:tabLst>
                <a:tab pos="56578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Tabla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descriptores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abiertos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sistema.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461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Imp</a:t>
            </a:r>
            <a:r>
              <a:rPr spc="-10" dirty="0"/>
              <a:t>l</a:t>
            </a:r>
            <a:r>
              <a:rPr spc="-30" dirty="0"/>
              <a:t>ement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894217"/>
            <a:ext cx="3689350" cy="170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6954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tendrá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bloque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file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control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 block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042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bloque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contiene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varios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atributos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conteo,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mismo: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Permisos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Fechas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(creación,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acceso,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modificación).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Propietario,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grupo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propietario,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lista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acceso.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Tamaño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Bloques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0454"/>
            <a:ext cx="665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er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az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5631"/>
            <a:ext cx="3048635" cy="5080"/>
            <a:chOff x="779995" y="177563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563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5631"/>
              <a:ext cx="277495" cy="5080"/>
            </a:xfrm>
            <a:custGeom>
              <a:avLst/>
              <a:gdLst/>
              <a:ahLst/>
              <a:cxnLst/>
              <a:rect l="l" t="t" r="r" b="b"/>
              <a:pathLst>
                <a:path w="277494" h="5080">
                  <a:moveTo>
                    <a:pt x="0" y="5060"/>
                  </a:moveTo>
                  <a:lnTo>
                    <a:pt x="0" y="0"/>
                  </a:lnTo>
                  <a:lnTo>
                    <a:pt x="277102" y="0"/>
                  </a:lnTo>
                  <a:lnTo>
                    <a:pt x="27710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610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</a:t>
            </a:r>
            <a:r>
              <a:rPr spc="-65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32434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15" dirty="0"/>
              <a:t>Los</a:t>
            </a:r>
            <a:r>
              <a:rPr spc="-40" dirty="0"/>
              <a:t> </a:t>
            </a:r>
            <a:r>
              <a:rPr spc="15" dirty="0"/>
              <a:t>dispositivos</a:t>
            </a:r>
            <a:r>
              <a:rPr spc="-40" dirty="0"/>
              <a:t> </a:t>
            </a:r>
            <a:r>
              <a:rPr spc="20" dirty="0"/>
              <a:t>masivos</a:t>
            </a:r>
            <a:r>
              <a:rPr spc="-40" dirty="0"/>
              <a:t> </a:t>
            </a:r>
            <a:r>
              <a:rPr spc="10" dirty="0"/>
              <a:t>(discos</a:t>
            </a:r>
            <a:r>
              <a:rPr spc="-40" dirty="0"/>
              <a:t> </a:t>
            </a:r>
            <a:r>
              <a:rPr spc="-5" dirty="0"/>
              <a:t>duros,</a:t>
            </a:r>
            <a:r>
              <a:rPr spc="-40" dirty="0"/>
              <a:t> </a:t>
            </a:r>
            <a:r>
              <a:rPr spc="-20" dirty="0"/>
              <a:t>cintas,</a:t>
            </a:r>
            <a:r>
              <a:rPr spc="-40" dirty="0"/>
              <a:t> </a:t>
            </a:r>
            <a:r>
              <a:rPr spc="-60" dirty="0"/>
              <a:t>etc.) </a:t>
            </a:r>
            <a:r>
              <a:rPr spc="-320" dirty="0"/>
              <a:t> </a:t>
            </a:r>
            <a:r>
              <a:rPr spc="-10" dirty="0"/>
              <a:t>permiten</a:t>
            </a:r>
            <a:r>
              <a:rPr spc="-35" dirty="0"/>
              <a:t> </a:t>
            </a:r>
            <a:r>
              <a:rPr dirty="0"/>
              <a:t>guardar</a:t>
            </a:r>
            <a:r>
              <a:rPr spc="-35" dirty="0"/>
              <a:t> </a:t>
            </a:r>
            <a:r>
              <a:rPr dirty="0"/>
              <a:t>información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spc="-5" dirty="0"/>
              <a:t>forma</a:t>
            </a:r>
            <a:r>
              <a:rPr spc="-35" dirty="0"/>
              <a:t> </a:t>
            </a:r>
            <a:r>
              <a:rPr spc="35" dirty="0"/>
              <a:t>no</a:t>
            </a:r>
            <a:r>
              <a:rPr spc="-35" dirty="0"/>
              <a:t> </a:t>
            </a:r>
            <a:r>
              <a:rPr spc="-25" dirty="0"/>
              <a:t>volátil.</a:t>
            </a:r>
          </a:p>
          <a:p>
            <a:pPr marL="28702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15" dirty="0"/>
              <a:t>El</a:t>
            </a:r>
            <a:r>
              <a:rPr spc="-35" dirty="0"/>
              <a:t> </a:t>
            </a:r>
            <a:r>
              <a:rPr spc="5" dirty="0"/>
              <a:t>sistema</a:t>
            </a:r>
            <a:r>
              <a:rPr spc="-35" dirty="0"/>
              <a:t> </a:t>
            </a:r>
            <a:r>
              <a:rPr spc="-5" dirty="0"/>
              <a:t>operativo</a:t>
            </a:r>
            <a:r>
              <a:rPr spc="-35" dirty="0"/>
              <a:t> </a:t>
            </a:r>
            <a:r>
              <a:rPr spc="25" dirty="0"/>
              <a:t>se</a:t>
            </a:r>
            <a:r>
              <a:rPr spc="-35" dirty="0"/>
              <a:t> </a:t>
            </a:r>
            <a:r>
              <a:rPr dirty="0"/>
              <a:t>abstrae</a:t>
            </a:r>
            <a:r>
              <a:rPr spc="-30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spc="15" dirty="0"/>
              <a:t>las</a:t>
            </a:r>
            <a:r>
              <a:rPr spc="-35" dirty="0"/>
              <a:t> </a:t>
            </a:r>
            <a:r>
              <a:rPr spc="10" dirty="0"/>
              <a:t>propiedades</a:t>
            </a:r>
            <a:r>
              <a:rPr spc="-35" dirty="0"/>
              <a:t> </a:t>
            </a:r>
            <a:r>
              <a:rPr spc="10" dirty="0"/>
              <a:t>físicas </a:t>
            </a:r>
            <a:r>
              <a:rPr spc="-315" dirty="0"/>
              <a:t> </a:t>
            </a:r>
            <a:r>
              <a:rPr spc="5" dirty="0"/>
              <a:t>de </a:t>
            </a:r>
            <a:r>
              <a:rPr spc="30" dirty="0"/>
              <a:t>los </a:t>
            </a:r>
            <a:r>
              <a:rPr spc="15" dirty="0"/>
              <a:t>dispositivos </a:t>
            </a:r>
            <a:r>
              <a:rPr spc="-5" dirty="0"/>
              <a:t>para </a:t>
            </a:r>
            <a:r>
              <a:rPr spc="-15" dirty="0"/>
              <a:t>definir </a:t>
            </a:r>
            <a:r>
              <a:rPr spc="20" dirty="0"/>
              <a:t>una </a:t>
            </a:r>
            <a:r>
              <a:rPr spc="15" dirty="0"/>
              <a:t>unidad </a:t>
            </a:r>
            <a:r>
              <a:rPr spc="-5" dirty="0"/>
              <a:t>lógica </a:t>
            </a:r>
            <a:r>
              <a:rPr spc="5" dirty="0"/>
              <a:t>de </a:t>
            </a:r>
            <a:r>
              <a:rPr spc="10" dirty="0"/>
              <a:t> </a:t>
            </a:r>
            <a:r>
              <a:rPr spc="-15" dirty="0"/>
              <a:t>almacenamiento:</a:t>
            </a:r>
            <a:r>
              <a:rPr spc="-40" dirty="0"/>
              <a:t> </a:t>
            </a:r>
            <a:r>
              <a:rPr spc="-10" dirty="0"/>
              <a:t>el</a:t>
            </a:r>
            <a:r>
              <a:rPr spc="-40" dirty="0"/>
              <a:t> </a:t>
            </a:r>
            <a:r>
              <a:rPr spc="-25" dirty="0"/>
              <a:t>archivo.</a:t>
            </a:r>
          </a:p>
          <a:p>
            <a:pPr marL="287020" marR="61594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15" dirty="0"/>
              <a:t>Los</a:t>
            </a:r>
            <a:r>
              <a:rPr spc="-40" dirty="0"/>
              <a:t> </a:t>
            </a:r>
            <a:r>
              <a:rPr spc="5" dirty="0"/>
              <a:t>archivos</a:t>
            </a:r>
            <a:r>
              <a:rPr spc="-40" dirty="0"/>
              <a:t> </a:t>
            </a:r>
            <a:r>
              <a:rPr spc="45" dirty="0"/>
              <a:t>son</a:t>
            </a:r>
            <a:r>
              <a:rPr spc="-35" dirty="0"/>
              <a:t> </a:t>
            </a:r>
            <a:r>
              <a:rPr i="1" spc="-5" dirty="0">
                <a:latin typeface="Arial"/>
                <a:cs typeface="Arial"/>
              </a:rPr>
              <a:t>mapeados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spc="15" dirty="0"/>
              <a:t>por</a:t>
            </a:r>
            <a:r>
              <a:rPr spc="-35" dirty="0"/>
              <a:t> </a:t>
            </a:r>
            <a:r>
              <a:rPr spc="-10" dirty="0"/>
              <a:t>el</a:t>
            </a:r>
            <a:r>
              <a:rPr spc="-40" dirty="0"/>
              <a:t> </a:t>
            </a:r>
            <a:r>
              <a:rPr spc="5" dirty="0"/>
              <a:t>sistema</a:t>
            </a:r>
            <a:r>
              <a:rPr spc="-35" dirty="0"/>
              <a:t> </a:t>
            </a:r>
            <a:r>
              <a:rPr spc="5" dirty="0"/>
              <a:t>a</a:t>
            </a:r>
            <a:r>
              <a:rPr spc="-40" dirty="0"/>
              <a:t> </a:t>
            </a:r>
            <a:r>
              <a:rPr spc="30" dirty="0"/>
              <a:t>los</a:t>
            </a:r>
            <a:r>
              <a:rPr spc="-35" dirty="0"/>
              <a:t> </a:t>
            </a:r>
            <a:r>
              <a:rPr spc="5" dirty="0"/>
              <a:t>distintos </a:t>
            </a:r>
            <a:r>
              <a:rPr spc="-320" dirty="0"/>
              <a:t> </a:t>
            </a:r>
            <a:r>
              <a:rPr spc="5" dirty="0"/>
              <a:t>dispositivos.</a:t>
            </a:r>
          </a:p>
          <a:p>
            <a:pPr marL="287020" marR="33464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15" dirty="0"/>
              <a:t>Un</a:t>
            </a:r>
            <a:r>
              <a:rPr spc="-40" dirty="0"/>
              <a:t> </a:t>
            </a:r>
            <a:r>
              <a:rPr spc="-5" dirty="0"/>
              <a:t>archivo</a:t>
            </a:r>
            <a:r>
              <a:rPr spc="-35" dirty="0"/>
              <a:t> </a:t>
            </a:r>
            <a:r>
              <a:rPr spc="25" dirty="0"/>
              <a:t>es</a:t>
            </a:r>
            <a:r>
              <a:rPr spc="-35" dirty="0"/>
              <a:t> </a:t>
            </a:r>
            <a:r>
              <a:rPr spc="20" dirty="0"/>
              <a:t>una</a:t>
            </a:r>
            <a:r>
              <a:rPr spc="-35" dirty="0"/>
              <a:t> </a:t>
            </a:r>
            <a:r>
              <a:rPr spc="5" dirty="0"/>
              <a:t>agrupación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35" dirty="0"/>
              <a:t> </a:t>
            </a:r>
            <a:r>
              <a:rPr dirty="0"/>
              <a:t>información</a:t>
            </a:r>
            <a:r>
              <a:rPr spc="-35" dirty="0"/>
              <a:t> </a:t>
            </a:r>
            <a:r>
              <a:rPr spc="15" dirty="0"/>
              <a:t>que</a:t>
            </a:r>
            <a:r>
              <a:rPr spc="-40" dirty="0"/>
              <a:t> </a:t>
            </a:r>
            <a:r>
              <a:rPr spc="25" dirty="0"/>
              <a:t>es </a:t>
            </a:r>
            <a:r>
              <a:rPr spc="-315" dirty="0"/>
              <a:t> </a:t>
            </a:r>
            <a:r>
              <a:rPr spc="5" dirty="0"/>
              <a:t>guardada</a:t>
            </a:r>
            <a:r>
              <a:rPr spc="-45" dirty="0"/>
              <a:t> </a:t>
            </a:r>
            <a:r>
              <a:rPr spc="10" dirty="0"/>
              <a:t>en</a:t>
            </a:r>
            <a:r>
              <a:rPr spc="-40" dirty="0"/>
              <a:t> </a:t>
            </a:r>
            <a:r>
              <a:rPr spc="10" dirty="0"/>
              <a:t>algún</a:t>
            </a:r>
            <a:r>
              <a:rPr spc="-40" dirty="0"/>
              <a:t> </a:t>
            </a:r>
            <a:r>
              <a:rPr spc="10" dirty="0"/>
              <a:t>dispositivo</a:t>
            </a:r>
            <a:r>
              <a:rPr spc="-40" dirty="0"/>
              <a:t> </a:t>
            </a:r>
            <a:r>
              <a:rPr spc="35" dirty="0"/>
              <a:t>no</a:t>
            </a:r>
            <a:r>
              <a:rPr spc="-40" dirty="0"/>
              <a:t> </a:t>
            </a:r>
            <a:r>
              <a:rPr spc="-25" dirty="0"/>
              <a:t>volátil.</a:t>
            </a:r>
          </a:p>
          <a:p>
            <a:pPr marL="287020" marR="5270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15" dirty="0"/>
              <a:t>Desde</a:t>
            </a:r>
            <a:r>
              <a:rPr spc="-40" dirty="0"/>
              <a:t> </a:t>
            </a:r>
            <a:r>
              <a:rPr spc="-5" dirty="0"/>
              <a:t>la</a:t>
            </a:r>
            <a:r>
              <a:rPr spc="-40" dirty="0"/>
              <a:t> </a:t>
            </a:r>
            <a:r>
              <a:rPr spc="-5" dirty="0"/>
              <a:t>perspectiva</a:t>
            </a:r>
            <a:r>
              <a:rPr spc="-40" dirty="0"/>
              <a:t> </a:t>
            </a:r>
            <a:r>
              <a:rPr dirty="0"/>
              <a:t>del</a:t>
            </a:r>
            <a:r>
              <a:rPr spc="-40" dirty="0"/>
              <a:t> </a:t>
            </a:r>
            <a:r>
              <a:rPr spc="-5" dirty="0"/>
              <a:t>usuario,</a:t>
            </a:r>
            <a:r>
              <a:rPr spc="-40" dirty="0"/>
              <a:t> </a:t>
            </a:r>
            <a:r>
              <a:rPr spc="25" dirty="0"/>
              <a:t>es</a:t>
            </a:r>
            <a:r>
              <a:rPr spc="-40" dirty="0"/>
              <a:t> </a:t>
            </a:r>
            <a:r>
              <a:rPr spc="-5" dirty="0"/>
              <a:t>la</a:t>
            </a:r>
            <a:r>
              <a:rPr spc="-40" dirty="0"/>
              <a:t> </a:t>
            </a:r>
            <a:r>
              <a:rPr spc="15" dirty="0"/>
              <a:t>unidad</a:t>
            </a:r>
            <a:r>
              <a:rPr spc="-40" dirty="0"/>
              <a:t> </a:t>
            </a:r>
            <a:r>
              <a:rPr spc="5" dirty="0"/>
              <a:t>mínima</a:t>
            </a:r>
            <a:r>
              <a:rPr spc="-35" dirty="0"/>
              <a:t> </a:t>
            </a:r>
            <a:r>
              <a:rPr spc="5" dirty="0"/>
              <a:t>de </a:t>
            </a:r>
            <a:r>
              <a:rPr spc="-320" dirty="0"/>
              <a:t> </a:t>
            </a:r>
            <a:r>
              <a:rPr spc="-5" dirty="0"/>
              <a:t>almacenamiento</a:t>
            </a:r>
            <a:r>
              <a:rPr spc="-40" dirty="0"/>
              <a:t> </a:t>
            </a:r>
            <a:r>
              <a:rPr spc="15" dirty="0"/>
              <a:t>que</a:t>
            </a:r>
            <a:r>
              <a:rPr spc="-40" dirty="0"/>
              <a:t> </a:t>
            </a:r>
            <a:r>
              <a:rPr spc="-10" dirty="0"/>
              <a:t>el</a:t>
            </a:r>
            <a:r>
              <a:rPr spc="-40" dirty="0"/>
              <a:t> </a:t>
            </a:r>
            <a:r>
              <a:rPr spc="5" dirty="0"/>
              <a:t>sistema</a:t>
            </a:r>
            <a:r>
              <a:rPr spc="-40" dirty="0"/>
              <a:t> </a:t>
            </a:r>
            <a:r>
              <a:rPr spc="-15" dirty="0"/>
              <a:t>le</a:t>
            </a:r>
            <a:r>
              <a:rPr spc="-40" dirty="0"/>
              <a:t> </a:t>
            </a:r>
            <a:r>
              <a:rPr spc="-25" dirty="0"/>
              <a:t>provee.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610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</a:t>
            </a:r>
            <a:r>
              <a:rPr spc="-65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894812"/>
            <a:ext cx="3622040" cy="16617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poseen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atributos:</a:t>
            </a:r>
            <a:endParaRPr sz="11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Nombre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nombre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simbólico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permite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identificar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usuarios.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existir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mismo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nombre en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de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jerárquico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(directorios).</a:t>
            </a:r>
            <a:endParaRPr sz="1000">
              <a:latin typeface="Trebuchet MS"/>
              <a:cs typeface="Trebuchet MS"/>
            </a:endParaRPr>
          </a:p>
          <a:p>
            <a:pPr marL="402590" marR="1143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Identificador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símbolo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identifica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única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global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 de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archivos.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Usualmente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 un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número.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Tipo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ejecutable,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datos,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610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</a:t>
            </a:r>
            <a:r>
              <a:rPr spc="-65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820125"/>
            <a:ext cx="3695065" cy="18364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poseen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atributos:</a:t>
            </a:r>
            <a:endParaRPr sz="1100">
              <a:latin typeface="Trebuchet MS"/>
              <a:cs typeface="Trebuchet MS"/>
            </a:endParaRPr>
          </a:p>
          <a:p>
            <a:pPr marL="402590" marR="74930" lvl="1" indent="-109220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Ubicación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Puntero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lugar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donde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reside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Tamaño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tamaño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actual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(en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bytes,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palabras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bloques).</a:t>
            </a:r>
            <a:endParaRPr sz="1000">
              <a:latin typeface="Trebuchet MS"/>
              <a:cs typeface="Trebuchet MS"/>
            </a:endParaRPr>
          </a:p>
          <a:p>
            <a:pPr marL="402590" marR="8509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Protección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control para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acceso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Ej.: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usuarios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acceder,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forma,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  <a:p>
            <a:pPr marL="402590" marR="431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EB801A"/>
                </a:solidFill>
                <a:latin typeface="Trebuchet MS"/>
                <a:cs typeface="Trebuchet MS"/>
              </a:rPr>
              <a:t>Información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conteo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fecha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creación,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último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acceso,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78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Ope</a:t>
            </a:r>
            <a:r>
              <a:rPr spc="-45" dirty="0"/>
              <a:t>r</a:t>
            </a:r>
            <a:r>
              <a:rPr spc="-5" dirty="0"/>
              <a:t>aciones</a:t>
            </a:r>
            <a:r>
              <a:rPr spc="-70" dirty="0"/>
              <a:t> </a:t>
            </a:r>
            <a:r>
              <a:rPr spc="10" dirty="0"/>
              <a:t>sob</a:t>
            </a:r>
            <a:r>
              <a:rPr spc="-2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spc="-10" dirty="0"/>
              <a:t>l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15" dirty="0"/>
              <a:t>a</a:t>
            </a:r>
            <a:r>
              <a:rPr spc="-40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8"/>
            <a:ext cx="3742054" cy="281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4836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operativo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brinda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servicios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manipulación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archivos:</a:t>
            </a:r>
            <a:endParaRPr sz="1100">
              <a:latin typeface="Trebuchet MS"/>
              <a:cs typeface="Trebuchet MS"/>
            </a:endParaRPr>
          </a:p>
          <a:p>
            <a:pPr marL="402590" marR="318770" lvl="1" indent="-109220">
              <a:lnSpc>
                <a:spcPts val="1370"/>
              </a:lnSpc>
              <a:spcBef>
                <a:spcPts val="6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Crear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y 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abrir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 la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creación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archivos.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debe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nombre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nuevo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Además,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provee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apertura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ya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existente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acceder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modificar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información.</a:t>
            </a:r>
            <a:endParaRPr sz="1000">
              <a:latin typeface="Trebuchet MS"/>
              <a:cs typeface="Trebuchet MS"/>
            </a:endParaRPr>
          </a:p>
          <a:p>
            <a:pPr marL="402590" marR="516890" lvl="1" indent="-109220">
              <a:lnSpc>
                <a:spcPts val="1370"/>
              </a:lnSpc>
              <a:spcBef>
                <a:spcPts val="2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Escribir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escribir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previamente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abierto.</a:t>
            </a:r>
            <a:endParaRPr sz="1000">
              <a:latin typeface="Trebuchet MS"/>
              <a:cs typeface="Trebuchet MS"/>
            </a:endParaRPr>
          </a:p>
          <a:p>
            <a:pPr marL="402590" marR="155575" lvl="1" indent="-109220">
              <a:lnSpc>
                <a:spcPts val="1370"/>
              </a:lnSpc>
              <a:spcBef>
                <a:spcPts val="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45" dirty="0">
                <a:solidFill>
                  <a:srgbClr val="EB801A"/>
                </a:solidFill>
                <a:latin typeface="Trebuchet MS"/>
                <a:cs typeface="Trebuchet MS"/>
              </a:rPr>
              <a:t>L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eer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leer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ormación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chi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re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viamen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 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abierto.</a:t>
            </a:r>
            <a:endParaRPr sz="1000">
              <a:latin typeface="Trebuchet MS"/>
              <a:cs typeface="Trebuchet MS"/>
            </a:endParaRPr>
          </a:p>
          <a:p>
            <a:pPr marL="402590" marR="386715" lvl="1" indent="-109220">
              <a:lnSpc>
                <a:spcPts val="1370"/>
              </a:lnSpc>
              <a:spcBef>
                <a:spcPts val="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Reposicionar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dentro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01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rebuchet MS"/>
                <a:cs typeface="Trebuchet MS"/>
              </a:rPr>
              <a:t>archivo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lograr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acceder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cualquier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parte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1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EB801A"/>
                </a:solidFill>
                <a:latin typeface="Trebuchet MS"/>
                <a:cs typeface="Trebuchet MS"/>
              </a:rPr>
              <a:t>Eliminar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destruir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nivel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sistema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  <a:p>
            <a:pPr marL="402590" marR="35369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Truncar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eliminar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información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pero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eliminar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archivo.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1759" y="318114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78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Ope</a:t>
            </a:r>
            <a:r>
              <a:rPr spc="-45" dirty="0"/>
              <a:t>r</a:t>
            </a:r>
            <a:r>
              <a:rPr spc="-5" dirty="0"/>
              <a:t>aciones</a:t>
            </a:r>
            <a:r>
              <a:rPr spc="-70" dirty="0"/>
              <a:t> </a:t>
            </a:r>
            <a:r>
              <a:rPr spc="10" dirty="0"/>
              <a:t>sob</a:t>
            </a:r>
            <a:r>
              <a:rPr spc="-2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spc="-10" dirty="0"/>
              <a:t>l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15" dirty="0"/>
              <a:t>a</a:t>
            </a:r>
            <a:r>
              <a:rPr spc="-40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5467"/>
            <a:ext cx="3735070" cy="264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001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general,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sistemas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tienen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tabla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abiertos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5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abren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través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llamado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y,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esa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forma,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puede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operar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ellos 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</a:rPr>
              <a:t>(leer,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escribir,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etc.).</a:t>
            </a:r>
            <a:endParaRPr sz="1100">
              <a:latin typeface="Trebuchet MS"/>
              <a:cs typeface="Trebuchet MS"/>
            </a:endParaRPr>
          </a:p>
          <a:p>
            <a:pPr marL="125095" marR="250825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Finalmente,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cerrado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antes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finalice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proceso.</a:t>
            </a:r>
            <a:endParaRPr sz="1100">
              <a:latin typeface="Trebuchet MS"/>
              <a:cs typeface="Trebuchet MS"/>
            </a:endParaRPr>
          </a:p>
          <a:p>
            <a:pPr marL="125095" marR="494030" indent="-113030">
              <a:lnSpc>
                <a:spcPct val="104200"/>
              </a:lnSpc>
              <a:spcBef>
                <a:spcPts val="35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Tener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archivo abierto para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sistema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implica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mantener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estructura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tenga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menos:</a:t>
            </a:r>
            <a:endParaRPr sz="1100">
              <a:latin typeface="Trebuchet MS"/>
              <a:cs typeface="Trebuchet MS"/>
            </a:endParaRPr>
          </a:p>
          <a:p>
            <a:pPr marL="402590" marR="3098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puntero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5" dirty="0">
                <a:solidFill>
                  <a:srgbClr val="22373A"/>
                </a:solidFill>
                <a:latin typeface="Arial"/>
                <a:cs typeface="Arial"/>
              </a:rPr>
              <a:t>file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Arial"/>
                <a:cs typeface="Arial"/>
              </a:rPr>
              <a:t>pointer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operaciones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lectura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escritura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contador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archivos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abiertos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ubicación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archivo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dispositivo</a:t>
            </a:r>
            <a:endParaRPr sz="10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derechos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acceso.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78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Ope</a:t>
            </a:r>
            <a:r>
              <a:rPr spc="-45" dirty="0"/>
              <a:t>r</a:t>
            </a:r>
            <a:r>
              <a:rPr spc="-5" dirty="0"/>
              <a:t>aciones</a:t>
            </a:r>
            <a:r>
              <a:rPr spc="-70" dirty="0"/>
              <a:t> </a:t>
            </a:r>
            <a:r>
              <a:rPr spc="10" dirty="0"/>
              <a:t>sob</a:t>
            </a:r>
            <a:r>
              <a:rPr spc="-20" dirty="0"/>
              <a:t>r</a:t>
            </a:r>
            <a:r>
              <a:rPr spc="-30" dirty="0"/>
              <a:t>e</a:t>
            </a:r>
            <a:r>
              <a:rPr spc="-70" dirty="0"/>
              <a:t> </a:t>
            </a:r>
            <a:r>
              <a:rPr spc="-10" dirty="0"/>
              <a:t>l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15" dirty="0"/>
              <a:t>a</a:t>
            </a:r>
            <a:r>
              <a:rPr spc="-40" dirty="0"/>
              <a:t>r</a:t>
            </a:r>
            <a:r>
              <a:rPr spc="-30" dirty="0"/>
              <a:t>chi</a:t>
            </a:r>
            <a:r>
              <a:rPr spc="-45" dirty="0"/>
              <a:t>v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5"/>
              </a:spcBef>
            </a:pPr>
            <a:r>
              <a:rPr spc="-80" dirty="0"/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694" rIns="0" bIns="0" rtlCol="0">
            <a:spAutoFit/>
          </a:bodyPr>
          <a:lstStyle/>
          <a:p>
            <a:pPr marL="287020" marR="132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15" dirty="0"/>
              <a:t>Algunos</a:t>
            </a:r>
            <a:r>
              <a:rPr spc="-35" dirty="0"/>
              <a:t> </a:t>
            </a:r>
            <a:r>
              <a:rPr spc="10" dirty="0"/>
              <a:t>sistemas</a:t>
            </a:r>
            <a:r>
              <a:rPr spc="-35" dirty="0"/>
              <a:t> </a:t>
            </a:r>
            <a:r>
              <a:rPr dirty="0"/>
              <a:t>proveen</a:t>
            </a:r>
            <a:r>
              <a:rPr spc="-30" dirty="0"/>
              <a:t> </a:t>
            </a:r>
            <a:r>
              <a:rPr spc="5" dirty="0"/>
              <a:t>sistema</a:t>
            </a:r>
            <a:r>
              <a:rPr spc="-35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dirty="0"/>
              <a:t>acceso</a:t>
            </a:r>
            <a:r>
              <a:rPr spc="-35" dirty="0"/>
              <a:t> </a:t>
            </a:r>
            <a:r>
              <a:rPr spc="5" dirty="0"/>
              <a:t>único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35" dirty="0"/>
              <a:t> </a:t>
            </a:r>
            <a:r>
              <a:rPr spc="25" dirty="0"/>
              <a:t>un </a:t>
            </a:r>
            <a:r>
              <a:rPr spc="-315" dirty="0"/>
              <a:t> </a:t>
            </a:r>
            <a:r>
              <a:rPr spc="-5" dirty="0"/>
              <a:t>archivo</a:t>
            </a:r>
            <a:r>
              <a:rPr spc="-40" dirty="0"/>
              <a:t> </a:t>
            </a:r>
            <a:r>
              <a:rPr spc="-20" dirty="0"/>
              <a:t>(</a:t>
            </a:r>
            <a:r>
              <a:rPr spc="-20" dirty="0">
                <a:solidFill>
                  <a:srgbClr val="EB801A"/>
                </a:solidFill>
              </a:rPr>
              <a:t>lock</a:t>
            </a:r>
            <a:r>
              <a:rPr spc="-20" dirty="0"/>
              <a:t>)</a:t>
            </a:r>
            <a:r>
              <a:rPr spc="-40" dirty="0"/>
              <a:t> </a:t>
            </a:r>
            <a:r>
              <a:rPr spc="15" dirty="0"/>
              <a:t>por</a:t>
            </a:r>
            <a:r>
              <a:rPr spc="-40" dirty="0"/>
              <a:t> </a:t>
            </a:r>
            <a:r>
              <a:rPr spc="-15" dirty="0"/>
              <a:t>parte</a:t>
            </a:r>
            <a:r>
              <a:rPr spc="-40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30" dirty="0"/>
              <a:t>los</a:t>
            </a:r>
            <a:r>
              <a:rPr spc="-40" dirty="0"/>
              <a:t> </a:t>
            </a:r>
            <a:r>
              <a:rPr spc="-5" dirty="0"/>
              <a:t>procesos.</a:t>
            </a:r>
          </a:p>
          <a:p>
            <a:pPr marL="28702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30" dirty="0"/>
              <a:t>A </a:t>
            </a:r>
            <a:r>
              <a:rPr spc="40" dirty="0"/>
              <a:t>su </a:t>
            </a:r>
            <a:r>
              <a:rPr spc="-60" dirty="0"/>
              <a:t>vez, </a:t>
            </a:r>
            <a:r>
              <a:rPr spc="10" dirty="0"/>
              <a:t>varios sistemas </a:t>
            </a:r>
            <a:r>
              <a:rPr dirty="0"/>
              <a:t>implementan </a:t>
            </a:r>
            <a:r>
              <a:rPr spc="-10" dirty="0"/>
              <a:t>el </a:t>
            </a:r>
            <a:r>
              <a:rPr spc="15" dirty="0"/>
              <a:t>mapeo </a:t>
            </a:r>
            <a:r>
              <a:rPr spc="5" dirty="0"/>
              <a:t>de </a:t>
            </a:r>
            <a:r>
              <a:rPr spc="10" dirty="0"/>
              <a:t> </a:t>
            </a:r>
            <a:r>
              <a:rPr spc="5" dirty="0"/>
              <a:t>archivos</a:t>
            </a:r>
            <a:r>
              <a:rPr spc="-50" dirty="0"/>
              <a:t> </a:t>
            </a:r>
            <a:r>
              <a:rPr spc="-5" dirty="0"/>
              <a:t>al</a:t>
            </a:r>
            <a:r>
              <a:rPr spc="-45" dirty="0"/>
              <a:t> </a:t>
            </a:r>
            <a:r>
              <a:rPr spc="10" dirty="0"/>
              <a:t>espacio</a:t>
            </a:r>
            <a:r>
              <a:rPr spc="-50" dirty="0"/>
              <a:t> </a:t>
            </a:r>
            <a:r>
              <a:rPr spc="5" dirty="0"/>
              <a:t>de</a:t>
            </a:r>
            <a:r>
              <a:rPr spc="-45" dirty="0"/>
              <a:t> </a:t>
            </a:r>
            <a:r>
              <a:rPr spc="15" dirty="0"/>
              <a:t>usuario</a:t>
            </a:r>
            <a:r>
              <a:rPr spc="-50" dirty="0"/>
              <a:t> </a:t>
            </a:r>
            <a:r>
              <a:rPr dirty="0"/>
              <a:t>del</a:t>
            </a:r>
            <a:r>
              <a:rPr spc="-45" dirty="0"/>
              <a:t> </a:t>
            </a:r>
            <a:r>
              <a:rPr spc="-15" dirty="0"/>
              <a:t>proceso.</a:t>
            </a:r>
            <a:r>
              <a:rPr spc="-45" dirty="0"/>
              <a:t> </a:t>
            </a:r>
            <a:r>
              <a:rPr spc="5" dirty="0"/>
              <a:t>De</a:t>
            </a:r>
            <a:r>
              <a:rPr spc="-50" dirty="0"/>
              <a:t> </a:t>
            </a:r>
            <a:r>
              <a:rPr dirty="0"/>
              <a:t>esta</a:t>
            </a:r>
            <a:r>
              <a:rPr spc="-45" dirty="0"/>
              <a:t> </a:t>
            </a:r>
            <a:r>
              <a:rPr spc="-30" dirty="0"/>
              <a:t>forma, </a:t>
            </a:r>
            <a:r>
              <a:rPr spc="-320" dirty="0"/>
              <a:t> </a:t>
            </a:r>
            <a:r>
              <a:rPr spc="35" dirty="0"/>
              <a:t>no </a:t>
            </a:r>
            <a:r>
              <a:rPr spc="25" dirty="0"/>
              <a:t>es </a:t>
            </a:r>
            <a:r>
              <a:rPr spc="5" dirty="0"/>
              <a:t>necesario </a:t>
            </a:r>
            <a:r>
              <a:rPr spc="-20" dirty="0"/>
              <a:t>realizar </a:t>
            </a:r>
            <a:r>
              <a:rPr spc="-10" dirty="0"/>
              <a:t>read </a:t>
            </a:r>
            <a:r>
              <a:rPr spc="-15" dirty="0"/>
              <a:t>y </a:t>
            </a:r>
            <a:r>
              <a:rPr spc="-30" dirty="0"/>
              <a:t>write </a:t>
            </a:r>
            <a:r>
              <a:rPr spc="-5" dirty="0"/>
              <a:t>para </a:t>
            </a:r>
            <a:r>
              <a:rPr dirty="0"/>
              <a:t>operar </a:t>
            </a:r>
            <a:r>
              <a:rPr spc="15" dirty="0"/>
              <a:t>sobre </a:t>
            </a:r>
            <a:r>
              <a:rPr spc="-10" dirty="0"/>
              <a:t>el </a:t>
            </a:r>
            <a:r>
              <a:rPr spc="-320" dirty="0"/>
              <a:t> </a:t>
            </a:r>
            <a:r>
              <a:rPr spc="-25" dirty="0"/>
              <a:t>archivo, </a:t>
            </a:r>
            <a:r>
              <a:rPr spc="30" dirty="0"/>
              <a:t>sino </a:t>
            </a:r>
            <a:r>
              <a:rPr spc="-10" dirty="0"/>
              <a:t>accederlo </a:t>
            </a:r>
            <a:r>
              <a:rPr spc="-25" dirty="0"/>
              <a:t>directamente. </a:t>
            </a:r>
            <a:r>
              <a:rPr dirty="0"/>
              <a:t>Esto </a:t>
            </a:r>
            <a:r>
              <a:rPr spc="-25" dirty="0"/>
              <a:t>trae </a:t>
            </a:r>
            <a:r>
              <a:rPr spc="-10" dirty="0"/>
              <a:t>el </a:t>
            </a:r>
            <a:r>
              <a:rPr spc="-5" dirty="0"/>
              <a:t> </a:t>
            </a:r>
            <a:r>
              <a:rPr spc="-10" dirty="0"/>
              <a:t>beneficio </a:t>
            </a:r>
            <a:r>
              <a:rPr spc="5" dirty="0"/>
              <a:t>de </a:t>
            </a:r>
            <a:r>
              <a:rPr spc="35" dirty="0"/>
              <a:t>no </a:t>
            </a:r>
            <a:r>
              <a:rPr spc="-10" dirty="0"/>
              <a:t>hacer el </a:t>
            </a:r>
            <a:r>
              <a:rPr spc="10" dirty="0"/>
              <a:t>llamado </a:t>
            </a:r>
            <a:r>
              <a:rPr spc="5" dirty="0"/>
              <a:t>a sistema </a:t>
            </a:r>
            <a:r>
              <a:rPr spc="-5" dirty="0"/>
              <a:t>para </a:t>
            </a:r>
            <a:r>
              <a:rPr dirty="0"/>
              <a:t>operar </a:t>
            </a:r>
            <a:r>
              <a:rPr spc="5" dirty="0"/>
              <a:t> </a:t>
            </a:r>
            <a:r>
              <a:rPr spc="15" dirty="0"/>
              <a:t>sobre</a:t>
            </a:r>
            <a:r>
              <a:rPr spc="-45" dirty="0"/>
              <a:t> </a:t>
            </a:r>
            <a:r>
              <a:rPr spc="-10" dirty="0"/>
              <a:t>el</a:t>
            </a:r>
            <a:r>
              <a:rPr spc="-40" dirty="0"/>
              <a:t> </a:t>
            </a:r>
            <a:r>
              <a:rPr spc="-25" dirty="0"/>
              <a:t>archivo.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1397</Words>
  <Application>Microsoft Office PowerPoint</Application>
  <PresentationFormat>Personalizado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Office Theme</vt:lpstr>
      <vt:lpstr>Presentación de PowerPoint</vt:lpstr>
      <vt:lpstr>Presentación de PowerPoint</vt:lpstr>
      <vt:lpstr>Presentación de PowerPoint</vt:lpstr>
      <vt:lpstr>Archivos</vt:lpstr>
      <vt:lpstr>Archivos</vt:lpstr>
      <vt:lpstr>Archivos</vt:lpstr>
      <vt:lpstr>Operaciones sobre los archivos</vt:lpstr>
      <vt:lpstr>Operaciones sobre los archivos</vt:lpstr>
      <vt:lpstr>Operaciones sobre los archivos</vt:lpstr>
      <vt:lpstr>Métodos de acceso</vt:lpstr>
      <vt:lpstr>Presentación de PowerPoint</vt:lpstr>
      <vt:lpstr>Presentación de PowerPoint</vt:lpstr>
      <vt:lpstr>Directorios</vt:lpstr>
      <vt:lpstr>Operaciones sobre los directorios</vt:lpstr>
      <vt:lpstr>Estructura de directorios – Nivel único</vt:lpstr>
      <vt:lpstr>Estructura de directorios – Árbol</vt:lpstr>
      <vt:lpstr>Estructura de directorios – Grafo</vt:lpstr>
      <vt:lpstr>Montaje de directorios</vt:lpstr>
      <vt:lpstr>Seguridad en archivos</vt:lpstr>
      <vt:lpstr>Presentación de PowerPoint</vt:lpstr>
      <vt:lpstr>Implementación</vt:lpstr>
      <vt:lpstr>Implementación</vt:lpstr>
      <vt:lpstr>Implementación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Sistema de Archivos I</dc:title>
  <cp:lastModifiedBy>Julio David Requena Duarte</cp:lastModifiedBy>
  <cp:revision>1</cp:revision>
  <dcterms:created xsi:type="dcterms:W3CDTF">2023-01-13T16:22:54Z</dcterms:created>
  <dcterms:modified xsi:type="dcterms:W3CDTF">2023-01-13T16:23:42Z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