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14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</p:sldIdLst>
  <p:sldSz cx="4610100" cy="3460750"/>
  <p:notesSz cx="4610100" cy="346075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50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David Requena Duarte" userId="acfc8f91-5f6e-462c-8150-793a56fba8dd" providerId="ADAL" clId="{4EA3C600-81E9-457A-B7EF-64D746BCCE40}"/>
    <pc:docChg chg="addSld">
      <pc:chgData name="Julio David Requena Duarte" userId="acfc8f91-5f6e-462c-8150-793a56fba8dd" providerId="ADAL" clId="{4EA3C600-81E9-457A-B7EF-64D746BCCE40}" dt="2023-04-21T00:27:23.547" v="0" actId="680"/>
      <pc:docMkLst>
        <pc:docMk/>
      </pc:docMkLst>
      <pc:sldChg chg="new">
        <pc:chgData name="Julio David Requena Duarte" userId="acfc8f91-5f6e-462c-8150-793a56fba8dd" providerId="ADAL" clId="{4EA3C600-81E9-457A-B7EF-64D746BCCE40}" dt="2023-04-21T00:27:23.547" v="0" actId="680"/>
        <pc:sldMkLst>
          <pc:docMk/>
          <pc:sldMk cId="1682604904" sldId="31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1093721"/>
            <a:ext cx="3915511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40" dirty="0"/>
              <a:t>‹Nº›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40" dirty="0"/>
              <a:t>‹Nº›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40" dirty="0"/>
              <a:t>‹Nº›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40" dirty="0"/>
              <a:t>‹Nº›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40" dirty="0"/>
              <a:t>‹Nº›</a:t>
            </a:fld>
            <a:endParaRPr spc="-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75285"/>
          </a:xfrm>
          <a:custGeom>
            <a:avLst/>
            <a:gdLst/>
            <a:ahLst/>
            <a:cxnLst/>
            <a:rect l="l" t="t" r="r" b="b"/>
            <a:pathLst>
              <a:path w="4608195" h="375285">
                <a:moveTo>
                  <a:pt x="4608004" y="0"/>
                </a:moveTo>
                <a:lnTo>
                  <a:pt x="0" y="0"/>
                </a:lnTo>
                <a:lnTo>
                  <a:pt x="0" y="375272"/>
                </a:lnTo>
                <a:lnTo>
                  <a:pt x="4608004" y="375272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75410"/>
            <a:ext cx="43648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881" y="719617"/>
            <a:ext cx="3912336" cy="2056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43895" y="3176379"/>
            <a:ext cx="183514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40" dirty="0"/>
              <a:t>‹Nº›</a:t>
            </a:fld>
            <a:endParaRPr spc="-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9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6.xml"/><Relationship Id="rId10" Type="http://schemas.openxmlformats.org/officeDocument/2006/relationships/slide" Target="slide33.xml"/><Relationship Id="rId4" Type="http://schemas.openxmlformats.org/officeDocument/2006/relationships/slide" Target="slide12.xml"/><Relationship Id="rId9" Type="http://schemas.openxmlformats.org/officeDocument/2006/relationships/slide" Target="slide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093721"/>
            <a:ext cx="17049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Sis</a:t>
            </a:r>
            <a:r>
              <a:rPr sz="14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4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em</a:t>
            </a:r>
            <a:r>
              <a:rPr sz="14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4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s</a:t>
            </a:r>
            <a:r>
              <a:rPr sz="14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4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Ope</a:t>
            </a:r>
            <a:r>
              <a:rPr sz="14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4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ati</a:t>
            </a:r>
            <a:r>
              <a:rPr sz="14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v</a:t>
            </a:r>
            <a:r>
              <a:rPr sz="14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852161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418892"/>
            <a:ext cx="2338070" cy="892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" dirty="0">
                <a:solidFill>
                  <a:srgbClr val="22373A"/>
                </a:solidFill>
                <a:latin typeface="Trebuchet MS"/>
                <a:cs typeface="Trebuchet MS"/>
              </a:rPr>
              <a:t>Seguridad</a:t>
            </a:r>
            <a:r>
              <a:rPr sz="12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2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12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2373A"/>
                </a:solidFill>
                <a:latin typeface="Trebuchet MS"/>
                <a:cs typeface="Trebuchet MS"/>
              </a:rPr>
              <a:t>Operativos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dirty="0" err="1">
                <a:solidFill>
                  <a:srgbClr val="22373A"/>
                </a:solidFill>
                <a:latin typeface="Trebuchet MS"/>
                <a:cs typeface="Trebuchet MS"/>
              </a:rPr>
              <a:t>Curso</a:t>
            </a:r>
            <a:r>
              <a:rPr sz="10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202</a:t>
            </a:r>
            <a:r>
              <a:rPr lang="es-GT" sz="1000" spc="-20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endParaRPr sz="1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800" spc="-15" dirty="0">
                <a:solidFill>
                  <a:srgbClr val="22373A"/>
                </a:solidFill>
                <a:latin typeface="Trebuchet MS"/>
                <a:cs typeface="Trebuchet MS"/>
              </a:rPr>
              <a:t>Facultad</a:t>
            </a:r>
            <a:r>
              <a:rPr sz="8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8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Trebuchet MS"/>
                <a:cs typeface="Trebuchet MS"/>
              </a:rPr>
              <a:t>Ingeniería,</a:t>
            </a:r>
            <a:r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U</a:t>
            </a:r>
            <a:r>
              <a:rPr lang="es-GT" sz="800" spc="-10" dirty="0">
                <a:solidFill>
                  <a:srgbClr val="22373A"/>
                </a:solidFill>
                <a:latin typeface="Trebuchet MS"/>
                <a:cs typeface="Trebuchet MS"/>
              </a:rPr>
              <a:t>RL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40" dirty="0"/>
              <a:t>1</a:t>
            </a:fld>
            <a:endParaRPr spc="-40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3E5BBF01-C6BB-8E66-7E9B-4BA3AD9F5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34" y="2315664"/>
            <a:ext cx="1672842" cy="75178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1592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0" dirty="0"/>
              <a:t>¿</a:t>
            </a:r>
            <a:r>
              <a:rPr dirty="0"/>
              <a:t>P</a:t>
            </a:r>
            <a:r>
              <a:rPr spc="-35" dirty="0"/>
              <a:t>or</a:t>
            </a:r>
            <a:r>
              <a:rPr spc="-65" dirty="0"/>
              <a:t> </a:t>
            </a:r>
            <a:r>
              <a:rPr spc="-40" dirty="0"/>
              <a:t>qué</a:t>
            </a:r>
            <a:r>
              <a:rPr spc="-65" dirty="0"/>
              <a:t> </a:t>
            </a:r>
            <a:r>
              <a:rPr spc="-40" dirty="0"/>
              <a:t>es</a:t>
            </a:r>
            <a:r>
              <a:rPr spc="-65" dirty="0"/>
              <a:t> </a:t>
            </a:r>
            <a:r>
              <a:rPr spc="-40" dirty="0"/>
              <a:t>ne</a:t>
            </a:r>
            <a:r>
              <a:rPr spc="-60" dirty="0"/>
              <a:t>c</a:t>
            </a:r>
            <a:r>
              <a:rPr spc="-40" dirty="0"/>
              <a:t>e</a:t>
            </a:r>
            <a:r>
              <a:rPr spc="-50" dirty="0"/>
              <a:t>s</a:t>
            </a:r>
            <a:r>
              <a:rPr spc="-25" dirty="0"/>
              <a:t>ari</a:t>
            </a:r>
            <a:r>
              <a:rPr spc="-80" dirty="0"/>
              <a:t>o</a:t>
            </a:r>
            <a:r>
              <a:rPr spc="40"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6333" y="3175566"/>
            <a:ext cx="130810" cy="16891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800" spc="5" dirty="0">
                <a:solidFill>
                  <a:srgbClr val="22373A"/>
                </a:solidFill>
                <a:latin typeface="Trebuchet MS"/>
                <a:cs typeface="Trebuchet MS"/>
              </a:rPr>
              <a:t>8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338084"/>
            <a:ext cx="3851910" cy="288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0">
              <a:lnSpc>
                <a:spcPct val="118000"/>
              </a:lnSpc>
              <a:spcBef>
                <a:spcPts val="100"/>
              </a:spcBef>
            </a:pP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Intermediario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entre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hardware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y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los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usuarios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 del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sistema, </a:t>
            </a:r>
            <a:r>
              <a:rPr sz="1100" spc="-3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145" dirty="0">
                <a:solidFill>
                  <a:srgbClr val="22373A"/>
                </a:solidFill>
                <a:latin typeface="Lucida Sans Unicode"/>
                <a:cs typeface="Lucida Sans Unicode"/>
              </a:rPr>
              <a:t>g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ado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de:</a:t>
            </a:r>
            <a:endParaRPr sz="1100">
              <a:latin typeface="Lucida Sans Unicode"/>
              <a:cs typeface="Lucida Sans Unicode"/>
            </a:endParaRPr>
          </a:p>
          <a:p>
            <a:pPr marL="289560" marR="290830" indent="-109220">
              <a:lnSpc>
                <a:spcPct val="118000"/>
              </a:lnSpc>
              <a:spcBef>
                <a:spcPts val="670"/>
              </a:spcBef>
              <a:buChar char="•"/>
              <a:tabLst>
                <a:tab pos="290195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asignación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eficiente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recursos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entre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usuarios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40"/>
              </a:spcBef>
              <a:buFont typeface="Trebuchet MS"/>
              <a:buChar char="•"/>
              <a:tabLst>
                <a:tab pos="290195" algn="l"/>
              </a:tabLst>
            </a:pP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proteger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programas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(y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usuarios)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maliciosos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Font typeface="Trebuchet MS"/>
              <a:buChar char="•"/>
              <a:tabLst>
                <a:tab pos="290195" algn="l"/>
              </a:tabLst>
            </a:pP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mantener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y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proteger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espacios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usuarios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disjuntos</a:t>
            </a:r>
            <a:endParaRPr sz="1100">
              <a:latin typeface="Trebuchet MS"/>
              <a:cs typeface="Trebuchet MS"/>
            </a:endParaRPr>
          </a:p>
          <a:p>
            <a:pPr marL="289560" marR="203835" indent="-109220">
              <a:lnSpc>
                <a:spcPct val="118000"/>
              </a:lnSpc>
              <a:spcBef>
                <a:spcPts val="300"/>
              </a:spcBef>
              <a:buFont typeface="Trebuchet MS"/>
              <a:buChar char="•"/>
              <a:tabLst>
                <a:tab pos="290195" algn="l"/>
              </a:tabLst>
            </a:pP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permitir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usuarios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acceso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datos,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programas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otros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recursos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ejecutar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programas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usuarios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40"/>
              </a:spcBef>
              <a:buChar char="•"/>
              <a:tabLst>
                <a:tab pos="290195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optimizar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eficiencia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total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gestionar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dispositivos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entrada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y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salida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Desde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sis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ema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inicia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h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st</a:t>
            </a:r>
            <a:r>
              <a:rPr sz="11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145" dirty="0">
                <a:solidFill>
                  <a:srgbClr val="22373A"/>
                </a:solidFill>
                <a:latin typeface="Lucida Sans Unicode"/>
                <a:cs typeface="Lucida Sans Unicode"/>
              </a:rPr>
              <a:t>g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ado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1592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0" dirty="0"/>
              <a:t>¿</a:t>
            </a:r>
            <a:r>
              <a:rPr dirty="0"/>
              <a:t>P</a:t>
            </a:r>
            <a:r>
              <a:rPr spc="-35" dirty="0"/>
              <a:t>or</a:t>
            </a:r>
            <a:r>
              <a:rPr spc="-65" dirty="0"/>
              <a:t> </a:t>
            </a:r>
            <a:r>
              <a:rPr spc="-40" dirty="0"/>
              <a:t>qué</a:t>
            </a:r>
            <a:r>
              <a:rPr spc="-65" dirty="0"/>
              <a:t> </a:t>
            </a:r>
            <a:r>
              <a:rPr spc="-40" dirty="0"/>
              <a:t>es</a:t>
            </a:r>
            <a:r>
              <a:rPr spc="-65" dirty="0"/>
              <a:t> </a:t>
            </a:r>
            <a:r>
              <a:rPr spc="-40" dirty="0"/>
              <a:t>ne</a:t>
            </a:r>
            <a:r>
              <a:rPr spc="-60" dirty="0"/>
              <a:t>c</a:t>
            </a:r>
            <a:r>
              <a:rPr spc="-40" dirty="0"/>
              <a:t>e</a:t>
            </a:r>
            <a:r>
              <a:rPr spc="-50" dirty="0"/>
              <a:t>s</a:t>
            </a:r>
            <a:r>
              <a:rPr spc="-25" dirty="0"/>
              <a:t>ari</a:t>
            </a:r>
            <a:r>
              <a:rPr spc="-80" dirty="0"/>
              <a:t>o</a:t>
            </a:r>
            <a:r>
              <a:rPr spc="40"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6333" y="3175566"/>
            <a:ext cx="130810" cy="16891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800" spc="5" dirty="0">
                <a:solidFill>
                  <a:srgbClr val="22373A"/>
                </a:solidFill>
                <a:latin typeface="Trebuchet MS"/>
                <a:cs typeface="Trebuchet MS"/>
              </a:rPr>
              <a:t>9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84757"/>
            <a:ext cx="3900170" cy="1948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Recursos: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970"/>
              </a:spcBef>
              <a:buChar char="•"/>
              <a:tabLst>
                <a:tab pos="290195" algn="l"/>
              </a:tabLst>
            </a:pP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CPU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(Gestor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procesos)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virtual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swap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(Gestor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memoria)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Almacenamiento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secundario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disco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(File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System)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40"/>
              </a:spcBef>
              <a:buChar char="•"/>
              <a:tabLst>
                <a:tab pos="290195" algn="l"/>
              </a:tabLst>
            </a:pP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Terminales,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impresoras,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dispositivos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I/O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red,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ancho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b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anda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(Networking)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118000"/>
              </a:lnSpc>
              <a:spcBef>
                <a:spcPts val="1000"/>
              </a:spcBef>
            </a:pPr>
            <a:r>
              <a:rPr sz="11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Todos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ellos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pueden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ser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mal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utilizados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dañados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intencional- </a:t>
            </a:r>
            <a:r>
              <a:rPr sz="1100" spc="-3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ment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2270"/>
            <a:ext cx="2169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Me</a:t>
            </a:r>
            <a:r>
              <a:rPr sz="1400" spc="-50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c</a:t>
            </a:r>
            <a:r>
              <a:rPr sz="1400" spc="-30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anismos</a:t>
            </a:r>
            <a:r>
              <a:rPr sz="1400" spc="-65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sz="1400" spc="-15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de</a:t>
            </a:r>
            <a:r>
              <a:rPr sz="1400" spc="-65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sz="1400" spc="-55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se</a:t>
            </a:r>
            <a:r>
              <a:rPr sz="1400" spc="-80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g</a:t>
            </a:r>
            <a:r>
              <a:rPr sz="1400" spc="-20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uridad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7993"/>
            <a:ext cx="3048635" cy="5080"/>
            <a:chOff x="779995" y="1777993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7993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7993"/>
              <a:ext cx="572135" cy="5080"/>
            </a:xfrm>
            <a:custGeom>
              <a:avLst/>
              <a:gdLst/>
              <a:ahLst/>
              <a:cxnLst/>
              <a:rect l="l" t="t" r="r" b="b"/>
              <a:pathLst>
                <a:path w="572135" h="5080">
                  <a:moveTo>
                    <a:pt x="0" y="5060"/>
                  </a:moveTo>
                  <a:lnTo>
                    <a:pt x="0" y="0"/>
                  </a:lnTo>
                  <a:lnTo>
                    <a:pt x="571506" y="0"/>
                  </a:lnTo>
                  <a:lnTo>
                    <a:pt x="57150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27838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¿</a:t>
            </a:r>
            <a:r>
              <a:rPr spc="-60" dirty="0"/>
              <a:t>Qué</a:t>
            </a:r>
            <a:r>
              <a:rPr spc="-65" dirty="0"/>
              <a:t> </a:t>
            </a:r>
            <a:r>
              <a:rPr spc="-50" dirty="0"/>
              <a:t>podemos</a:t>
            </a:r>
            <a:r>
              <a:rPr spc="-65" dirty="0"/>
              <a:t> </a:t>
            </a:r>
            <a:r>
              <a:rPr spc="-35" dirty="0"/>
              <a:t>ha</a:t>
            </a:r>
            <a:r>
              <a:rPr spc="-60" dirty="0"/>
              <a:t>c</a:t>
            </a:r>
            <a:r>
              <a:rPr spc="-25" dirty="0"/>
              <a:t>er</a:t>
            </a:r>
            <a:r>
              <a:rPr spc="-65" dirty="0"/>
              <a:t> </a:t>
            </a:r>
            <a:r>
              <a:rPr spc="-15" dirty="0"/>
              <a:t>a</a:t>
            </a:r>
            <a:r>
              <a:rPr spc="-65" dirty="0"/>
              <a:t> </a:t>
            </a:r>
            <a:r>
              <a:rPr spc="-30" dirty="0"/>
              <a:t>ni</a:t>
            </a:r>
            <a:r>
              <a:rPr spc="-40" dirty="0"/>
              <a:t>v</a:t>
            </a:r>
            <a:r>
              <a:rPr spc="-10" dirty="0"/>
              <a:t>el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</a:t>
            </a:r>
            <a:r>
              <a:rPr spc="-10" dirty="0"/>
              <a:t>l</a:t>
            </a:r>
            <a:r>
              <a:rPr spc="-50" dirty="0"/>
              <a:t>os</a:t>
            </a:r>
            <a:r>
              <a:rPr spc="-65" dirty="0"/>
              <a:t> </a:t>
            </a:r>
            <a:r>
              <a:rPr spc="-60" dirty="0"/>
              <a:t>S.</a:t>
            </a:r>
            <a:r>
              <a:rPr spc="-130" dirty="0"/>
              <a:t>O</a:t>
            </a:r>
            <a:r>
              <a:rPr spc="-155" dirty="0"/>
              <a:t>.</a:t>
            </a:r>
            <a:r>
              <a:rPr spc="40"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46638" y="3175566"/>
            <a:ext cx="180975" cy="17018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10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437882"/>
            <a:ext cx="3676015" cy="2730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Controlar: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970"/>
              </a:spcBef>
              <a:buChar char="•"/>
              <a:tabLst>
                <a:tab pos="290195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qué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personas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(usuarios)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pueden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utilizar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qué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programas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puede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ejecutar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(procesos)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recursos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pueden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acceder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2373A"/>
              </a:buClr>
              <a:buFont typeface="Trebuchet MS"/>
              <a:buChar char="•"/>
            </a:pP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Proteger: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880"/>
              </a:spcBef>
              <a:buChar char="•"/>
              <a:tabLst>
                <a:tab pos="290195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entre 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si,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comparten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recursos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integridad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operativo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(todo?)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2373A"/>
              </a:buClr>
              <a:buFont typeface="Trebuchet MS"/>
              <a:buChar char="•"/>
            </a:pP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Auditar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969"/>
              </a:spcBef>
              <a:buChar char="•"/>
              <a:tabLst>
                <a:tab pos="290195" algn="l"/>
              </a:tabLst>
            </a:pP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actividad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usuarios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(procesos),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así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como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cumplimiento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(validez)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controles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18116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Me</a:t>
            </a:r>
            <a:r>
              <a:rPr spc="-60" dirty="0"/>
              <a:t>c</a:t>
            </a:r>
            <a:r>
              <a:rPr spc="-45" dirty="0"/>
              <a:t>anismos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se</a:t>
            </a:r>
            <a:r>
              <a:rPr spc="-90" dirty="0"/>
              <a:t>g</a:t>
            </a:r>
            <a:r>
              <a:rPr spc="-35" dirty="0"/>
              <a:t>uridad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46638" y="3175566"/>
            <a:ext cx="180975" cy="17018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11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665136"/>
            <a:ext cx="3104515" cy="2112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22373A"/>
                </a:solidFill>
                <a:latin typeface="Lucida Sans Unicode"/>
                <a:cs typeface="Lucida Sans Unicode"/>
              </a:rPr>
              <a:t>¿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Qué me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anismos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of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n</a:t>
            </a:r>
            <a:r>
              <a:rPr sz="1100" spc="35" dirty="0">
                <a:solidFill>
                  <a:srgbClr val="22373A"/>
                </a:solidFill>
                <a:latin typeface="Lucida Sans Unicode"/>
                <a:cs typeface="Lucida Sans Unicode"/>
              </a:rPr>
              <a:t>?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805"/>
              </a:spcBef>
              <a:buChar char="•"/>
              <a:tabLst>
                <a:tab pos="290195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Modos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ejecución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(Kernel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vs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User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Mode)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40"/>
              </a:spcBef>
              <a:buChar char="•"/>
              <a:tabLst>
                <a:tab pos="290195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virtual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gestión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(File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Systems)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40"/>
              </a:spcBef>
              <a:buChar char="•"/>
              <a:tabLst>
                <a:tab pos="290195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Identificación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y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Autenticación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(IA)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Control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acceso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autorización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Registrar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actividad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(auditoría)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40"/>
              </a:spcBef>
              <a:buChar char="•"/>
              <a:tabLst>
                <a:tab pos="290195" algn="l"/>
              </a:tabLst>
            </a:pP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Virtualización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/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Sandboxing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F4010-485D-DD7B-04C1-3E8D9734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76C94F-AE6A-CF8C-F885-88A902CC7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82604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6362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P</a:t>
            </a:r>
            <a:r>
              <a:rPr spc="-70" dirty="0"/>
              <a:t>r</a:t>
            </a:r>
            <a:r>
              <a:rPr spc="-45" dirty="0"/>
              <a:t>o</a:t>
            </a:r>
            <a:r>
              <a:rPr spc="-65" dirty="0"/>
              <a:t>c</a:t>
            </a:r>
            <a:r>
              <a:rPr spc="-45" dirty="0"/>
              <a:t>esos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46638" y="3175566"/>
            <a:ext cx="180975" cy="17018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12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53" y="735086"/>
            <a:ext cx="3450590" cy="1996439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1285" indent="-109220">
              <a:lnSpc>
                <a:spcPct val="100000"/>
              </a:lnSpc>
              <a:spcBef>
                <a:spcPts val="635"/>
              </a:spcBef>
              <a:buChar char="•"/>
              <a:tabLst>
                <a:tab pos="121920" algn="l"/>
              </a:tabLst>
            </a:pP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abstracción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central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operativo</a:t>
            </a:r>
            <a:endParaRPr sz="1100">
              <a:latin typeface="Trebuchet MS"/>
              <a:cs typeface="Trebuchet MS"/>
            </a:endParaRPr>
          </a:p>
          <a:p>
            <a:pPr marL="121285" marR="5080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forma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usuarios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interactúan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endParaRPr sz="1100">
              <a:latin typeface="Trebuchet MS"/>
              <a:cs typeface="Trebuchet MS"/>
            </a:endParaRPr>
          </a:p>
          <a:p>
            <a:pPr marL="121285" marR="318770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independientes,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deberían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influenciarse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directamente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unos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otros</a:t>
            </a:r>
            <a:endParaRPr sz="1100">
              <a:latin typeface="Trebuchet MS"/>
              <a:cs typeface="Trebuchet MS"/>
            </a:endParaRPr>
          </a:p>
          <a:p>
            <a:pPr marL="121285" marR="267335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control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acceso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organizado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torno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los </a:t>
            </a:r>
            <a:r>
              <a:rPr sz="1100" spc="-3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esos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=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og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am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60" dirty="0">
                <a:solidFill>
                  <a:srgbClr val="22373A"/>
                </a:solidFill>
                <a:latin typeface="Trebuchet MS"/>
                <a:cs typeface="Trebuchet MS"/>
              </a:rPr>
              <a:t>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eje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ución</a:t>
            </a:r>
            <a:endParaRPr sz="1100">
              <a:latin typeface="Trebuchet MS"/>
              <a:cs typeface="Trebuchet MS"/>
            </a:endParaRPr>
          </a:p>
          <a:p>
            <a:pPr marL="121285" marR="93345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identifican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identificador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único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(Process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ID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PID)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6362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P</a:t>
            </a:r>
            <a:r>
              <a:rPr spc="-70" dirty="0"/>
              <a:t>r</a:t>
            </a:r>
            <a:r>
              <a:rPr spc="-45" dirty="0"/>
              <a:t>o</a:t>
            </a:r>
            <a:r>
              <a:rPr spc="-65" dirty="0"/>
              <a:t>c</a:t>
            </a:r>
            <a:r>
              <a:rPr spc="-45" dirty="0"/>
              <a:t>esos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46638" y="3175566"/>
            <a:ext cx="180975" cy="17018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13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890599"/>
            <a:ext cx="3595370" cy="1661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sistema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operativo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mantiene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siguiente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información: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970"/>
              </a:spcBef>
              <a:buChar char="•"/>
              <a:tabLst>
                <a:tab pos="290195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Código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(del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programa)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está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ejecutando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asignada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Valor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5" dirty="0">
                <a:solidFill>
                  <a:srgbClr val="22373A"/>
                </a:solidFill>
                <a:latin typeface="Trebuchet MS"/>
                <a:cs typeface="Trebuchet MS"/>
              </a:rPr>
              <a:t>program</a:t>
            </a:r>
            <a:r>
              <a:rPr sz="1100" i="1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25" dirty="0">
                <a:solidFill>
                  <a:srgbClr val="22373A"/>
                </a:solidFill>
                <a:latin typeface="Trebuchet MS"/>
                <a:cs typeface="Trebuchet MS"/>
              </a:rPr>
              <a:t>counter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40"/>
              </a:spcBef>
              <a:buChar char="•"/>
              <a:tabLst>
                <a:tab pos="290195" algn="l"/>
              </a:tabLst>
            </a:pP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Valor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registros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Stack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ejecución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40"/>
              </a:spcBef>
              <a:buChar char="•"/>
              <a:tabLst>
                <a:tab pos="290195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Otros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recursos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asignados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como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0" dirty="0">
                <a:solidFill>
                  <a:srgbClr val="22373A"/>
                </a:solidFill>
                <a:latin typeface="Trebuchet MS"/>
                <a:cs typeface="Trebuchet MS"/>
              </a:rPr>
              <a:t>p.e.</a:t>
            </a:r>
            <a:r>
              <a:rPr sz="1100" spc="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abiertos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6362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P</a:t>
            </a:r>
            <a:r>
              <a:rPr spc="-70" dirty="0"/>
              <a:t>r</a:t>
            </a:r>
            <a:r>
              <a:rPr spc="-45" dirty="0"/>
              <a:t>o</a:t>
            </a:r>
            <a:r>
              <a:rPr spc="-65" dirty="0"/>
              <a:t>c</a:t>
            </a:r>
            <a:r>
              <a:rPr spc="-45" dirty="0"/>
              <a:t>esos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153" y="1007427"/>
            <a:ext cx="699847" cy="1942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496" y="376057"/>
            <a:ext cx="4347845" cy="204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25215">
              <a:lnSpc>
                <a:spcPct val="118000"/>
              </a:lnSpc>
              <a:spcBef>
                <a:spcPts val="100"/>
              </a:spcBef>
            </a:pP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Proceso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en </a:t>
            </a:r>
            <a:r>
              <a:rPr sz="1100" spc="-3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memoria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Lucida Sans Unicode"/>
              <a:cs typeface="Lucida Sans Unicode"/>
            </a:endParaRPr>
          </a:p>
          <a:p>
            <a:pPr marL="1353820">
              <a:lnSpc>
                <a:spcPct val="100000"/>
              </a:lnSpc>
            </a:pPr>
            <a:r>
              <a:rPr sz="1100" spc="-18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ódi</a:t>
            </a: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g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vulne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abl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993775">
              <a:lnSpc>
                <a:spcPct val="100000"/>
              </a:lnSpc>
              <a:spcBef>
                <a:spcPts val="1215"/>
              </a:spcBef>
            </a:pPr>
            <a:r>
              <a:rPr sz="800" spc="-5" dirty="0">
                <a:solidFill>
                  <a:srgbClr val="FF0000"/>
                </a:solidFill>
                <a:latin typeface="Courier New"/>
                <a:cs typeface="Courier New"/>
              </a:rPr>
              <a:t>#include</a:t>
            </a:r>
            <a:r>
              <a:rPr sz="8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&lt;stdio.h&gt;</a:t>
            </a:r>
            <a:endParaRPr sz="800">
              <a:latin typeface="Courier New"/>
              <a:cs typeface="Courier New"/>
            </a:endParaRPr>
          </a:p>
          <a:p>
            <a:pPr marL="993775">
              <a:lnSpc>
                <a:spcPct val="100000"/>
              </a:lnSpc>
              <a:spcBef>
                <a:spcPts val="130"/>
              </a:spcBef>
            </a:pPr>
            <a:r>
              <a:rPr sz="800" spc="-5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8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main(</a:t>
            </a:r>
            <a:r>
              <a:rPr sz="800" spc="-5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8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argc,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Courier New"/>
                <a:cs typeface="Courier New"/>
              </a:rPr>
              <a:t>char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**argv)</a:t>
            </a:r>
            <a:endParaRPr sz="800">
              <a:latin typeface="Courier New"/>
              <a:cs typeface="Courier New"/>
            </a:endParaRPr>
          </a:p>
          <a:p>
            <a:pPr marL="993775">
              <a:lnSpc>
                <a:spcPct val="100000"/>
              </a:lnSpc>
              <a:spcBef>
                <a:spcPts val="130"/>
              </a:spcBef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1176020" marR="5080">
              <a:lnSpc>
                <a:spcPct val="113399"/>
              </a:lnSpc>
            </a:pPr>
            <a:r>
              <a:rPr sz="800" spc="-5" dirty="0">
                <a:solidFill>
                  <a:srgbClr val="FF0000"/>
                </a:solidFill>
                <a:latin typeface="Courier New"/>
                <a:cs typeface="Courier New"/>
              </a:rPr>
              <a:t>char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buf[8]; // buffer for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eight characters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gets(buf);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//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read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from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stdio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(sensitive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function!)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printf("%s\n", buf);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//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print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out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data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stored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in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buf </a:t>
            </a:r>
            <a:r>
              <a:rPr sz="800" spc="-4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Courier New"/>
                <a:cs typeface="Courier New"/>
              </a:rPr>
              <a:t>return</a:t>
            </a:r>
            <a:r>
              <a:rPr sz="8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0; // 0 as return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value</a:t>
            </a:r>
            <a:endParaRPr sz="800">
              <a:latin typeface="Courier New"/>
              <a:cs typeface="Courier New"/>
            </a:endParaRPr>
          </a:p>
          <a:p>
            <a:pPr marL="993775">
              <a:lnSpc>
                <a:spcPct val="100000"/>
              </a:lnSpc>
              <a:spcBef>
                <a:spcPts val="125"/>
              </a:spcBef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6638" y="3175566"/>
            <a:ext cx="180975" cy="17018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14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2397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P</a:t>
            </a:r>
            <a:r>
              <a:rPr spc="-70" dirty="0"/>
              <a:t>r</a:t>
            </a:r>
            <a:r>
              <a:rPr spc="-45" dirty="0"/>
              <a:t>o</a:t>
            </a:r>
            <a:r>
              <a:rPr spc="-65" dirty="0"/>
              <a:t>c</a:t>
            </a:r>
            <a:r>
              <a:rPr spc="-55" dirty="0"/>
              <a:t>esos:</a:t>
            </a:r>
            <a:r>
              <a:rPr spc="40" dirty="0"/>
              <a:t> </a:t>
            </a:r>
            <a:r>
              <a:rPr spc="-50" dirty="0"/>
              <a:t>p</a:t>
            </a:r>
            <a:r>
              <a:rPr spc="-65" dirty="0"/>
              <a:t>r</a:t>
            </a:r>
            <a:r>
              <a:rPr spc="-35" dirty="0"/>
              <a:t>ob</a:t>
            </a:r>
            <a:r>
              <a:rPr spc="-30" dirty="0"/>
              <a:t>l</a:t>
            </a:r>
            <a:r>
              <a:rPr spc="-50" dirty="0"/>
              <a:t>ema</a:t>
            </a:r>
            <a:r>
              <a:rPr spc="-55" dirty="0"/>
              <a:t>s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se</a:t>
            </a:r>
            <a:r>
              <a:rPr spc="-90" dirty="0"/>
              <a:t>g</a:t>
            </a:r>
            <a:r>
              <a:rPr spc="-35" dirty="0"/>
              <a:t>uridad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46638" y="3175566"/>
            <a:ext cx="180975" cy="17018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15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57833"/>
            <a:ext cx="579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M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w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re: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660054"/>
            <a:ext cx="3913504" cy="225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Programa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insertado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forma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encubierta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dentro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otro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programa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objetivo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destruir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datos,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ejecutar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programas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destructivos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intrusivos;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comprometan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confidencialidad,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integridad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disponibilidad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datos,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aplicaciones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propio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sistema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operativo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victima. </a:t>
            </a:r>
            <a:r>
              <a:rPr sz="1100" spc="-70" dirty="0">
                <a:solidFill>
                  <a:srgbClr val="22373A"/>
                </a:solidFill>
                <a:latin typeface="Trebuchet MS"/>
                <a:cs typeface="Trebuchet MS"/>
              </a:rPr>
              <a:t>(Def. 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según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NIST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SP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800-83r1)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F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orm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as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m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w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880"/>
              </a:spcBef>
              <a:buChar char="•"/>
              <a:tabLst>
                <a:tab pos="290195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Virus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Worms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(gusanos)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Ransomware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5340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A</a:t>
            </a:r>
            <a:r>
              <a:rPr spc="-150" dirty="0"/>
              <a:t>g</a:t>
            </a:r>
            <a:r>
              <a:rPr spc="-30" dirty="0"/>
              <a:t>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40" dirty="0"/>
              <a:t>2</a:t>
            </a:fld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505916"/>
            <a:ext cx="1800225" cy="2403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9860" indent="-13779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150495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Introducción</a:t>
            </a:r>
            <a:endParaRPr sz="1100">
              <a:latin typeface="Trebuchet MS"/>
              <a:cs typeface="Trebuchet MS"/>
            </a:endParaRPr>
          </a:p>
          <a:p>
            <a:pPr marL="158750" indent="-146685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159385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Motivación</a:t>
            </a:r>
            <a:endParaRPr sz="1100">
              <a:latin typeface="Trebuchet MS"/>
              <a:cs typeface="Trebuchet MS"/>
            </a:endParaRPr>
          </a:p>
          <a:p>
            <a:pPr marL="160655" marR="24130" indent="-160655">
              <a:lnSpc>
                <a:spcPct val="159400"/>
              </a:lnSpc>
              <a:spcBef>
                <a:spcPts val="195"/>
              </a:spcBef>
              <a:buAutoNum type="arabicPeriod"/>
              <a:tabLst>
                <a:tab pos="160655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Mecanismos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seguridad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Procesos</a:t>
            </a:r>
            <a:endParaRPr sz="1100">
              <a:latin typeface="Trebuchet MS"/>
              <a:cs typeface="Trebuchet MS"/>
            </a:endParaRPr>
          </a:p>
          <a:p>
            <a:pPr marL="220345" marR="336550">
              <a:lnSpc>
                <a:spcPct val="159400"/>
              </a:lnSpc>
            </a:pP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Modos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ejecución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Gestor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de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memoria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  <a:hlinkClick r:id="rId8" action="ppaction://hlinksldjump"/>
              </a:rPr>
              <a:t>Sistema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8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8" action="ppaction://hlinksldjump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8" action="ppaction://hlinksldjump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  <a:hlinkClick r:id="rId8" action="ppaction://hlinksldjump"/>
              </a:rPr>
              <a:t>archivos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  <a:hlinkClick r:id="rId9" action="ppaction://hlinksldjump"/>
              </a:rPr>
              <a:t>Control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9" action="ppaction://hlinksldjump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  <a:hlinkClick r:id="rId9" action="ppaction://hlinksldjump"/>
              </a:rPr>
              <a:t>acceso</a:t>
            </a:r>
            <a:endParaRPr sz="1100">
              <a:latin typeface="Trebuchet MS"/>
              <a:cs typeface="Trebuchet MS"/>
            </a:endParaRPr>
          </a:p>
          <a:p>
            <a:pPr marL="164465" indent="-152400">
              <a:lnSpc>
                <a:spcPct val="100000"/>
              </a:lnSpc>
              <a:spcBef>
                <a:spcPts val="980"/>
              </a:spcBef>
              <a:buAutoNum type="arabicPeriod" startAt="4"/>
              <a:tabLst>
                <a:tab pos="165100" algn="l"/>
              </a:tabLst>
            </a:pP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  <a:hlinkClick r:id="rId10" action="ppaction://hlinksldjump"/>
              </a:rPr>
              <a:t>Control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10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10" action="ppaction://hlinksldjump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10" action="ppaction://hlinksldjump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  <a:hlinkClick r:id="rId10" action="ppaction://hlinksldjump"/>
              </a:rPr>
              <a:t>acceso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10" action="ppaction://hlinksldjump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  <a:hlinkClick r:id="rId10" action="ppaction://hlinksldjump"/>
              </a:rPr>
              <a:t>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10" action="ppaction://hlinksldjump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  <a:hlinkClick r:id="rId10" action="ppaction://hlinksldjump"/>
              </a:rPr>
              <a:t>UNIX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29019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Modos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</a:t>
            </a:r>
            <a:r>
              <a:rPr spc="-30" dirty="0"/>
              <a:t>eje</a:t>
            </a:r>
            <a:r>
              <a:rPr spc="-45" dirty="0"/>
              <a:t>c</a:t>
            </a:r>
            <a:r>
              <a:rPr spc="-50" dirty="0"/>
              <a:t>ución:</a:t>
            </a:r>
            <a:r>
              <a:rPr spc="40" dirty="0"/>
              <a:t> </a:t>
            </a:r>
            <a:r>
              <a:rPr spc="-45" dirty="0"/>
              <a:t>U</a:t>
            </a:r>
            <a:r>
              <a:rPr spc="-35" dirty="0"/>
              <a:t>ser</a:t>
            </a:r>
            <a:r>
              <a:rPr spc="-65" dirty="0"/>
              <a:t> </a:t>
            </a:r>
            <a:r>
              <a:rPr spc="-45" dirty="0"/>
              <a:t>v</a:t>
            </a:r>
            <a:r>
              <a:rPr spc="-55" dirty="0"/>
              <a:t>s</a:t>
            </a:r>
            <a:r>
              <a:rPr spc="-65" dirty="0"/>
              <a:t> </a:t>
            </a:r>
            <a:r>
              <a:rPr spc="-100" dirty="0"/>
              <a:t>K</a:t>
            </a:r>
            <a:r>
              <a:rPr spc="-25" dirty="0"/>
              <a:t>ernel</a:t>
            </a:r>
            <a:r>
              <a:rPr spc="-65" dirty="0"/>
              <a:t> </a:t>
            </a:r>
            <a:r>
              <a:rPr spc="-50" dirty="0"/>
              <a:t>mode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46638" y="3175566"/>
            <a:ext cx="180975" cy="17018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16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53" y="490395"/>
            <a:ext cx="3728085" cy="251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marR="241300" indent="-109220">
              <a:lnSpc>
                <a:spcPct val="104200"/>
              </a:lnSpc>
              <a:spcBef>
                <a:spcPts val="100"/>
              </a:spcBef>
              <a:buChar char="•"/>
              <a:tabLst>
                <a:tab pos="121920" algn="l"/>
              </a:tabLst>
            </a:pP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m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oría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rebuchet MS"/>
                <a:cs typeface="Trebuchet MS"/>
              </a:rPr>
              <a:t>S</a:t>
            </a:r>
            <a:r>
              <a:rPr sz="1100" spc="-80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180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distin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g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uen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di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f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modos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 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ejecución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niveles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privilegio</a:t>
            </a:r>
            <a:endParaRPr sz="1100">
              <a:latin typeface="Trebuchet MS"/>
              <a:cs typeface="Trebuchet MS"/>
            </a:endParaRPr>
          </a:p>
          <a:p>
            <a:pPr marL="398780" lvl="1" indent="-106680">
              <a:lnSpc>
                <a:spcPct val="100000"/>
              </a:lnSpc>
              <a:spcBef>
                <a:spcPts val="305"/>
              </a:spcBef>
              <a:buFont typeface="Trebuchet MS"/>
              <a:buChar char="•"/>
              <a:tabLst>
                <a:tab pos="399415" algn="l"/>
              </a:tabLst>
            </a:pPr>
            <a:r>
              <a:rPr sz="10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K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ernel</a:t>
            </a:r>
            <a:r>
              <a:rPr sz="1000" spc="-16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supervisor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rebuchet MS"/>
                <a:cs typeface="Trebuchet MS"/>
              </a:rPr>
              <a:t>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em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mode</a:t>
            </a:r>
            <a:endParaRPr sz="1000">
              <a:latin typeface="Trebuchet MS"/>
              <a:cs typeface="Trebuchet MS"/>
            </a:endParaRPr>
          </a:p>
          <a:p>
            <a:pPr marL="398780" lvl="1" indent="-106680">
              <a:lnSpc>
                <a:spcPct val="100000"/>
              </a:lnSpc>
              <a:spcBef>
                <a:spcPts val="175"/>
              </a:spcBef>
              <a:buFont typeface="Trebuchet MS"/>
              <a:buChar char="•"/>
              <a:tabLst>
                <a:tab pos="399415" algn="l"/>
              </a:tabLst>
            </a:pP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U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ser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mode</a:t>
            </a:r>
            <a:endParaRPr sz="1000">
              <a:latin typeface="Trebuchet MS"/>
              <a:cs typeface="Trebuchet MS"/>
            </a:endParaRPr>
          </a:p>
          <a:p>
            <a:pPr marL="121285" marR="94615" indent="-109220">
              <a:lnSpc>
                <a:spcPct val="104200"/>
              </a:lnSpc>
              <a:spcBef>
                <a:spcPts val="250"/>
              </a:spcBef>
              <a:buChar char="•"/>
              <a:tabLst>
                <a:tab pos="121920" algn="l"/>
              </a:tabLst>
            </a:pP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modo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kernel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ofrece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privilegios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sobre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funciones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endParaRPr sz="1100">
              <a:latin typeface="Trebuchet MS"/>
              <a:cs typeface="Trebuchet MS"/>
            </a:endParaRPr>
          </a:p>
          <a:p>
            <a:pPr marL="398780" lvl="1" indent="-106680">
              <a:lnSpc>
                <a:spcPct val="100000"/>
              </a:lnSpc>
              <a:spcBef>
                <a:spcPts val="305"/>
              </a:spcBef>
              <a:buChar char="•"/>
              <a:tabLst>
                <a:tab pos="399415" algn="l"/>
              </a:tabLst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acceso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completo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toda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memoria,</a:t>
            </a:r>
            <a:endParaRPr sz="1000">
              <a:latin typeface="Trebuchet MS"/>
              <a:cs typeface="Trebuchet MS"/>
            </a:endParaRPr>
          </a:p>
          <a:p>
            <a:pPr marL="398780" lvl="1" indent="-106680">
              <a:lnSpc>
                <a:spcPct val="100000"/>
              </a:lnSpc>
              <a:spcBef>
                <a:spcPts val="175"/>
              </a:spcBef>
              <a:buChar char="•"/>
              <a:tabLst>
                <a:tab pos="399415" algn="l"/>
              </a:tabLst>
            </a:pP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todas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instrucciones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soportadas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CPU</a:t>
            </a:r>
            <a:endParaRPr sz="1000">
              <a:latin typeface="Trebuchet MS"/>
              <a:cs typeface="Trebuchet MS"/>
            </a:endParaRPr>
          </a:p>
          <a:p>
            <a:pPr marL="398780" lvl="1" indent="-106680">
              <a:lnSpc>
                <a:spcPct val="100000"/>
              </a:lnSpc>
              <a:spcBef>
                <a:spcPts val="175"/>
              </a:spcBef>
              <a:buChar char="•"/>
              <a:tabLst>
                <a:tab pos="399415" algn="l"/>
              </a:tabLst>
            </a:pP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demás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recursos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gestionados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75" dirty="0">
                <a:solidFill>
                  <a:srgbClr val="22373A"/>
                </a:solidFill>
                <a:latin typeface="Trebuchet MS"/>
                <a:cs typeface="Trebuchet MS"/>
              </a:rPr>
              <a:t>S.O.</a:t>
            </a:r>
            <a:endParaRPr sz="1000">
              <a:latin typeface="Trebuchet MS"/>
              <a:cs typeface="Trebuchet MS"/>
            </a:endParaRPr>
          </a:p>
          <a:p>
            <a:pPr marL="121285" marR="104139" indent="-109220">
              <a:lnSpc>
                <a:spcPct val="118000"/>
              </a:lnSpc>
              <a:spcBef>
                <a:spcPts val="250"/>
              </a:spcBef>
              <a:buChar char="•"/>
              <a:tabLst>
                <a:tab pos="12192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User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mode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ofrece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ámbito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ejecución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críticos</a:t>
            </a:r>
            <a:endParaRPr sz="1100">
              <a:latin typeface="Trebuchet MS"/>
              <a:cs typeface="Trebuchet MS"/>
            </a:endParaRPr>
          </a:p>
          <a:p>
            <a:pPr marL="121285" marR="5080" indent="-109220">
              <a:lnSpc>
                <a:spcPct val="118000"/>
              </a:lnSpc>
              <a:spcBef>
                <a:spcPts val="229"/>
              </a:spcBef>
              <a:buChar char="•"/>
              <a:tabLst>
                <a:tab pos="121920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general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estos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modos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cuentan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soporte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hardware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(flags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nivel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registros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ejecución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procesador)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32372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Modos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</a:t>
            </a:r>
            <a:r>
              <a:rPr spc="-30" dirty="0"/>
              <a:t>eje</a:t>
            </a:r>
            <a:r>
              <a:rPr spc="-45" dirty="0"/>
              <a:t>c</a:t>
            </a:r>
            <a:r>
              <a:rPr spc="-50" dirty="0"/>
              <a:t>ución:</a:t>
            </a:r>
            <a:r>
              <a:rPr spc="40" dirty="0"/>
              <a:t> </a:t>
            </a:r>
            <a:r>
              <a:rPr spc="-15" dirty="0"/>
              <a:t>I</a:t>
            </a:r>
            <a:r>
              <a:rPr spc="-40" dirty="0"/>
              <a:t>nv</a:t>
            </a:r>
            <a:r>
              <a:rPr spc="-45" dirty="0"/>
              <a:t>o</a:t>
            </a:r>
            <a:r>
              <a:rPr spc="-55" dirty="0"/>
              <a:t>c</a:t>
            </a:r>
            <a:r>
              <a:rPr spc="-35" dirty="0"/>
              <a:t>aciones</a:t>
            </a:r>
            <a:r>
              <a:rPr spc="-65" dirty="0"/>
              <a:t> </a:t>
            </a:r>
            <a:r>
              <a:rPr spc="-70" dirty="0"/>
              <a:t>c</a:t>
            </a:r>
            <a:r>
              <a:rPr spc="-35" dirty="0"/>
              <a:t>ont</a:t>
            </a:r>
            <a:r>
              <a:rPr spc="-70" dirty="0"/>
              <a:t>r</a:t>
            </a:r>
            <a:r>
              <a:rPr spc="-25" dirty="0"/>
              <a:t>olad</a:t>
            </a:r>
            <a:r>
              <a:rPr spc="-40" dirty="0"/>
              <a:t>a</a:t>
            </a:r>
            <a:r>
              <a:rPr spc="-5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46638" y="3175566"/>
            <a:ext cx="180975" cy="17018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17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53" y="895970"/>
            <a:ext cx="3576954" cy="1727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marR="234315" indent="-109220">
              <a:lnSpc>
                <a:spcPct val="118000"/>
              </a:lnSpc>
              <a:spcBef>
                <a:spcPts val="100"/>
              </a:spcBef>
              <a:buChar char="•"/>
              <a:tabLst>
                <a:tab pos="121920" algn="l"/>
              </a:tabLst>
            </a:pP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producen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cuando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modo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requiere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ejecutar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operación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requiere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modo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supervisor</a:t>
            </a:r>
            <a:endParaRPr sz="1100">
              <a:latin typeface="Trebuchet MS"/>
              <a:cs typeface="Trebuchet MS"/>
            </a:endParaRPr>
          </a:p>
          <a:p>
            <a:pPr marL="121285" indent="-109220">
              <a:lnSpc>
                <a:spcPct val="100000"/>
              </a:lnSpc>
              <a:spcBef>
                <a:spcPts val="355"/>
              </a:spcBef>
              <a:buChar char="•"/>
              <a:tabLst>
                <a:tab pos="121920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debido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riesgo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estas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operaciones,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necesario:</a:t>
            </a:r>
            <a:endParaRPr sz="1100">
              <a:latin typeface="Trebuchet MS"/>
              <a:cs typeface="Trebuchet MS"/>
            </a:endParaRPr>
          </a:p>
          <a:p>
            <a:pPr marL="398780" marR="5080" lvl="1" indent="-106045">
              <a:lnSpc>
                <a:spcPct val="114599"/>
              </a:lnSpc>
              <a:spcBef>
                <a:spcPts val="180"/>
              </a:spcBef>
              <a:buChar char="•"/>
              <a:tabLst>
                <a:tab pos="399415" algn="l"/>
              </a:tabLst>
            </a:pP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ejecute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solo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conjunto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operaciones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predefinidas (limitadas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bien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definidas)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una 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vez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finalizada</a:t>
            </a:r>
            <a:endParaRPr sz="1000">
              <a:latin typeface="Trebuchet MS"/>
              <a:cs typeface="Trebuchet MS"/>
            </a:endParaRPr>
          </a:p>
          <a:p>
            <a:pPr marL="398780" marR="128270" lvl="1" indent="-106045">
              <a:lnSpc>
                <a:spcPct val="114599"/>
              </a:lnSpc>
              <a:buChar char="•"/>
              <a:tabLst>
                <a:tab pos="39941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controlar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vuelva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User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Mode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antes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devolver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control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31438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Modos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</a:t>
            </a:r>
            <a:r>
              <a:rPr spc="-15" dirty="0"/>
              <a:t>I</a:t>
            </a:r>
            <a:r>
              <a:rPr spc="-40" dirty="0"/>
              <a:t>nv</a:t>
            </a:r>
            <a:r>
              <a:rPr spc="-45" dirty="0"/>
              <a:t>o</a:t>
            </a:r>
            <a:r>
              <a:rPr spc="-55" dirty="0"/>
              <a:t>c</a:t>
            </a:r>
            <a:r>
              <a:rPr spc="-45" dirty="0"/>
              <a:t>ación:</a:t>
            </a:r>
            <a:r>
              <a:rPr spc="40" dirty="0"/>
              <a:t> </a:t>
            </a:r>
            <a:r>
              <a:rPr spc="-30" dirty="0"/>
              <a:t>objeti</a:t>
            </a:r>
            <a:r>
              <a:rPr spc="-40" dirty="0"/>
              <a:t>v</a:t>
            </a:r>
            <a:r>
              <a:rPr spc="-50" dirty="0"/>
              <a:t>os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se</a:t>
            </a:r>
            <a:r>
              <a:rPr spc="-90" dirty="0"/>
              <a:t>g</a:t>
            </a:r>
            <a:r>
              <a:rPr spc="-35" dirty="0"/>
              <a:t>uridad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46638" y="3175566"/>
            <a:ext cx="180975" cy="17018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18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53" y="1426436"/>
            <a:ext cx="3502660" cy="8229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1285" indent="-109220">
              <a:lnSpc>
                <a:spcPct val="100000"/>
              </a:lnSpc>
              <a:spcBef>
                <a:spcPts val="455"/>
              </a:spcBef>
              <a:buChar char="•"/>
              <a:tabLst>
                <a:tab pos="121920" algn="l"/>
              </a:tabLst>
            </a:pP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kernel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rebuchet MS"/>
                <a:cs typeface="Trebuchet MS"/>
              </a:rPr>
              <a:t>S.O.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ejecuta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modo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kernel</a:t>
            </a:r>
            <a:endParaRPr sz="1100">
              <a:latin typeface="Trebuchet MS"/>
              <a:cs typeface="Trebuchet MS"/>
            </a:endParaRPr>
          </a:p>
          <a:p>
            <a:pPr marL="121285" indent="-109220">
              <a:lnSpc>
                <a:spcPct val="100000"/>
              </a:lnSpc>
              <a:spcBef>
                <a:spcPts val="355"/>
              </a:spcBef>
              <a:buChar char="•"/>
              <a:tabLst>
                <a:tab pos="121920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importante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proteger:</a:t>
            </a:r>
            <a:endParaRPr sz="1100">
              <a:latin typeface="Trebuchet MS"/>
              <a:cs typeface="Trebuchet MS"/>
            </a:endParaRPr>
          </a:p>
          <a:p>
            <a:pPr marL="398780" lvl="1" indent="-106680">
              <a:lnSpc>
                <a:spcPct val="100000"/>
              </a:lnSpc>
              <a:spcBef>
                <a:spcPts val="350"/>
              </a:spcBef>
              <a:buChar char="•"/>
              <a:tabLst>
                <a:tab pos="399415" algn="l"/>
              </a:tabLst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integridad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ejecutando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modo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kernel</a:t>
            </a:r>
            <a:endParaRPr sz="1000">
              <a:latin typeface="Trebuchet MS"/>
              <a:cs typeface="Trebuchet MS"/>
            </a:endParaRPr>
          </a:p>
          <a:p>
            <a:pPr marL="398780" lvl="1" indent="-106680">
              <a:lnSpc>
                <a:spcPct val="100000"/>
              </a:lnSpc>
              <a:spcBef>
                <a:spcPts val="175"/>
              </a:spcBef>
              <a:buChar char="•"/>
              <a:tabLst>
                <a:tab pos="39941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operativo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malware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13449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Ges</a:t>
            </a:r>
            <a:r>
              <a:rPr spc="-55" dirty="0"/>
              <a:t>t</a:t>
            </a:r>
            <a:r>
              <a:rPr spc="-35" dirty="0"/>
              <a:t>or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</a:t>
            </a:r>
            <a:r>
              <a:rPr spc="-45" dirty="0"/>
              <a:t>memoria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46638" y="3175566"/>
            <a:ext cx="180975" cy="17018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19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663827"/>
            <a:ext cx="3645535" cy="2115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espon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s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abl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de: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970"/>
              </a:spcBef>
              <a:buChar char="•"/>
              <a:tabLst>
                <a:tab pos="290195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asignar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(in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fair 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way)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350"/>
              </a:spcBef>
              <a:buChar char="•"/>
              <a:tabLst>
                <a:tab pos="290195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manejo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virtual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rebuchet MS"/>
                <a:cs typeface="Trebuchet MS"/>
              </a:rPr>
              <a:t>sus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distintas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formas:</a:t>
            </a:r>
            <a:endParaRPr sz="1100">
              <a:latin typeface="Trebuchet MS"/>
              <a:cs typeface="Trebuchet MS"/>
            </a:endParaRPr>
          </a:p>
          <a:p>
            <a:pPr marL="566420" lvl="1" indent="-106045">
              <a:lnSpc>
                <a:spcPct val="100000"/>
              </a:lnSpc>
              <a:spcBef>
                <a:spcPts val="355"/>
              </a:spcBef>
              <a:buChar char="•"/>
              <a:tabLst>
                <a:tab pos="567055" algn="l"/>
              </a:tabLst>
            </a:pP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segmentos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largo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fijo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(paginado),</a:t>
            </a:r>
            <a:endParaRPr sz="1000">
              <a:latin typeface="Trebuchet MS"/>
              <a:cs typeface="Trebuchet MS"/>
            </a:endParaRPr>
          </a:p>
          <a:p>
            <a:pPr marL="566420" lvl="1" indent="-106045">
              <a:lnSpc>
                <a:spcPct val="100000"/>
              </a:lnSpc>
              <a:spcBef>
                <a:spcPts val="175"/>
              </a:spcBef>
              <a:buChar char="•"/>
              <a:tabLst>
                <a:tab pos="56705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largo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variable</a:t>
            </a:r>
            <a:endParaRPr sz="1000">
              <a:latin typeface="Trebuchet MS"/>
              <a:cs typeface="Trebuchet MS"/>
            </a:endParaRPr>
          </a:p>
          <a:p>
            <a:pPr marL="566420" lvl="1" indent="-106045">
              <a:lnSpc>
                <a:spcPct val="100000"/>
              </a:lnSpc>
              <a:spcBef>
                <a:spcPts val="175"/>
              </a:spcBef>
              <a:buChar char="•"/>
              <a:tabLst>
                <a:tab pos="567055" algn="l"/>
              </a:tabLst>
            </a:pP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swapping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22373A"/>
              </a:buClr>
              <a:buFont typeface="Trebuchet MS"/>
              <a:buChar char="•"/>
            </a:pP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Debe garantizar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protección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memoria,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esto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es:</a:t>
            </a:r>
            <a:endParaRPr sz="1100">
              <a:latin typeface="Lucida Sans Unicode"/>
              <a:cs typeface="Lucida Sans Unicode"/>
            </a:endParaRPr>
          </a:p>
          <a:p>
            <a:pPr marL="289560" marR="33655" indent="-109220">
              <a:lnSpc>
                <a:spcPct val="118000"/>
              </a:lnSpc>
              <a:spcBef>
                <a:spcPts val="670"/>
              </a:spcBef>
              <a:buChar char="•"/>
              <a:tabLst>
                <a:tab pos="290195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deberían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poder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acceder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otros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propio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rebuchet MS"/>
                <a:cs typeface="Trebuchet MS"/>
              </a:rPr>
              <a:t>S.O.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31057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Ges</a:t>
            </a:r>
            <a:r>
              <a:rPr spc="-55" dirty="0"/>
              <a:t>t</a:t>
            </a:r>
            <a:r>
              <a:rPr spc="-35" dirty="0"/>
              <a:t>or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</a:t>
            </a:r>
            <a:r>
              <a:rPr spc="-50" dirty="0"/>
              <a:t>memoria:</a:t>
            </a:r>
            <a:r>
              <a:rPr spc="40" dirty="0"/>
              <a:t> </a:t>
            </a:r>
            <a:r>
              <a:rPr spc="-50" dirty="0"/>
              <a:t>p</a:t>
            </a:r>
            <a:r>
              <a:rPr spc="-65" dirty="0"/>
              <a:t>r</a:t>
            </a:r>
            <a:r>
              <a:rPr spc="-35" dirty="0"/>
              <a:t>ob</a:t>
            </a:r>
            <a:r>
              <a:rPr spc="-30" dirty="0"/>
              <a:t>l</a:t>
            </a:r>
            <a:r>
              <a:rPr spc="-50" dirty="0"/>
              <a:t>ema</a:t>
            </a:r>
            <a:r>
              <a:rPr spc="-55" dirty="0"/>
              <a:t>s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se</a:t>
            </a:r>
            <a:r>
              <a:rPr spc="-90" dirty="0"/>
              <a:t>g</a:t>
            </a:r>
            <a:r>
              <a:rPr spc="-35" dirty="0"/>
              <a:t>uridad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46638" y="3175566"/>
            <a:ext cx="180975" cy="17018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20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53" y="905101"/>
            <a:ext cx="3462020" cy="168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marR="84455" indent="-109220" algn="just">
              <a:lnSpc>
                <a:spcPct val="118000"/>
              </a:lnSpc>
              <a:spcBef>
                <a:spcPts val="100"/>
              </a:spcBef>
              <a:buChar char="•"/>
              <a:tabLst>
                <a:tab pos="121920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mecanismos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protección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previenen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acceda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otro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luego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este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último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libera</a:t>
            </a:r>
            <a:endParaRPr sz="1100">
              <a:latin typeface="Trebuchet MS"/>
              <a:cs typeface="Trebuchet MS"/>
            </a:endParaRPr>
          </a:p>
          <a:p>
            <a:pPr marL="121285" marR="41910" indent="-109220" algn="just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maliciosos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pueden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buscar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datos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sensibles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recién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asignada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estos</a:t>
            </a:r>
            <a:endParaRPr sz="1100">
              <a:latin typeface="Trebuchet MS"/>
              <a:cs typeface="Trebuchet MS"/>
            </a:endParaRPr>
          </a:p>
          <a:p>
            <a:pPr marL="121285" marR="5080" indent="-109220" algn="just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disco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duro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puede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contener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páginas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procesos,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incluso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después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apagado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computador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i="1" spc="-15" dirty="0">
                <a:solidFill>
                  <a:srgbClr val="22373A"/>
                </a:solidFill>
                <a:latin typeface="Trebuchet MS"/>
                <a:cs typeface="Trebuchet MS"/>
              </a:rPr>
              <a:t>swap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13989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Sis</a:t>
            </a:r>
            <a:r>
              <a:rPr spc="-40" dirty="0"/>
              <a:t>t</a:t>
            </a:r>
            <a:r>
              <a:rPr spc="-45" dirty="0"/>
              <a:t>ema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</a:t>
            </a:r>
            <a:r>
              <a:rPr spc="-25" dirty="0"/>
              <a:t>a</a:t>
            </a:r>
            <a:r>
              <a:rPr spc="-60" dirty="0"/>
              <a:t>r</a:t>
            </a:r>
            <a:r>
              <a:rPr spc="-35" dirty="0"/>
              <a:t>chi</a:t>
            </a:r>
            <a:r>
              <a:rPr spc="-40" dirty="0"/>
              <a:t>v</a:t>
            </a:r>
            <a:r>
              <a:rPr spc="-50" dirty="0"/>
              <a:t>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46638" y="3175566"/>
            <a:ext cx="180975" cy="17018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21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53" y="619872"/>
            <a:ext cx="3685540" cy="1875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marR="558165" indent="-109220">
              <a:lnSpc>
                <a:spcPct val="118000"/>
              </a:lnSpc>
              <a:spcBef>
                <a:spcPts val="100"/>
              </a:spcBef>
              <a:buChar char="•"/>
              <a:tabLst>
                <a:tab pos="121920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Mecanismo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abstracción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sobre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dispositivos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almacenamiento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persistente</a:t>
            </a:r>
            <a:endParaRPr sz="1100">
              <a:latin typeface="Lucida Sans Unicode"/>
              <a:cs typeface="Lucida Sans Unicode"/>
            </a:endParaRPr>
          </a:p>
          <a:p>
            <a:pPr marL="121285" marR="5080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Puede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usarse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como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capa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abstracción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otros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dispositivos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I/O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(teclado,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pantalla, interfaz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red,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etc)</a:t>
            </a:r>
            <a:endParaRPr sz="1100">
              <a:latin typeface="Trebuchet MS"/>
              <a:cs typeface="Trebuchet MS"/>
            </a:endParaRPr>
          </a:p>
          <a:p>
            <a:pPr marL="121285" indent="-109220">
              <a:lnSpc>
                <a:spcPct val="100000"/>
              </a:lnSpc>
              <a:spcBef>
                <a:spcPts val="355"/>
              </a:spcBef>
              <a:buChar char="•"/>
              <a:tabLst>
                <a:tab pos="121920" algn="l"/>
              </a:tabLst>
            </a:pP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persistencia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característica</a:t>
            </a:r>
            <a:endParaRPr sz="1100">
              <a:latin typeface="Trebuchet MS"/>
              <a:cs typeface="Trebuchet MS"/>
            </a:endParaRPr>
          </a:p>
          <a:p>
            <a:pPr marL="398780" lvl="1" indent="-106680">
              <a:lnSpc>
                <a:spcPct val="100000"/>
              </a:lnSpc>
              <a:spcBef>
                <a:spcPts val="355"/>
              </a:spcBef>
              <a:buChar char="•"/>
              <a:tabLst>
                <a:tab pos="399415" algn="l"/>
              </a:tabLst>
            </a:pP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buena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implementar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disponibilidad</a:t>
            </a:r>
            <a:endParaRPr sz="1000">
              <a:latin typeface="Trebuchet MS"/>
              <a:cs typeface="Trebuchet MS"/>
            </a:endParaRPr>
          </a:p>
          <a:p>
            <a:pPr marL="398780" lvl="1" indent="-106680">
              <a:lnSpc>
                <a:spcPct val="100000"/>
              </a:lnSpc>
              <a:spcBef>
                <a:spcPts val="175"/>
              </a:spcBef>
              <a:buChar char="•"/>
              <a:tabLst>
                <a:tab pos="399415" algn="l"/>
              </a:tabLst>
            </a:pP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mala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implementar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confidencialidad</a:t>
            </a:r>
            <a:endParaRPr sz="1000">
              <a:latin typeface="Trebuchet MS"/>
              <a:cs typeface="Trebuchet MS"/>
            </a:endParaRPr>
          </a:p>
          <a:p>
            <a:pPr marL="121285" marR="44450" indent="-109220">
              <a:lnSpc>
                <a:spcPct val="118000"/>
              </a:lnSpc>
              <a:spcBef>
                <a:spcPts val="315"/>
              </a:spcBef>
              <a:buChar char="•"/>
              <a:tabLst>
                <a:tab pos="12192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Capa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abstracción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usada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como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base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control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de </a:t>
            </a:r>
            <a:r>
              <a:rPr sz="1100" spc="-3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acceso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622" y="2472004"/>
            <a:ext cx="3691890" cy="388620"/>
          </a:xfrm>
          <a:prstGeom prst="rect">
            <a:avLst/>
          </a:prstGeom>
          <a:solidFill>
            <a:srgbClr val="F9F9F9"/>
          </a:solidFill>
          <a:ln w="5054">
            <a:solidFill>
              <a:srgbClr val="22373A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70"/>
              </a:spcBef>
            </a:pP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quien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tiene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 para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acceder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cuales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endParaRPr sz="1100">
              <a:latin typeface="Trebuchet MS"/>
              <a:cs typeface="Trebuchet MS"/>
            </a:endParaRPr>
          </a:p>
          <a:p>
            <a:pPr marL="40005">
              <a:lnSpc>
                <a:spcPct val="100000"/>
              </a:lnSpc>
              <a:spcBef>
                <a:spcPts val="235"/>
              </a:spcBef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directorios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3159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Sis</a:t>
            </a:r>
            <a:r>
              <a:rPr spc="-40" dirty="0"/>
              <a:t>t</a:t>
            </a:r>
            <a:r>
              <a:rPr spc="-45" dirty="0"/>
              <a:t>ema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</a:t>
            </a:r>
            <a:r>
              <a:rPr spc="-25" dirty="0"/>
              <a:t>a</a:t>
            </a:r>
            <a:r>
              <a:rPr spc="-60" dirty="0"/>
              <a:t>r</a:t>
            </a:r>
            <a:r>
              <a:rPr spc="-35" dirty="0"/>
              <a:t>chi</a:t>
            </a:r>
            <a:r>
              <a:rPr spc="-40" dirty="0"/>
              <a:t>v</a:t>
            </a:r>
            <a:r>
              <a:rPr spc="-65" dirty="0"/>
              <a:t>os:</a:t>
            </a:r>
            <a:r>
              <a:rPr spc="40" dirty="0"/>
              <a:t> </a:t>
            </a:r>
            <a:r>
              <a:rPr spc="-50" dirty="0"/>
              <a:t>p</a:t>
            </a:r>
            <a:r>
              <a:rPr spc="-65" dirty="0"/>
              <a:t>r</a:t>
            </a:r>
            <a:r>
              <a:rPr spc="-35" dirty="0"/>
              <a:t>ob</a:t>
            </a:r>
            <a:r>
              <a:rPr spc="-30" dirty="0"/>
              <a:t>l</a:t>
            </a:r>
            <a:r>
              <a:rPr spc="-50" dirty="0"/>
              <a:t>ema</a:t>
            </a:r>
            <a:r>
              <a:rPr spc="-55" dirty="0"/>
              <a:t>s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se</a:t>
            </a:r>
            <a:r>
              <a:rPr spc="-90" dirty="0"/>
              <a:t>g</a:t>
            </a:r>
            <a:r>
              <a:rPr spc="-35" dirty="0"/>
              <a:t>uridad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46638" y="3175566"/>
            <a:ext cx="180975" cy="17018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22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960079"/>
            <a:ext cx="3752215" cy="1497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87630" indent="-109220" algn="just">
              <a:lnSpc>
                <a:spcPct val="118000"/>
              </a:lnSpc>
              <a:spcBef>
                <a:spcPts val="100"/>
              </a:spcBef>
              <a:buChar char="•"/>
              <a:tabLst>
                <a:tab pos="290195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mecanismos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control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acceso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y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seguridad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provee el 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S. </a:t>
            </a:r>
            <a:r>
              <a:rPr sz="1100" spc="-100" dirty="0">
                <a:solidFill>
                  <a:srgbClr val="22373A"/>
                </a:solidFill>
                <a:latin typeface="Trebuchet MS"/>
                <a:cs typeface="Trebuchet MS"/>
              </a:rPr>
              <a:t>O.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pueden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ser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anulados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retirando el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disco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duro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100" spc="-18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ont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amedida:</a:t>
            </a:r>
            <a:r>
              <a:rPr sz="1100" spc="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cif</a:t>
            </a:r>
            <a:r>
              <a:rPr sz="11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dis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du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endParaRPr sz="1100">
              <a:latin typeface="Lucida Sans Unicode"/>
              <a:cs typeface="Lucida Sans Unicode"/>
            </a:endParaRPr>
          </a:p>
          <a:p>
            <a:pPr marL="289560" indent="-106045">
              <a:lnSpc>
                <a:spcPct val="100000"/>
              </a:lnSpc>
              <a:spcBef>
                <a:spcPts val="810"/>
              </a:spcBef>
              <a:buChar char="•"/>
              <a:tabLst>
                <a:tab pos="290195" algn="l"/>
              </a:tabLst>
            </a:pP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debemos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tener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cuidado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manejo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claves</a:t>
            </a:r>
            <a:endParaRPr sz="1000">
              <a:latin typeface="Trebuchet MS"/>
              <a:cs typeface="Trebuchet MS"/>
            </a:endParaRPr>
          </a:p>
          <a:p>
            <a:pPr marL="289560" marR="5080" indent="-106045" algn="just">
              <a:lnSpc>
                <a:spcPct val="114599"/>
              </a:lnSpc>
              <a:buChar char="•"/>
              <a:tabLst>
                <a:tab pos="290195" algn="l"/>
              </a:tabLst>
            </a:pP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Criptografía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puede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resolver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algunos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problemas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seguridad,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pero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siempre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introduce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uno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nuevo:</a:t>
            </a:r>
            <a:r>
              <a:rPr sz="1000" spc="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manejo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claves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3159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Sis</a:t>
            </a:r>
            <a:r>
              <a:rPr spc="-40" dirty="0"/>
              <a:t>t</a:t>
            </a:r>
            <a:r>
              <a:rPr spc="-45" dirty="0"/>
              <a:t>ema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</a:t>
            </a:r>
            <a:r>
              <a:rPr spc="-25" dirty="0"/>
              <a:t>a</a:t>
            </a:r>
            <a:r>
              <a:rPr spc="-60" dirty="0"/>
              <a:t>r</a:t>
            </a:r>
            <a:r>
              <a:rPr spc="-35" dirty="0"/>
              <a:t>chi</a:t>
            </a:r>
            <a:r>
              <a:rPr spc="-40" dirty="0"/>
              <a:t>v</a:t>
            </a:r>
            <a:r>
              <a:rPr spc="-65" dirty="0"/>
              <a:t>os:</a:t>
            </a:r>
            <a:r>
              <a:rPr spc="40" dirty="0"/>
              <a:t> </a:t>
            </a:r>
            <a:r>
              <a:rPr spc="-50" dirty="0"/>
              <a:t>p</a:t>
            </a:r>
            <a:r>
              <a:rPr spc="-65" dirty="0"/>
              <a:t>r</a:t>
            </a:r>
            <a:r>
              <a:rPr spc="-35" dirty="0"/>
              <a:t>ob</a:t>
            </a:r>
            <a:r>
              <a:rPr spc="-30" dirty="0"/>
              <a:t>l</a:t>
            </a:r>
            <a:r>
              <a:rPr spc="-50" dirty="0"/>
              <a:t>ema</a:t>
            </a:r>
            <a:r>
              <a:rPr spc="-55" dirty="0"/>
              <a:t>s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se</a:t>
            </a:r>
            <a:r>
              <a:rPr spc="-90" dirty="0"/>
              <a:t>g</a:t>
            </a:r>
            <a:r>
              <a:rPr spc="-35" dirty="0"/>
              <a:t>uridad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46638" y="3175566"/>
            <a:ext cx="180975" cy="17018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23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655" marR="232410" indent="-109220">
              <a:lnSpc>
                <a:spcPct val="104200"/>
              </a:lnSpc>
              <a:spcBef>
                <a:spcPts val="100"/>
              </a:spcBef>
              <a:buChar char="•"/>
              <a:tabLst>
                <a:tab pos="288290" algn="l"/>
              </a:tabLst>
            </a:pPr>
            <a:r>
              <a:rPr spc="-45" dirty="0"/>
              <a:t>E</a:t>
            </a:r>
            <a:r>
              <a:rPr spc="-15" dirty="0"/>
              <a:t>l</a:t>
            </a:r>
            <a:r>
              <a:rPr spc="-30" dirty="0"/>
              <a:t> </a:t>
            </a:r>
            <a:r>
              <a:rPr dirty="0"/>
              <a:t>bor</a:t>
            </a:r>
            <a:r>
              <a:rPr spc="-40" dirty="0"/>
              <a:t>r</a:t>
            </a:r>
            <a:r>
              <a:rPr spc="20" dirty="0"/>
              <a:t>ado</a:t>
            </a:r>
            <a:r>
              <a:rPr spc="-30" dirty="0"/>
              <a:t> </a:t>
            </a:r>
            <a:r>
              <a:rPr spc="10" dirty="0"/>
              <a:t>en</a:t>
            </a:r>
            <a:r>
              <a:rPr spc="-30" dirty="0"/>
              <a:t> </a:t>
            </a:r>
            <a:r>
              <a:rPr spc="-25" dirty="0"/>
              <a:t>l</a:t>
            </a:r>
            <a:r>
              <a:rPr spc="5" dirty="0"/>
              <a:t>a</a:t>
            </a:r>
            <a:r>
              <a:rPr spc="-30" dirty="0"/>
              <a:t> </a:t>
            </a:r>
            <a:r>
              <a:rPr spc="10" dirty="0"/>
              <a:t>m</a:t>
            </a:r>
            <a:r>
              <a:rPr spc="-15" dirty="0"/>
              <a:t>a</a:t>
            </a:r>
            <a:r>
              <a:rPr spc="-40" dirty="0"/>
              <a:t>y</a:t>
            </a:r>
            <a:r>
              <a:rPr spc="-5" dirty="0"/>
              <a:t>oría</a:t>
            </a:r>
            <a:r>
              <a:rPr spc="-30" dirty="0"/>
              <a:t> </a:t>
            </a:r>
            <a:r>
              <a:rPr spc="5" dirty="0"/>
              <a:t>de</a:t>
            </a:r>
            <a:r>
              <a:rPr spc="-30" dirty="0"/>
              <a:t> </a:t>
            </a:r>
            <a:r>
              <a:rPr spc="-25" dirty="0"/>
              <a:t>l</a:t>
            </a:r>
            <a:r>
              <a:rPr spc="45" dirty="0"/>
              <a:t>os</a:t>
            </a:r>
            <a:r>
              <a:rPr spc="-30" dirty="0"/>
              <a:t> </a:t>
            </a:r>
            <a:r>
              <a:rPr spc="-95" dirty="0"/>
              <a:t>F</a:t>
            </a:r>
            <a:r>
              <a:rPr spc="-20" dirty="0"/>
              <a:t>i</a:t>
            </a:r>
            <a:r>
              <a:rPr spc="-30" dirty="0"/>
              <a:t>l</a:t>
            </a:r>
            <a:r>
              <a:rPr spc="-20" dirty="0"/>
              <a:t>e</a:t>
            </a:r>
            <a:r>
              <a:rPr spc="-30" dirty="0"/>
              <a:t> </a:t>
            </a:r>
            <a:r>
              <a:rPr spc="40" dirty="0"/>
              <a:t>S</a:t>
            </a:r>
            <a:r>
              <a:rPr spc="-45" dirty="0"/>
              <a:t>y</a:t>
            </a:r>
            <a:r>
              <a:rPr spc="-5" dirty="0"/>
              <a:t>s</a:t>
            </a:r>
            <a:r>
              <a:rPr spc="-20" dirty="0"/>
              <a:t>t</a:t>
            </a:r>
            <a:r>
              <a:rPr spc="20" dirty="0"/>
              <a:t>ems</a:t>
            </a:r>
            <a:r>
              <a:rPr spc="-30" dirty="0"/>
              <a:t> </a:t>
            </a:r>
            <a:r>
              <a:rPr spc="5" dirty="0"/>
              <a:t>de</a:t>
            </a:r>
            <a:r>
              <a:rPr spc="-30" dirty="0"/>
              <a:t> </a:t>
            </a:r>
            <a:r>
              <a:rPr spc="-70" dirty="0"/>
              <a:t>S</a:t>
            </a:r>
            <a:r>
              <a:rPr spc="-80" dirty="0"/>
              <a:t>.</a:t>
            </a:r>
            <a:r>
              <a:rPr spc="-15" dirty="0"/>
              <a:t>O</a:t>
            </a:r>
            <a:r>
              <a:rPr spc="-180" dirty="0"/>
              <a:t>.</a:t>
            </a:r>
            <a:r>
              <a:rPr spc="-30" dirty="0"/>
              <a:t> </a:t>
            </a:r>
            <a:r>
              <a:rPr spc="25" dirty="0"/>
              <a:t>no  </a:t>
            </a:r>
            <a:r>
              <a:rPr spc="-10" dirty="0"/>
              <a:t>hace</a:t>
            </a:r>
            <a:r>
              <a:rPr spc="-35" dirty="0"/>
              <a:t> </a:t>
            </a:r>
            <a:r>
              <a:rPr spc="30" dirty="0"/>
              <a:t>un</a:t>
            </a:r>
            <a:r>
              <a:rPr spc="-30" dirty="0"/>
              <a:t> </a:t>
            </a:r>
            <a:r>
              <a:rPr spc="5" dirty="0"/>
              <a:t>borrado</a:t>
            </a:r>
            <a:r>
              <a:rPr spc="-30" dirty="0"/>
              <a:t> </a:t>
            </a:r>
            <a:r>
              <a:rPr spc="-20" dirty="0"/>
              <a:t>físico!</a:t>
            </a:r>
          </a:p>
          <a:p>
            <a:pPr marL="565150" marR="434340" lvl="1" indent="-106045">
              <a:lnSpc>
                <a:spcPct val="114599"/>
              </a:lnSpc>
              <a:spcBef>
                <a:spcPts val="180"/>
              </a:spcBef>
              <a:buChar char="•"/>
              <a:tabLst>
                <a:tab pos="565785" algn="l"/>
              </a:tabLst>
            </a:pP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Journaling,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registros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transacciones,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papeleras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reciclaje</a:t>
            </a:r>
            <a:endParaRPr sz="1000">
              <a:latin typeface="Trebuchet MS"/>
              <a:cs typeface="Trebuchet MS"/>
            </a:endParaRPr>
          </a:p>
          <a:p>
            <a:pPr marL="565150" lvl="1" indent="-106680">
              <a:lnSpc>
                <a:spcPct val="100000"/>
              </a:lnSpc>
              <a:spcBef>
                <a:spcPts val="175"/>
              </a:spcBef>
              <a:buChar char="•"/>
              <a:tabLst>
                <a:tab pos="565785" algn="l"/>
              </a:tabLst>
            </a:pP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Caches,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swap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paginado</a:t>
            </a:r>
            <a:endParaRPr sz="1000">
              <a:latin typeface="Trebuchet MS"/>
              <a:cs typeface="Trebuchet MS"/>
            </a:endParaRPr>
          </a:p>
          <a:p>
            <a:pPr marL="565150" marR="217804" lvl="1" indent="-106045">
              <a:lnSpc>
                <a:spcPct val="114599"/>
              </a:lnSpc>
              <a:buChar char="•"/>
              <a:tabLst>
                <a:tab pos="565785" algn="l"/>
              </a:tabLst>
            </a:pP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Datos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viejos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quedan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bloques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File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System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disco</a:t>
            </a:r>
            <a:endParaRPr sz="1000">
              <a:latin typeface="Trebuchet MS"/>
              <a:cs typeface="Trebuchet MS"/>
            </a:endParaRPr>
          </a:p>
          <a:p>
            <a:pPr marL="565150" marR="5080" lvl="1" indent="-106045">
              <a:lnSpc>
                <a:spcPct val="114599"/>
              </a:lnSpc>
              <a:buChar char="•"/>
              <a:tabLst>
                <a:tab pos="565785" algn="l"/>
              </a:tabLst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Sectores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disco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sin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asignar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marcados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como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dañados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o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defectuosos</a:t>
            </a:r>
            <a:endParaRPr sz="1000">
              <a:latin typeface="Trebuchet MS"/>
              <a:cs typeface="Trebuchet MS"/>
            </a:endParaRPr>
          </a:p>
          <a:p>
            <a:pPr marL="287655" marR="328930" indent="-109220">
              <a:lnSpc>
                <a:spcPct val="118000"/>
              </a:lnSpc>
              <a:spcBef>
                <a:spcPts val="315"/>
              </a:spcBef>
              <a:buChar char="•"/>
              <a:tabLst>
                <a:tab pos="288290" algn="l"/>
              </a:tabLst>
            </a:pPr>
            <a:r>
              <a:rPr dirty="0"/>
              <a:t>Necesitamos</a:t>
            </a:r>
            <a:r>
              <a:rPr spc="-25" dirty="0"/>
              <a:t> </a:t>
            </a:r>
            <a:r>
              <a:rPr spc="-10" dirty="0"/>
              <a:t>políticas</a:t>
            </a:r>
            <a:r>
              <a:rPr spc="-25" dirty="0"/>
              <a:t> </a:t>
            </a:r>
            <a:r>
              <a:rPr spc="-15" dirty="0"/>
              <a:t>para</a:t>
            </a:r>
            <a:r>
              <a:rPr spc="-25" dirty="0"/>
              <a:t> </a:t>
            </a:r>
            <a:r>
              <a:rPr spc="-15" dirty="0"/>
              <a:t>el</a:t>
            </a:r>
            <a:r>
              <a:rPr spc="-25" dirty="0"/>
              <a:t> </a:t>
            </a:r>
            <a:r>
              <a:rPr spc="-10" dirty="0"/>
              <a:t>manejo</a:t>
            </a:r>
            <a:r>
              <a:rPr spc="-25" dirty="0"/>
              <a:t> </a:t>
            </a:r>
            <a:r>
              <a:rPr spc="5" dirty="0"/>
              <a:t>de</a:t>
            </a:r>
            <a:r>
              <a:rPr spc="-25" dirty="0"/>
              <a:t> </a:t>
            </a:r>
            <a:r>
              <a:rPr spc="10" dirty="0"/>
              <a:t>dispositivos </a:t>
            </a:r>
            <a:r>
              <a:rPr spc="-315" dirty="0"/>
              <a:t> </a:t>
            </a:r>
            <a:r>
              <a:rPr spc="-15" dirty="0"/>
              <a:t>viejos</a:t>
            </a:r>
            <a:r>
              <a:rPr spc="-35" dirty="0"/>
              <a:t> </a:t>
            </a:r>
            <a:r>
              <a:rPr spc="30" dirty="0"/>
              <a:t>o</a:t>
            </a:r>
            <a:r>
              <a:rPr spc="-30" dirty="0"/>
              <a:t> </a:t>
            </a:r>
            <a:r>
              <a:rPr dirty="0"/>
              <a:t>defectuosos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22580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C</a:t>
            </a:r>
            <a:r>
              <a:rPr spc="-35" dirty="0"/>
              <a:t>ont</a:t>
            </a:r>
            <a:r>
              <a:rPr spc="-70" dirty="0"/>
              <a:t>r</a:t>
            </a:r>
            <a:r>
              <a:rPr spc="-20" dirty="0"/>
              <a:t>ol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</a:t>
            </a:r>
            <a:r>
              <a:rPr spc="-30" dirty="0"/>
              <a:t>a</a:t>
            </a:r>
            <a:r>
              <a:rPr spc="-55" dirty="0"/>
              <a:t>c</a:t>
            </a:r>
            <a:r>
              <a:rPr spc="-70" dirty="0"/>
              <a:t>c</a:t>
            </a:r>
            <a:r>
              <a:rPr spc="-40" dirty="0"/>
              <a:t>eso</a:t>
            </a:r>
            <a:r>
              <a:rPr spc="-65" dirty="0"/>
              <a:t> </a:t>
            </a:r>
            <a:r>
              <a:rPr spc="-40" dirty="0"/>
              <a:t>y</a:t>
            </a:r>
            <a:r>
              <a:rPr spc="-65" dirty="0"/>
              <a:t> </a:t>
            </a:r>
            <a:r>
              <a:rPr spc="-85" dirty="0"/>
              <a:t>Au</a:t>
            </a:r>
            <a:r>
              <a:rPr spc="-70" dirty="0"/>
              <a:t>t</a:t>
            </a:r>
            <a:r>
              <a:rPr spc="-60" dirty="0"/>
              <a:t>ori</a:t>
            </a:r>
            <a:r>
              <a:rPr spc="-95" dirty="0"/>
              <a:t>z</a:t>
            </a:r>
            <a:r>
              <a:rPr spc="-30" dirty="0"/>
              <a:t>ación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46638" y="3175566"/>
            <a:ext cx="180975" cy="17018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24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53" y="758886"/>
            <a:ext cx="34455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marR="5080" indent="-109220">
              <a:lnSpc>
                <a:spcPct val="118000"/>
              </a:lnSpc>
              <a:spcBef>
                <a:spcPts val="100"/>
              </a:spcBef>
              <a:buChar char="•"/>
              <a:tabLst>
                <a:tab pos="121920" algn="l"/>
              </a:tabLst>
            </a:pP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Establecer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acceso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(“access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rights”)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equivalente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especificar: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622" y="1181087"/>
            <a:ext cx="3691890" cy="226695"/>
          </a:xfrm>
          <a:prstGeom prst="rect">
            <a:avLst/>
          </a:prstGeom>
          <a:solidFill>
            <a:srgbClr val="F9F9F9"/>
          </a:solidFill>
          <a:ln w="5054">
            <a:solidFill>
              <a:srgbClr val="22373A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Quien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puede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ha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cer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sob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re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quien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353" y="1422144"/>
            <a:ext cx="2106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1285" indent="-109220">
              <a:lnSpc>
                <a:spcPct val="100000"/>
              </a:lnSpc>
              <a:spcBef>
                <a:spcPts val="90"/>
              </a:spcBef>
              <a:buChar char="•"/>
              <a:tabLst>
                <a:tab pos="121920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Hacerlos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cumplir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enforcement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622" y="1622437"/>
            <a:ext cx="3691890" cy="217804"/>
          </a:xfrm>
          <a:prstGeom prst="rect">
            <a:avLst/>
          </a:prstGeom>
          <a:solidFill>
            <a:srgbClr val="F9F9F9"/>
          </a:solidFill>
          <a:ln w="5054">
            <a:solidFill>
              <a:srgbClr val="22373A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Hacer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chequeos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antes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cualquier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operación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353" y="1855862"/>
            <a:ext cx="584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1285" indent="-109220">
              <a:lnSpc>
                <a:spcPct val="100000"/>
              </a:lnSpc>
              <a:spcBef>
                <a:spcPts val="90"/>
              </a:spcBef>
              <a:buChar char="•"/>
              <a:tabLst>
                <a:tab pos="12192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Audi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ar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9622" y="2060181"/>
            <a:ext cx="3691890" cy="213995"/>
          </a:xfrm>
          <a:prstGeom prst="rect">
            <a:avLst/>
          </a:prstGeom>
          <a:solidFill>
            <a:srgbClr val="F9F9F9"/>
          </a:solidFill>
          <a:ln w="5054">
            <a:solidFill>
              <a:srgbClr val="22373A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40"/>
              </a:spcBef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Registrar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y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chequear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logs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registros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acciones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2375088"/>
            <a:ext cx="3484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Concepto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aplicable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no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solo </a:t>
            </a:r>
            <a:r>
              <a:rPr sz="11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a </a:t>
            </a: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S.O.</a:t>
            </a:r>
            <a:r>
              <a:rPr sz="11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sino que también </a:t>
            </a:r>
            <a:r>
              <a:rPr sz="11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a </a:t>
            </a:r>
            <a:r>
              <a:rPr sz="1100" spc="-3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aplicaciones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21748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C</a:t>
            </a:r>
            <a:r>
              <a:rPr spc="-35" dirty="0"/>
              <a:t>ont</a:t>
            </a:r>
            <a:r>
              <a:rPr spc="-70" dirty="0"/>
              <a:t>r</a:t>
            </a:r>
            <a:r>
              <a:rPr spc="-20" dirty="0"/>
              <a:t>ol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</a:t>
            </a:r>
            <a:r>
              <a:rPr spc="-30" dirty="0"/>
              <a:t>a</a:t>
            </a:r>
            <a:r>
              <a:rPr spc="-55" dirty="0"/>
              <a:t>c</a:t>
            </a:r>
            <a:r>
              <a:rPr spc="-70" dirty="0"/>
              <a:t>c</a:t>
            </a:r>
            <a:r>
              <a:rPr spc="-55" dirty="0"/>
              <a:t>eso:</a:t>
            </a:r>
            <a:r>
              <a:rPr spc="40" dirty="0"/>
              <a:t> </a:t>
            </a:r>
            <a:r>
              <a:rPr spc="-35" dirty="0"/>
              <a:t>definiciones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46638" y="3175566"/>
            <a:ext cx="180975" cy="17018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25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53" y="716518"/>
            <a:ext cx="3616960" cy="1996439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1285" indent="-109220">
              <a:lnSpc>
                <a:spcPct val="100000"/>
              </a:lnSpc>
              <a:spcBef>
                <a:spcPts val="635"/>
              </a:spcBef>
              <a:buChar char="•"/>
              <a:tabLst>
                <a:tab pos="121920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Seguridad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204" dirty="0">
                <a:solidFill>
                  <a:srgbClr val="22373A"/>
                </a:solidFill>
                <a:latin typeface="Arial"/>
                <a:cs typeface="Arial"/>
              </a:rPr>
              <a:t>≡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Regular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acceso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activos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endParaRPr sz="1100">
              <a:latin typeface="Trebuchet MS"/>
              <a:cs typeface="Trebuchet MS"/>
            </a:endParaRPr>
          </a:p>
          <a:p>
            <a:pPr marL="121285" marR="69215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Identificación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100" spc="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forma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persona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(principal)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identifica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ante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i="1" spc="-10" dirty="0">
                <a:solidFill>
                  <a:srgbClr val="22373A"/>
                </a:solidFill>
                <a:latin typeface="Trebuchet MS"/>
                <a:cs typeface="Trebuchet MS"/>
              </a:rPr>
              <a:t>username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endParaRPr sz="1100">
              <a:latin typeface="Trebuchet MS"/>
              <a:cs typeface="Trebuchet MS"/>
            </a:endParaRPr>
          </a:p>
          <a:p>
            <a:pPr marL="121285" marR="5080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Autenticación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: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verificación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identidad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(pretendida)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(principal)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ante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través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algo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sabe,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tiene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endParaRPr sz="1100">
              <a:latin typeface="Trebuchet MS"/>
              <a:cs typeface="Trebuchet MS"/>
            </a:endParaRPr>
          </a:p>
          <a:p>
            <a:pPr marL="121285" marR="94615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u="sng" spc="-4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Objeto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: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entidad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pasiva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requiere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acceso controlado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(por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ejemplo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archivos,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impresora,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rebuchet MS"/>
                <a:cs typeface="Trebuchet MS"/>
              </a:rPr>
              <a:t>etc.)</a:t>
            </a:r>
            <a:endParaRPr sz="1100">
              <a:latin typeface="Trebuchet MS"/>
              <a:cs typeface="Trebuchet MS"/>
            </a:endParaRPr>
          </a:p>
          <a:p>
            <a:pPr marL="121285" indent="-109220">
              <a:lnSpc>
                <a:spcPct val="100000"/>
              </a:lnSpc>
              <a:spcBef>
                <a:spcPts val="540"/>
              </a:spcBef>
              <a:buChar char="•"/>
              <a:tabLst>
                <a:tab pos="121920" algn="l"/>
              </a:tabLst>
            </a:pPr>
            <a:r>
              <a:rPr sz="1100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Operaciones</a:t>
            </a:r>
            <a:r>
              <a:rPr sz="1100" u="sng" spc="-3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u="sng" spc="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de</a:t>
            </a:r>
            <a:r>
              <a:rPr sz="1100" u="sng" spc="-3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 acceso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1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formas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acceder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objetos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4188"/>
            <a:ext cx="10731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Int</a:t>
            </a:r>
            <a:r>
              <a:rPr sz="1400" spc="-55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r</a:t>
            </a:r>
            <a:r>
              <a:rPr sz="1400" spc="-30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odu</a:t>
            </a:r>
            <a:r>
              <a:rPr sz="1400" spc="-55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c</a:t>
            </a:r>
            <a:r>
              <a:rPr sz="1400" spc="-25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ción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9911"/>
            <a:ext cx="3048635" cy="5080"/>
            <a:chOff x="779995" y="1779911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9911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9911"/>
              <a:ext cx="127635" cy="5080"/>
            </a:xfrm>
            <a:custGeom>
              <a:avLst/>
              <a:gdLst/>
              <a:ahLst/>
              <a:cxnLst/>
              <a:rect l="l" t="t" r="r" b="b"/>
              <a:pathLst>
                <a:path w="127634" h="5080">
                  <a:moveTo>
                    <a:pt x="0" y="5060"/>
                  </a:moveTo>
                  <a:lnTo>
                    <a:pt x="0" y="0"/>
                  </a:lnTo>
                  <a:lnTo>
                    <a:pt x="127016" y="0"/>
                  </a:lnTo>
                  <a:lnTo>
                    <a:pt x="12701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21748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C</a:t>
            </a:r>
            <a:r>
              <a:rPr spc="-35" dirty="0"/>
              <a:t>ont</a:t>
            </a:r>
            <a:r>
              <a:rPr spc="-70" dirty="0"/>
              <a:t>r</a:t>
            </a:r>
            <a:r>
              <a:rPr spc="-20" dirty="0"/>
              <a:t>ol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</a:t>
            </a:r>
            <a:r>
              <a:rPr spc="-30" dirty="0"/>
              <a:t>a</a:t>
            </a:r>
            <a:r>
              <a:rPr spc="-55" dirty="0"/>
              <a:t>c</a:t>
            </a:r>
            <a:r>
              <a:rPr spc="-70" dirty="0"/>
              <a:t>c</a:t>
            </a:r>
            <a:r>
              <a:rPr spc="-55" dirty="0"/>
              <a:t>eso:</a:t>
            </a:r>
            <a:r>
              <a:rPr spc="40" dirty="0"/>
              <a:t> </a:t>
            </a:r>
            <a:r>
              <a:rPr spc="-35" dirty="0"/>
              <a:t>definiciones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46638" y="3175566"/>
            <a:ext cx="180975" cy="17018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26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0517" rIns="0" bIns="0" rtlCol="0">
            <a:spAutoFit/>
          </a:bodyPr>
          <a:lstStyle/>
          <a:p>
            <a:pPr marL="287655" marR="5080" indent="-109220">
              <a:lnSpc>
                <a:spcPct val="118000"/>
              </a:lnSpc>
              <a:spcBef>
                <a:spcPts val="100"/>
              </a:spcBef>
              <a:buChar char="•"/>
              <a:tabLst>
                <a:tab pos="288290" algn="l"/>
              </a:tabLst>
            </a:pPr>
            <a:r>
              <a:rPr spc="15" dirty="0"/>
              <a:t>Usuarios </a:t>
            </a:r>
            <a:r>
              <a:rPr spc="-5" dirty="0"/>
              <a:t>inician </a:t>
            </a:r>
            <a:r>
              <a:rPr spc="5" dirty="0"/>
              <a:t>sesiones/sujetos </a:t>
            </a:r>
            <a:r>
              <a:rPr spc="10" dirty="0"/>
              <a:t>en </a:t>
            </a:r>
            <a:r>
              <a:rPr dirty="0"/>
              <a:t>computadoras </a:t>
            </a:r>
            <a:r>
              <a:rPr spc="10" dirty="0"/>
              <a:t>que </a:t>
            </a:r>
            <a:r>
              <a:rPr spc="15" dirty="0"/>
              <a:t> </a:t>
            </a:r>
            <a:r>
              <a:rPr dirty="0"/>
              <a:t>van</a:t>
            </a:r>
            <a:r>
              <a:rPr spc="-40" dirty="0"/>
              <a:t> </a:t>
            </a:r>
            <a:r>
              <a:rPr spc="5" dirty="0"/>
              <a:t>a</a:t>
            </a:r>
            <a:r>
              <a:rPr spc="-40" dirty="0"/>
              <a:t> </a:t>
            </a:r>
            <a:r>
              <a:rPr spc="-20" dirty="0"/>
              <a:t>acceder</a:t>
            </a:r>
            <a:r>
              <a:rPr spc="-35" dirty="0"/>
              <a:t> </a:t>
            </a:r>
            <a:r>
              <a:rPr spc="5" dirty="0"/>
              <a:t>a</a:t>
            </a:r>
            <a:r>
              <a:rPr spc="-40" dirty="0"/>
              <a:t> </a:t>
            </a:r>
            <a:r>
              <a:rPr spc="-10" dirty="0"/>
              <a:t>objetos</a:t>
            </a:r>
            <a:r>
              <a:rPr spc="-40" dirty="0"/>
              <a:t> </a:t>
            </a:r>
            <a:r>
              <a:rPr spc="5" dirty="0"/>
              <a:t>a</a:t>
            </a:r>
            <a:r>
              <a:rPr spc="-35" dirty="0"/>
              <a:t> </a:t>
            </a:r>
            <a:r>
              <a:rPr spc="-25" dirty="0"/>
              <a:t>través</a:t>
            </a:r>
            <a:r>
              <a:rPr spc="-40" dirty="0"/>
              <a:t> </a:t>
            </a:r>
            <a:r>
              <a:rPr spc="5" dirty="0"/>
              <a:t>de</a:t>
            </a:r>
            <a:r>
              <a:rPr spc="-40" dirty="0"/>
              <a:t> </a:t>
            </a:r>
            <a:r>
              <a:rPr dirty="0"/>
              <a:t>operaciones</a:t>
            </a:r>
            <a:r>
              <a:rPr spc="-35" dirty="0"/>
              <a:t> </a:t>
            </a:r>
            <a:r>
              <a:rPr spc="5" dirty="0"/>
              <a:t>de</a:t>
            </a:r>
            <a:r>
              <a:rPr spc="-40" dirty="0"/>
              <a:t> </a:t>
            </a:r>
            <a:r>
              <a:rPr spc="-5" dirty="0"/>
              <a:t>acceso</a:t>
            </a:r>
          </a:p>
          <a:p>
            <a:pPr marL="287655" marR="308610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288290" algn="l"/>
              </a:tabLst>
            </a:pPr>
            <a:r>
              <a:rPr spc="25" dirty="0"/>
              <a:t>Sesiones</a:t>
            </a:r>
            <a:r>
              <a:rPr spc="-35" dirty="0"/>
              <a:t> </a:t>
            </a:r>
            <a:r>
              <a:rPr spc="5" dirty="0"/>
              <a:t>con</a:t>
            </a:r>
            <a:r>
              <a:rPr spc="-30" dirty="0"/>
              <a:t> </a:t>
            </a:r>
            <a:r>
              <a:rPr spc="20" dirty="0"/>
              <a:t>los</a:t>
            </a:r>
            <a:r>
              <a:rPr spc="-30" dirty="0"/>
              <a:t> </a:t>
            </a:r>
            <a:r>
              <a:rPr spc="25" dirty="0"/>
              <a:t>mismos</a:t>
            </a:r>
            <a:r>
              <a:rPr spc="-30" dirty="0"/>
              <a:t> </a:t>
            </a:r>
            <a:r>
              <a:rPr u="sng" spc="15" dirty="0">
                <a:uFill>
                  <a:solidFill>
                    <a:srgbClr val="22373A"/>
                  </a:solidFill>
                </a:uFill>
              </a:rPr>
              <a:t>permisos</a:t>
            </a:r>
            <a:r>
              <a:rPr spc="-30" dirty="0"/>
              <a:t> </a:t>
            </a:r>
            <a:r>
              <a:rPr spc="40" dirty="0"/>
              <a:t>son</a:t>
            </a:r>
            <a:r>
              <a:rPr spc="-30" dirty="0"/>
              <a:t> </a:t>
            </a:r>
            <a:r>
              <a:rPr spc="10" dirty="0"/>
              <a:t>agrupados</a:t>
            </a:r>
            <a:r>
              <a:rPr spc="-30" dirty="0"/>
              <a:t> </a:t>
            </a:r>
            <a:r>
              <a:rPr spc="10" dirty="0"/>
              <a:t>en </a:t>
            </a:r>
            <a:r>
              <a:rPr spc="-315" dirty="0"/>
              <a:t> </a:t>
            </a:r>
            <a:r>
              <a:rPr u="sng" spc="20" dirty="0">
                <a:uFill>
                  <a:solidFill>
                    <a:srgbClr val="22373A"/>
                  </a:solidFill>
                </a:uFill>
              </a:rPr>
              <a:t>dominios</a:t>
            </a:r>
            <a:r>
              <a:rPr u="sng" spc="-35" dirty="0">
                <a:uFill>
                  <a:solidFill>
                    <a:srgbClr val="22373A"/>
                  </a:solidFill>
                </a:uFill>
              </a:rPr>
              <a:t> </a:t>
            </a:r>
            <a:r>
              <a:rPr u="sng" spc="5" dirty="0">
                <a:uFill>
                  <a:solidFill>
                    <a:srgbClr val="22373A"/>
                  </a:solidFill>
                </a:uFill>
              </a:rPr>
              <a:t>de</a:t>
            </a:r>
            <a:r>
              <a:rPr u="sng" spc="-30" dirty="0">
                <a:uFill>
                  <a:solidFill>
                    <a:srgbClr val="22373A"/>
                  </a:solidFill>
                </a:uFill>
              </a:rPr>
              <a:t> </a:t>
            </a:r>
            <a:r>
              <a:rPr u="sng" spc="-15" dirty="0">
                <a:uFill>
                  <a:solidFill>
                    <a:srgbClr val="22373A"/>
                  </a:solidFill>
                </a:uFill>
              </a:rPr>
              <a:t>protección</a:t>
            </a:r>
          </a:p>
          <a:p>
            <a:pPr marL="287655" marR="276225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288290" algn="l"/>
              </a:tabLst>
            </a:pPr>
            <a:r>
              <a:rPr spc="-25" dirty="0"/>
              <a:t>La</a:t>
            </a:r>
            <a:r>
              <a:rPr spc="-30" dirty="0"/>
              <a:t> </a:t>
            </a:r>
            <a:r>
              <a:rPr u="sng" spc="-15" dirty="0">
                <a:uFill>
                  <a:solidFill>
                    <a:srgbClr val="22373A"/>
                  </a:solidFill>
                </a:uFill>
              </a:rPr>
              <a:t>política</a:t>
            </a:r>
            <a:r>
              <a:rPr spc="-25" dirty="0"/>
              <a:t> </a:t>
            </a:r>
            <a:r>
              <a:rPr spc="5" dirty="0"/>
              <a:t>de</a:t>
            </a:r>
            <a:r>
              <a:rPr spc="-25" dirty="0"/>
              <a:t> </a:t>
            </a:r>
            <a:r>
              <a:rPr spc="30" dirty="0"/>
              <a:t>un</a:t>
            </a:r>
            <a:r>
              <a:rPr spc="-25" dirty="0"/>
              <a:t> </a:t>
            </a:r>
            <a:r>
              <a:rPr dirty="0"/>
              <a:t>sistema</a:t>
            </a:r>
            <a:r>
              <a:rPr spc="-25" dirty="0"/>
              <a:t> </a:t>
            </a:r>
            <a:r>
              <a:rPr spc="40" dirty="0"/>
              <a:t>nos</a:t>
            </a:r>
            <a:r>
              <a:rPr spc="-25" dirty="0"/>
              <a:t> </a:t>
            </a:r>
            <a:r>
              <a:rPr spc="-20" dirty="0"/>
              <a:t>dice</a:t>
            </a:r>
            <a:r>
              <a:rPr spc="-30" dirty="0"/>
              <a:t> </a:t>
            </a:r>
            <a:r>
              <a:rPr spc="10" dirty="0"/>
              <a:t>que</a:t>
            </a:r>
            <a:r>
              <a:rPr spc="-25" dirty="0"/>
              <a:t> </a:t>
            </a:r>
            <a:r>
              <a:rPr spc="15" dirty="0"/>
              <a:t>permisos</a:t>
            </a:r>
            <a:r>
              <a:rPr spc="-25" dirty="0"/>
              <a:t> </a:t>
            </a:r>
            <a:r>
              <a:rPr spc="-20" dirty="0"/>
              <a:t>tiene </a:t>
            </a:r>
            <a:r>
              <a:rPr spc="-315" dirty="0"/>
              <a:t> </a:t>
            </a:r>
            <a:r>
              <a:rPr spc="-5" dirty="0"/>
              <a:t>cada</a:t>
            </a:r>
            <a:r>
              <a:rPr spc="-35" dirty="0"/>
              <a:t> </a:t>
            </a:r>
            <a:r>
              <a:rPr spc="15" dirty="0"/>
              <a:t>dominio</a:t>
            </a:r>
            <a:r>
              <a:rPr spc="-30" dirty="0"/>
              <a:t> </a:t>
            </a:r>
            <a:r>
              <a:rPr spc="5" dirty="0"/>
              <a:t>de</a:t>
            </a:r>
            <a:r>
              <a:rPr spc="-30" dirty="0"/>
              <a:t> </a:t>
            </a:r>
            <a:r>
              <a:rPr spc="-15" dirty="0"/>
              <a:t>protección</a:t>
            </a:r>
          </a:p>
          <a:p>
            <a:pPr marL="287655" marR="74930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288290" algn="l"/>
              </a:tabLst>
            </a:pPr>
            <a:r>
              <a:rPr spc="5" dirty="0"/>
              <a:t>Llamamos</a:t>
            </a:r>
            <a:r>
              <a:rPr spc="-30" dirty="0"/>
              <a:t> </a:t>
            </a:r>
            <a:r>
              <a:rPr u="sng" spc="-45" dirty="0">
                <a:uFill>
                  <a:solidFill>
                    <a:srgbClr val="22373A"/>
                  </a:solidFill>
                </a:uFill>
              </a:rPr>
              <a:t>”reference</a:t>
            </a:r>
            <a:r>
              <a:rPr u="sng" spc="-25" dirty="0">
                <a:uFill>
                  <a:solidFill>
                    <a:srgbClr val="22373A"/>
                  </a:solidFill>
                </a:uFill>
              </a:rPr>
              <a:t> monitor”</a:t>
            </a:r>
            <a:r>
              <a:rPr spc="-25" dirty="0"/>
              <a:t> </a:t>
            </a:r>
            <a:r>
              <a:rPr spc="5" dirty="0"/>
              <a:t>a</a:t>
            </a:r>
            <a:r>
              <a:rPr spc="-25" dirty="0"/>
              <a:t> </a:t>
            </a:r>
            <a:r>
              <a:rPr spc="-10" dirty="0"/>
              <a:t>la</a:t>
            </a:r>
            <a:r>
              <a:rPr spc="-25" dirty="0"/>
              <a:t> </a:t>
            </a:r>
            <a:r>
              <a:rPr spc="-5" dirty="0"/>
              <a:t>entidad</a:t>
            </a:r>
            <a:r>
              <a:rPr spc="-25" dirty="0"/>
              <a:t> </a:t>
            </a:r>
            <a:r>
              <a:rPr spc="10" dirty="0"/>
              <a:t>que</a:t>
            </a:r>
            <a:r>
              <a:rPr spc="-25" dirty="0"/>
              <a:t> </a:t>
            </a:r>
            <a:r>
              <a:rPr spc="-10" dirty="0"/>
              <a:t>hace</a:t>
            </a:r>
            <a:r>
              <a:rPr spc="-25" dirty="0"/>
              <a:t> </a:t>
            </a:r>
            <a:r>
              <a:rPr spc="10" dirty="0"/>
              <a:t>que </a:t>
            </a:r>
            <a:r>
              <a:rPr spc="-320" dirty="0"/>
              <a:t> </a:t>
            </a:r>
            <a:r>
              <a:rPr spc="20" dirty="0"/>
              <a:t>se </a:t>
            </a:r>
            <a:r>
              <a:rPr dirty="0"/>
              <a:t>cumpla </a:t>
            </a:r>
            <a:r>
              <a:rPr spc="-40" dirty="0"/>
              <a:t>(</a:t>
            </a:r>
            <a:r>
              <a:rPr i="1" spc="-40" dirty="0">
                <a:latin typeface="Trebuchet MS"/>
                <a:cs typeface="Trebuchet MS"/>
              </a:rPr>
              <a:t>enforce</a:t>
            </a:r>
            <a:r>
              <a:rPr spc="-40" dirty="0"/>
              <a:t>) </a:t>
            </a:r>
            <a:r>
              <a:rPr spc="-10" dirty="0"/>
              <a:t>la </a:t>
            </a:r>
            <a:r>
              <a:rPr spc="-15" dirty="0"/>
              <a:t>política </a:t>
            </a:r>
            <a:r>
              <a:rPr spc="5" dirty="0"/>
              <a:t>de seguridad </a:t>
            </a:r>
            <a:r>
              <a:rPr spc="10" dirty="0"/>
              <a:t>en </a:t>
            </a:r>
            <a:r>
              <a:rPr spc="-5" dirty="0"/>
              <a:t>cada </a:t>
            </a:r>
            <a:r>
              <a:rPr dirty="0"/>
              <a:t> </a:t>
            </a:r>
            <a:r>
              <a:rPr spc="-15" dirty="0"/>
              <a:t>intento</a:t>
            </a:r>
            <a:r>
              <a:rPr spc="-35" dirty="0"/>
              <a:t> </a:t>
            </a:r>
            <a:r>
              <a:rPr spc="5" dirty="0"/>
              <a:t>de</a:t>
            </a:r>
            <a:r>
              <a:rPr spc="-30" dirty="0"/>
              <a:t> </a:t>
            </a:r>
            <a:r>
              <a:rPr spc="-5" dirty="0"/>
              <a:t>acceso</a:t>
            </a:r>
            <a:r>
              <a:rPr spc="-30" dirty="0"/>
              <a:t> </a:t>
            </a:r>
            <a:r>
              <a:rPr spc="5" dirty="0"/>
              <a:t>a</a:t>
            </a:r>
            <a:r>
              <a:rPr spc="-30" dirty="0"/>
              <a:t> </a:t>
            </a:r>
            <a:r>
              <a:rPr spc="20" dirty="0"/>
              <a:t>los</a:t>
            </a:r>
            <a:r>
              <a:rPr spc="-3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285"/>
          </a:xfrm>
          <a:custGeom>
            <a:avLst/>
            <a:gdLst/>
            <a:ahLst/>
            <a:cxnLst/>
            <a:rect l="l" t="t" r="r" b="b"/>
            <a:pathLst>
              <a:path w="4608195" h="375285">
                <a:moveTo>
                  <a:pt x="4608004" y="0"/>
                </a:moveTo>
                <a:lnTo>
                  <a:pt x="0" y="0"/>
                </a:lnTo>
                <a:lnTo>
                  <a:pt x="0" y="375272"/>
                </a:lnTo>
                <a:lnTo>
                  <a:pt x="4608004" y="375272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410"/>
            <a:ext cx="30289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solidFill>
                  <a:srgbClr val="F9F9F9"/>
                </a:solidFill>
                <a:latin typeface="Lucida Sans Unicode"/>
                <a:cs typeface="Lucida Sans Unicode"/>
              </a:rPr>
              <a:t>Control</a:t>
            </a:r>
            <a:r>
              <a:rPr sz="1200" spc="-65" dirty="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sz="1200" spc="-30" dirty="0">
                <a:solidFill>
                  <a:srgbClr val="F9F9F9"/>
                </a:solidFill>
                <a:latin typeface="Lucida Sans Unicode"/>
                <a:cs typeface="Lucida Sans Unicode"/>
              </a:rPr>
              <a:t>de</a:t>
            </a:r>
            <a:r>
              <a:rPr sz="1200" spc="-65" dirty="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sz="1200" spc="-45" dirty="0">
                <a:solidFill>
                  <a:srgbClr val="F9F9F9"/>
                </a:solidFill>
                <a:latin typeface="Lucida Sans Unicode"/>
                <a:cs typeface="Lucida Sans Unicode"/>
              </a:rPr>
              <a:t>acceso</a:t>
            </a:r>
            <a:r>
              <a:rPr sz="1200" spc="-60" dirty="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sz="1200" spc="-40" dirty="0">
                <a:solidFill>
                  <a:srgbClr val="F9F9F9"/>
                </a:solidFill>
                <a:latin typeface="Lucida Sans Unicode"/>
                <a:cs typeface="Lucida Sans Unicode"/>
              </a:rPr>
              <a:t>y</a:t>
            </a:r>
            <a:r>
              <a:rPr sz="1200" spc="-65" dirty="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sz="1200" spc="-45" dirty="0">
                <a:solidFill>
                  <a:srgbClr val="F9F9F9"/>
                </a:solidFill>
                <a:latin typeface="Lucida Sans Unicode"/>
                <a:cs typeface="Lucida Sans Unicode"/>
              </a:rPr>
              <a:t>dominios</a:t>
            </a:r>
            <a:r>
              <a:rPr sz="1200" spc="-60" dirty="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sz="1200" spc="-30" dirty="0">
                <a:solidFill>
                  <a:srgbClr val="F9F9F9"/>
                </a:solidFill>
                <a:latin typeface="Lucida Sans Unicode"/>
                <a:cs typeface="Lucida Sans Unicode"/>
              </a:rPr>
              <a:t>de</a:t>
            </a:r>
            <a:r>
              <a:rPr sz="1200" spc="-65" dirty="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sz="1200" spc="-45" dirty="0">
                <a:solidFill>
                  <a:srgbClr val="F9F9F9"/>
                </a:solidFill>
                <a:latin typeface="Lucida Sans Unicode"/>
                <a:cs typeface="Lucida Sans Unicode"/>
              </a:rPr>
              <a:t>protección</a:t>
            </a:r>
            <a:endParaRPr sz="1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498493"/>
            <a:ext cx="3887952" cy="23621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6638" y="3175566"/>
            <a:ext cx="180975" cy="17018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27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21158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C</a:t>
            </a:r>
            <a:r>
              <a:rPr spc="-35" dirty="0"/>
              <a:t>ont</a:t>
            </a:r>
            <a:r>
              <a:rPr spc="-70" dirty="0"/>
              <a:t>r</a:t>
            </a:r>
            <a:r>
              <a:rPr spc="-20" dirty="0"/>
              <a:t>ol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</a:t>
            </a:r>
            <a:r>
              <a:rPr spc="-30" dirty="0"/>
              <a:t>a</a:t>
            </a:r>
            <a:r>
              <a:rPr spc="-55" dirty="0"/>
              <a:t>c</a:t>
            </a:r>
            <a:r>
              <a:rPr spc="-70" dirty="0"/>
              <a:t>c</a:t>
            </a:r>
            <a:r>
              <a:rPr spc="-55" dirty="0"/>
              <a:t>eso:</a:t>
            </a:r>
            <a:r>
              <a:rPr spc="40" dirty="0"/>
              <a:t> </a:t>
            </a:r>
            <a:r>
              <a:rPr spc="-145" dirty="0"/>
              <a:t>D</a:t>
            </a:r>
            <a:r>
              <a:rPr spc="-160" dirty="0"/>
              <a:t>A</a:t>
            </a:r>
            <a:r>
              <a:rPr spc="-165" dirty="0"/>
              <a:t>C</a:t>
            </a:r>
            <a:r>
              <a:rPr spc="-65" dirty="0"/>
              <a:t> </a:t>
            </a:r>
            <a:r>
              <a:rPr spc="-45" dirty="0"/>
              <a:t>v</a:t>
            </a:r>
            <a:r>
              <a:rPr spc="-55" dirty="0"/>
              <a:t>s</a:t>
            </a:r>
            <a:r>
              <a:rPr spc="-65" dirty="0"/>
              <a:t> </a:t>
            </a:r>
            <a:r>
              <a:rPr spc="-140" dirty="0"/>
              <a:t>M</a:t>
            </a:r>
            <a:r>
              <a:rPr spc="-125" dirty="0"/>
              <a:t>A</a:t>
            </a:r>
            <a:r>
              <a:rPr spc="-165" dirty="0"/>
              <a:t>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46638" y="3175566"/>
            <a:ext cx="180975" cy="17018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28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692771"/>
            <a:ext cx="2169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Disc</a:t>
            </a: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etionary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10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s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8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ont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ol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(</a:t>
            </a:r>
            <a:r>
              <a:rPr sz="1100" spc="-105" dirty="0">
                <a:solidFill>
                  <a:srgbClr val="22373A"/>
                </a:solidFill>
                <a:latin typeface="Lucida Sans Unicode"/>
                <a:cs typeface="Lucida Sans Unicode"/>
              </a:rPr>
              <a:t>D</a:t>
            </a:r>
            <a:r>
              <a:rPr sz="1100" spc="-15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C)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794966"/>
            <a:ext cx="3903345" cy="1303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i="1" spc="5" dirty="0">
                <a:solidFill>
                  <a:srgbClr val="22373A"/>
                </a:solidFill>
                <a:latin typeface="Trebuchet MS"/>
                <a:cs typeface="Trebuchet MS"/>
              </a:rPr>
              <a:t>Si </a:t>
            </a:r>
            <a:r>
              <a:rPr sz="1100" i="1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i="1" spc="5" dirty="0">
                <a:solidFill>
                  <a:srgbClr val="22373A"/>
                </a:solidFill>
                <a:latin typeface="Trebuchet MS"/>
                <a:cs typeface="Trebuchet MS"/>
              </a:rPr>
              <a:t>usuario </a:t>
            </a:r>
            <a:r>
              <a:rPr sz="1100" i="1" spc="-10" dirty="0">
                <a:solidFill>
                  <a:srgbClr val="22373A"/>
                </a:solidFill>
                <a:latin typeface="Trebuchet MS"/>
                <a:cs typeface="Trebuchet MS"/>
              </a:rPr>
              <a:t>individual puede </a:t>
            </a:r>
            <a:r>
              <a:rPr sz="1100" i="1" dirty="0">
                <a:solidFill>
                  <a:srgbClr val="22373A"/>
                </a:solidFill>
                <a:latin typeface="Trebuchet MS"/>
                <a:cs typeface="Trebuchet MS"/>
              </a:rPr>
              <a:t>gestionar </a:t>
            </a:r>
            <a:r>
              <a:rPr sz="1100" i="1" spc="-4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i="1" spc="5" dirty="0">
                <a:solidFill>
                  <a:srgbClr val="22373A"/>
                </a:solidFill>
                <a:latin typeface="Trebuchet MS"/>
                <a:cs typeface="Trebuchet MS"/>
              </a:rPr>
              <a:t>mecanismo </a:t>
            </a:r>
            <a:r>
              <a:rPr sz="1100" i="1" spc="-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i="1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25" dirty="0">
                <a:solidFill>
                  <a:srgbClr val="22373A"/>
                </a:solidFill>
                <a:latin typeface="Trebuchet MS"/>
                <a:cs typeface="Trebuchet MS"/>
              </a:rPr>
              <a:t>control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5" dirty="0">
                <a:solidFill>
                  <a:srgbClr val="22373A"/>
                </a:solidFill>
                <a:latin typeface="Trebuchet MS"/>
                <a:cs typeface="Trebuchet MS"/>
              </a:rPr>
              <a:t>acceso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5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40" dirty="0">
                <a:solidFill>
                  <a:srgbClr val="22373A"/>
                </a:solidFill>
                <a:latin typeface="Trebuchet MS"/>
                <a:cs typeface="Trebuchet MS"/>
              </a:rPr>
              <a:t>permitir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dirty="0">
                <a:solidFill>
                  <a:srgbClr val="22373A"/>
                </a:solidFill>
                <a:latin typeface="Trebuchet MS"/>
                <a:cs typeface="Trebuchet MS"/>
              </a:rPr>
              <a:t>denegar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5" dirty="0">
                <a:solidFill>
                  <a:srgbClr val="22373A"/>
                </a:solidFill>
                <a:latin typeface="Trebuchet MS"/>
                <a:cs typeface="Trebuchet MS"/>
              </a:rPr>
              <a:t>acceso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3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40" dirty="0">
                <a:solidFill>
                  <a:srgbClr val="22373A"/>
                </a:solidFill>
                <a:latin typeface="Trebuchet MS"/>
                <a:cs typeface="Trebuchet MS"/>
              </a:rPr>
              <a:t>recurso, </a:t>
            </a:r>
            <a:r>
              <a:rPr sz="1100" i="1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5" dirty="0">
                <a:solidFill>
                  <a:srgbClr val="22373A"/>
                </a:solidFill>
                <a:latin typeface="Trebuchet MS"/>
                <a:cs typeface="Trebuchet MS"/>
              </a:rPr>
              <a:t>ese </a:t>
            </a:r>
            <a:r>
              <a:rPr sz="1100" i="1" spc="5" dirty="0">
                <a:solidFill>
                  <a:srgbClr val="22373A"/>
                </a:solidFill>
                <a:latin typeface="Trebuchet MS"/>
                <a:cs typeface="Trebuchet MS"/>
              </a:rPr>
              <a:t>mecanismo </a:t>
            </a:r>
            <a:r>
              <a:rPr sz="1100" i="1" spc="-20" dirty="0">
                <a:solidFill>
                  <a:srgbClr val="22373A"/>
                </a:solidFill>
                <a:latin typeface="Trebuchet MS"/>
                <a:cs typeface="Trebuchet MS"/>
              </a:rPr>
              <a:t>constituye </a:t>
            </a:r>
            <a:r>
              <a:rPr sz="1100" i="1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i="1" spc="-25" dirty="0">
                <a:solidFill>
                  <a:srgbClr val="22373A"/>
                </a:solidFill>
                <a:latin typeface="Trebuchet MS"/>
                <a:cs typeface="Trebuchet MS"/>
              </a:rPr>
              <a:t>control </a:t>
            </a:r>
            <a:r>
              <a:rPr sz="1100" i="1" spc="-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i="1" spc="5" dirty="0">
                <a:solidFill>
                  <a:srgbClr val="22373A"/>
                </a:solidFill>
                <a:latin typeface="Trebuchet MS"/>
                <a:cs typeface="Trebuchet MS"/>
              </a:rPr>
              <a:t>acceso </a:t>
            </a:r>
            <a:r>
              <a:rPr sz="1100" i="1" spc="-10" dirty="0">
                <a:solidFill>
                  <a:srgbClr val="22373A"/>
                </a:solidFill>
                <a:latin typeface="Trebuchet MS"/>
                <a:cs typeface="Trebuchet MS"/>
              </a:rPr>
              <a:t>discrecional </a:t>
            </a:r>
            <a:r>
              <a:rPr sz="1100" i="1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75" dirty="0">
                <a:solidFill>
                  <a:srgbClr val="22373A"/>
                </a:solidFill>
                <a:latin typeface="Trebuchet MS"/>
                <a:cs typeface="Trebuchet MS"/>
              </a:rPr>
              <a:t>(DAC),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15" dirty="0">
                <a:solidFill>
                  <a:srgbClr val="22373A"/>
                </a:solidFill>
                <a:latin typeface="Trebuchet MS"/>
                <a:cs typeface="Trebuchet MS"/>
              </a:rPr>
              <a:t>también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dirty="0">
                <a:solidFill>
                  <a:srgbClr val="22373A"/>
                </a:solidFill>
                <a:latin typeface="Trebuchet MS"/>
                <a:cs typeface="Trebuchet MS"/>
              </a:rPr>
              <a:t>llamado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25" dirty="0">
                <a:solidFill>
                  <a:srgbClr val="22373A"/>
                </a:solidFill>
                <a:latin typeface="Trebuchet MS"/>
                <a:cs typeface="Trebuchet MS"/>
              </a:rPr>
              <a:t>control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5" dirty="0">
                <a:solidFill>
                  <a:srgbClr val="22373A"/>
                </a:solidFill>
                <a:latin typeface="Trebuchet MS"/>
                <a:cs typeface="Trebuchet MS"/>
              </a:rPr>
              <a:t>acceso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30" dirty="0">
                <a:solidFill>
                  <a:srgbClr val="22373A"/>
                </a:solidFill>
                <a:latin typeface="Trebuchet MS"/>
                <a:cs typeface="Trebuchet MS"/>
              </a:rPr>
              <a:t>basado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15" dirty="0">
                <a:solidFill>
                  <a:srgbClr val="22373A"/>
                </a:solidFill>
                <a:latin typeface="Trebuchet MS"/>
                <a:cs typeface="Trebuchet MS"/>
              </a:rPr>
              <a:t>identidad </a:t>
            </a:r>
            <a:r>
              <a:rPr sz="1100" i="1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40" dirty="0">
                <a:solidFill>
                  <a:srgbClr val="22373A"/>
                </a:solidFill>
                <a:latin typeface="Trebuchet MS"/>
                <a:cs typeface="Trebuchet MS"/>
              </a:rPr>
              <a:t>(IBAC)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Mandat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ory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10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s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8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ont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ol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(M</a:t>
            </a:r>
            <a:r>
              <a:rPr sz="1100" spc="-10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C)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008629"/>
            <a:ext cx="3856354" cy="817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i="1" spc="5" dirty="0">
                <a:solidFill>
                  <a:srgbClr val="22373A"/>
                </a:solidFill>
                <a:latin typeface="Trebuchet MS"/>
                <a:cs typeface="Trebuchet MS"/>
              </a:rPr>
              <a:t>Cuando </a:t>
            </a:r>
            <a:r>
              <a:rPr sz="1100" i="1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i="1" spc="5" dirty="0">
                <a:solidFill>
                  <a:srgbClr val="22373A"/>
                </a:solidFill>
                <a:latin typeface="Trebuchet MS"/>
                <a:cs typeface="Trebuchet MS"/>
              </a:rPr>
              <a:t>mecanismo </a:t>
            </a:r>
            <a:r>
              <a:rPr sz="1100" i="1" spc="-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i="1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i="1" spc="-5" dirty="0">
                <a:solidFill>
                  <a:srgbClr val="22373A"/>
                </a:solidFill>
                <a:latin typeface="Trebuchet MS"/>
                <a:cs typeface="Trebuchet MS"/>
              </a:rPr>
              <a:t>sistema </a:t>
            </a:r>
            <a:r>
              <a:rPr sz="1100" i="1" spc="-20" dirty="0">
                <a:solidFill>
                  <a:srgbClr val="22373A"/>
                </a:solidFill>
                <a:latin typeface="Trebuchet MS"/>
                <a:cs typeface="Trebuchet MS"/>
              </a:rPr>
              <a:t>controla </a:t>
            </a:r>
            <a:r>
              <a:rPr sz="1100" i="1" spc="10" dirty="0">
                <a:solidFill>
                  <a:srgbClr val="22373A"/>
                </a:solidFill>
                <a:latin typeface="Trebuchet MS"/>
                <a:cs typeface="Trebuchet MS"/>
              </a:rPr>
              <a:t>accesos </a:t>
            </a:r>
            <a:r>
              <a:rPr sz="1100" i="1" spc="30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100" i="1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i="1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objeto</a:t>
            </a:r>
            <a:r>
              <a:rPr sz="1100" i="1" spc="-40" dirty="0">
                <a:solidFill>
                  <a:srgbClr val="22373A"/>
                </a:solidFill>
                <a:latin typeface="Trebuchet MS"/>
                <a:cs typeface="Trebuchet MS"/>
              </a:rPr>
              <a:t> y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i="1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5" dirty="0">
                <a:solidFill>
                  <a:srgbClr val="22373A"/>
                </a:solidFill>
                <a:latin typeface="Trebuchet MS"/>
                <a:cs typeface="Trebuchet MS"/>
              </a:rPr>
              <a:t>individuo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15" dirty="0">
                <a:solidFill>
                  <a:srgbClr val="22373A"/>
                </a:solidFill>
                <a:latin typeface="Trebuchet MS"/>
                <a:cs typeface="Trebuchet MS"/>
              </a:rPr>
              <a:t>(principal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i="1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sujeto)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30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Trebuchet MS"/>
                <a:cs typeface="Trebuchet MS"/>
              </a:rPr>
              <a:t>puede</a:t>
            </a:r>
            <a:r>
              <a:rPr sz="1100" i="1" spc="-40" dirty="0">
                <a:solidFill>
                  <a:srgbClr val="22373A"/>
                </a:solidFill>
                <a:latin typeface="Trebuchet MS"/>
                <a:cs typeface="Trebuchet MS"/>
              </a:rPr>
              <a:t> alterar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5" dirty="0">
                <a:solidFill>
                  <a:srgbClr val="22373A"/>
                </a:solidFill>
                <a:latin typeface="Trebuchet MS"/>
                <a:cs typeface="Trebuchet MS"/>
              </a:rPr>
              <a:t>ese </a:t>
            </a:r>
            <a:r>
              <a:rPr sz="1100" i="1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25" dirty="0">
                <a:solidFill>
                  <a:srgbClr val="22373A"/>
                </a:solidFill>
                <a:latin typeface="Trebuchet MS"/>
                <a:cs typeface="Trebuchet MS"/>
              </a:rPr>
              <a:t>acceso, </a:t>
            </a:r>
            <a:r>
              <a:rPr sz="1100" i="1" spc="-10" dirty="0">
                <a:solidFill>
                  <a:srgbClr val="22373A"/>
                </a:solidFill>
                <a:latin typeface="Trebuchet MS"/>
                <a:cs typeface="Trebuchet MS"/>
              </a:rPr>
              <a:t>entonces </a:t>
            </a:r>
            <a:r>
              <a:rPr sz="1100" i="1" spc="-4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i="1" spc="-25" dirty="0">
                <a:solidFill>
                  <a:srgbClr val="22373A"/>
                </a:solidFill>
                <a:latin typeface="Trebuchet MS"/>
                <a:cs typeface="Trebuchet MS"/>
              </a:rPr>
              <a:t>control </a:t>
            </a:r>
            <a:r>
              <a:rPr sz="1100" i="1" spc="-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i="1" spc="5" dirty="0">
                <a:solidFill>
                  <a:srgbClr val="22373A"/>
                </a:solidFill>
                <a:latin typeface="Trebuchet MS"/>
                <a:cs typeface="Trebuchet MS"/>
              </a:rPr>
              <a:t>acceso </a:t>
            </a:r>
            <a:r>
              <a:rPr sz="1100" i="1" spc="10" dirty="0">
                <a:solidFill>
                  <a:srgbClr val="22373A"/>
                </a:solidFill>
                <a:latin typeface="Trebuchet MS"/>
                <a:cs typeface="Trebuchet MS"/>
              </a:rPr>
              <a:t>es </a:t>
            </a:r>
            <a:r>
              <a:rPr sz="1100" i="1" spc="-5" dirty="0">
                <a:solidFill>
                  <a:srgbClr val="22373A"/>
                </a:solidFill>
                <a:latin typeface="Trebuchet MS"/>
                <a:cs typeface="Trebuchet MS"/>
              </a:rPr>
              <a:t>mandatorio </a:t>
            </a:r>
            <a:r>
              <a:rPr sz="1100" i="1" spc="-50" dirty="0">
                <a:solidFill>
                  <a:srgbClr val="22373A"/>
                </a:solidFill>
                <a:latin typeface="Trebuchet MS"/>
                <a:cs typeface="Trebuchet MS"/>
              </a:rPr>
              <a:t>(MAC) </a:t>
            </a:r>
            <a:r>
              <a:rPr sz="1100" i="1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Trebuchet MS"/>
                <a:cs typeface="Trebuchet MS"/>
              </a:rPr>
              <a:t>(ocasionalmente</a:t>
            </a:r>
            <a:r>
              <a:rPr sz="11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dirty="0">
                <a:solidFill>
                  <a:srgbClr val="22373A"/>
                </a:solidFill>
                <a:latin typeface="Trebuchet MS"/>
                <a:cs typeface="Trebuchet MS"/>
              </a:rPr>
              <a:t>llamado</a:t>
            </a:r>
            <a:r>
              <a:rPr sz="1100" i="1" spc="-25" dirty="0">
                <a:solidFill>
                  <a:srgbClr val="22373A"/>
                </a:solidFill>
                <a:latin typeface="Trebuchet MS"/>
                <a:cs typeface="Trebuchet MS"/>
              </a:rPr>
              <a:t> control </a:t>
            </a:r>
            <a:r>
              <a:rPr sz="1100" i="1" spc="-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5" dirty="0">
                <a:solidFill>
                  <a:srgbClr val="22373A"/>
                </a:solidFill>
                <a:latin typeface="Trebuchet MS"/>
                <a:cs typeface="Trebuchet MS"/>
              </a:rPr>
              <a:t>acceso</a:t>
            </a:r>
            <a:r>
              <a:rPr sz="11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30" dirty="0">
                <a:solidFill>
                  <a:srgbClr val="22373A"/>
                </a:solidFill>
                <a:latin typeface="Trebuchet MS"/>
                <a:cs typeface="Trebuchet MS"/>
              </a:rPr>
              <a:t>basado</a:t>
            </a:r>
            <a:r>
              <a:rPr sz="11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15" dirty="0">
                <a:solidFill>
                  <a:srgbClr val="22373A"/>
                </a:solidFill>
                <a:latin typeface="Trebuchet MS"/>
                <a:cs typeface="Trebuchet MS"/>
              </a:rPr>
              <a:t>reglas)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19540"/>
            <a:ext cx="2188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0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C</a:t>
            </a:r>
            <a:r>
              <a:rPr sz="1400" spc="-20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ont</a:t>
            </a:r>
            <a:r>
              <a:rPr sz="1400" spc="-65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r</a:t>
            </a:r>
            <a:r>
              <a:rPr sz="1400" spc="-5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ol</a:t>
            </a:r>
            <a:r>
              <a:rPr sz="1400" spc="-65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sz="1400" spc="-15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de</a:t>
            </a:r>
            <a:r>
              <a:rPr sz="1400" spc="-65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sz="1400" spc="-15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a</a:t>
            </a:r>
            <a:r>
              <a:rPr sz="1400" spc="-45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c</a:t>
            </a:r>
            <a:r>
              <a:rPr sz="1400" spc="-65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c</a:t>
            </a:r>
            <a:r>
              <a:rPr sz="1400" spc="-25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eso</a:t>
            </a:r>
            <a:r>
              <a:rPr sz="1400" spc="-65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sz="1400" spc="-15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en</a:t>
            </a:r>
            <a:r>
              <a:rPr sz="1400" spc="-65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sz="1400" spc="-40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UNIX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5263"/>
            <a:ext cx="3048635" cy="5080"/>
            <a:chOff x="779995" y="1775263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5263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5263"/>
              <a:ext cx="1778635" cy="5080"/>
            </a:xfrm>
            <a:custGeom>
              <a:avLst/>
              <a:gdLst/>
              <a:ahLst/>
              <a:cxnLst/>
              <a:rect l="l" t="t" r="r" b="b"/>
              <a:pathLst>
                <a:path w="1778635" h="5080">
                  <a:moveTo>
                    <a:pt x="0" y="5060"/>
                  </a:moveTo>
                  <a:lnTo>
                    <a:pt x="0" y="0"/>
                  </a:lnTo>
                  <a:lnTo>
                    <a:pt x="1778006" y="0"/>
                  </a:lnTo>
                  <a:lnTo>
                    <a:pt x="177800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20605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Mode</a:t>
            </a:r>
            <a:r>
              <a:rPr spc="-30" dirty="0"/>
              <a:t>l</a:t>
            </a:r>
            <a:r>
              <a:rPr spc="-40" dirty="0"/>
              <a:t>o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se</a:t>
            </a:r>
            <a:r>
              <a:rPr spc="-90" dirty="0"/>
              <a:t>g</a:t>
            </a:r>
            <a:r>
              <a:rPr spc="-35" dirty="0"/>
              <a:t>uridad</a:t>
            </a:r>
            <a:r>
              <a:rPr spc="-65" dirty="0"/>
              <a:t> </a:t>
            </a:r>
            <a:r>
              <a:rPr spc="-35" dirty="0"/>
              <a:t>en</a:t>
            </a:r>
            <a:r>
              <a:rPr spc="-65" dirty="0"/>
              <a:t> </a:t>
            </a:r>
            <a:r>
              <a:rPr spc="-55" dirty="0"/>
              <a:t>UNIX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45"/>
              </a:spcBef>
            </a:pPr>
            <a:r>
              <a:rPr spc="5" dirty="0"/>
              <a:t>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353" y="886254"/>
            <a:ext cx="3674110" cy="172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marR="64769" indent="-109220">
              <a:lnSpc>
                <a:spcPct val="118000"/>
              </a:lnSpc>
              <a:spcBef>
                <a:spcPts val="100"/>
              </a:spcBef>
              <a:buChar char="•"/>
              <a:tabLst>
                <a:tab pos="121920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controles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seguridad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UNIX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no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están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 contemplados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objetivos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diseño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iniciales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(1970)</a:t>
            </a:r>
            <a:endParaRPr sz="1100">
              <a:latin typeface="Trebuchet MS"/>
              <a:cs typeface="Trebuchet MS"/>
            </a:endParaRPr>
          </a:p>
          <a:p>
            <a:pPr marL="121285" marR="5080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Nuevos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controles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seguridad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han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incorporado,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otros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fortalecieron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demanda</a:t>
            </a:r>
            <a:endParaRPr sz="1100">
              <a:latin typeface="Trebuchet MS"/>
              <a:cs typeface="Trebuchet MS"/>
            </a:endParaRPr>
          </a:p>
          <a:p>
            <a:pPr marL="121285" marR="227329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Siempre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buscando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interferir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lo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menos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posible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las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estructuras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existentes</a:t>
            </a:r>
            <a:endParaRPr sz="1100">
              <a:latin typeface="Trebuchet MS"/>
              <a:cs typeface="Trebuchet MS"/>
            </a:endParaRPr>
          </a:p>
          <a:p>
            <a:pPr marL="121285" marR="299720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seguridad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gestionada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administradores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mucha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experiencia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701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Principals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45"/>
              </a:spcBef>
            </a:pPr>
            <a:r>
              <a:rPr spc="5" dirty="0"/>
              <a:t>30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353" y="1183066"/>
            <a:ext cx="3686175" cy="112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marR="5080" indent="-109220">
              <a:lnSpc>
                <a:spcPct val="118000"/>
              </a:lnSpc>
              <a:spcBef>
                <a:spcPts val="100"/>
              </a:spcBef>
              <a:buChar char="•"/>
              <a:tabLst>
                <a:tab pos="121920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Unix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identificados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pareja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user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identity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(UID)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group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identity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(GID)</a:t>
            </a:r>
            <a:endParaRPr sz="1100">
              <a:latin typeface="Trebuchet MS"/>
              <a:cs typeface="Trebuchet MS"/>
            </a:endParaRPr>
          </a:p>
          <a:p>
            <a:pPr marL="121285" indent="-109220">
              <a:lnSpc>
                <a:spcPct val="100000"/>
              </a:lnSpc>
              <a:spcBef>
                <a:spcPts val="540"/>
              </a:spcBef>
              <a:buChar char="•"/>
              <a:tabLst>
                <a:tab pos="12192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Ambos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rebuchet MS"/>
                <a:cs typeface="Trebuchet MS"/>
              </a:rPr>
              <a:t>16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bits</a:t>
            </a:r>
            <a:endParaRPr sz="1100">
              <a:latin typeface="Trebuchet MS"/>
              <a:cs typeface="Trebuchet MS"/>
            </a:endParaRPr>
          </a:p>
          <a:p>
            <a:pPr marL="121285" indent="-109220">
              <a:lnSpc>
                <a:spcPct val="100000"/>
              </a:lnSpc>
              <a:spcBef>
                <a:spcPts val="535"/>
              </a:spcBef>
              <a:buChar char="•"/>
              <a:tabLst>
                <a:tab pos="121920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Algunos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UIDs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tienen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significados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especiales</a:t>
            </a:r>
            <a:endParaRPr sz="1100">
              <a:latin typeface="Trebuchet MS"/>
              <a:cs typeface="Trebuchet MS"/>
            </a:endParaRPr>
          </a:p>
          <a:p>
            <a:pPr marL="121285" indent="-109220">
              <a:lnSpc>
                <a:spcPct val="100000"/>
              </a:lnSpc>
              <a:spcBef>
                <a:spcPts val="535"/>
              </a:spcBef>
              <a:buChar char="•"/>
              <a:tabLst>
                <a:tab pos="121920" algn="l"/>
              </a:tabLst>
            </a:pP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super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unix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siempre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uid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0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864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Grupos</a:t>
            </a:r>
            <a:r>
              <a:rPr spc="-65" dirty="0"/>
              <a:t> Unix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45"/>
              </a:spcBef>
            </a:pPr>
            <a:r>
              <a:rPr spc="5" dirty="0"/>
              <a:t>31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353" y="1103119"/>
            <a:ext cx="3630929" cy="128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marR="219075" indent="-109220">
              <a:lnSpc>
                <a:spcPct val="118000"/>
              </a:lnSpc>
              <a:spcBef>
                <a:spcPts val="100"/>
              </a:spcBef>
              <a:buChar char="•"/>
              <a:tabLst>
                <a:tab pos="121920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Cada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está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presente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menos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grupo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usuarios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(grupo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primario)</a:t>
            </a:r>
            <a:endParaRPr sz="1100">
              <a:latin typeface="Trebuchet MS"/>
              <a:cs typeface="Trebuchet MS"/>
            </a:endParaRPr>
          </a:p>
          <a:p>
            <a:pPr marL="121285" indent="-109220">
              <a:lnSpc>
                <a:spcPct val="100000"/>
              </a:lnSpc>
              <a:spcBef>
                <a:spcPts val="540"/>
              </a:spcBef>
              <a:buChar char="•"/>
              <a:tabLst>
                <a:tab pos="121920" algn="l"/>
              </a:tabLst>
            </a:pP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Agregar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usuarios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grupos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base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conveniente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endParaRPr sz="1100">
              <a:latin typeface="Trebuchet MS"/>
              <a:cs typeface="Trebuchet MS"/>
            </a:endParaRPr>
          </a:p>
          <a:p>
            <a:pPr marL="121285">
              <a:lnSpc>
                <a:spcPct val="100000"/>
              </a:lnSpc>
              <a:spcBef>
                <a:spcPts val="235"/>
              </a:spcBef>
            </a:pP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decisiones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ont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ol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eso</a:t>
            </a:r>
            <a:endParaRPr sz="1100">
              <a:latin typeface="Lucida Sans Unicode"/>
              <a:cs typeface="Lucida Sans Unicode"/>
            </a:endParaRPr>
          </a:p>
          <a:p>
            <a:pPr marL="121285" marR="290195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Ejecutando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comando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15" dirty="0">
                <a:solidFill>
                  <a:srgbClr val="22373A"/>
                </a:solidFill>
                <a:latin typeface="Trebuchet MS"/>
                <a:cs typeface="Trebuchet MS"/>
              </a:rPr>
              <a:t>groups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pueden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saber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grupos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pertenece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5340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Suje</a:t>
            </a:r>
            <a:r>
              <a:rPr spc="-40" dirty="0"/>
              <a:t>t</a:t>
            </a:r>
            <a:r>
              <a:rPr spc="-50" dirty="0"/>
              <a:t>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45"/>
              </a:spcBef>
            </a:pPr>
            <a:r>
              <a:rPr spc="5" dirty="0"/>
              <a:t>32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353" y="810333"/>
            <a:ext cx="3717925" cy="183642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1285" indent="-109220">
              <a:lnSpc>
                <a:spcPct val="100000"/>
              </a:lnSpc>
              <a:spcBef>
                <a:spcPts val="635"/>
              </a:spcBef>
              <a:buChar char="•"/>
              <a:tabLst>
                <a:tab pos="121920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sujetos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endParaRPr sz="1100">
              <a:latin typeface="Trebuchet MS"/>
              <a:cs typeface="Trebuchet MS"/>
            </a:endParaRPr>
          </a:p>
          <a:p>
            <a:pPr marL="121285" indent="-109220">
              <a:lnSpc>
                <a:spcPct val="100000"/>
              </a:lnSpc>
              <a:spcBef>
                <a:spcPts val="540"/>
              </a:spcBef>
              <a:buChar char="•"/>
              <a:tabLst>
                <a:tab pos="121920" algn="l"/>
              </a:tabLst>
            </a:pP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identifican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Process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ID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(PID)</a:t>
            </a:r>
            <a:endParaRPr sz="1100">
              <a:latin typeface="Trebuchet MS"/>
              <a:cs typeface="Trebuchet MS"/>
            </a:endParaRPr>
          </a:p>
          <a:p>
            <a:pPr marL="121285" indent="-109220">
              <a:lnSpc>
                <a:spcPct val="100000"/>
              </a:lnSpc>
              <a:spcBef>
                <a:spcPts val="535"/>
              </a:spcBef>
              <a:buChar char="•"/>
              <a:tabLst>
                <a:tab pos="121920" algn="l"/>
              </a:tabLst>
            </a:pP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crean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nuevos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mediante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fork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exec</a:t>
            </a:r>
            <a:endParaRPr sz="1100">
              <a:latin typeface="Trebuchet MS"/>
              <a:cs typeface="Trebuchet MS"/>
            </a:endParaRPr>
          </a:p>
          <a:p>
            <a:pPr marL="121285" indent="-109220">
              <a:lnSpc>
                <a:spcPct val="100000"/>
              </a:lnSpc>
              <a:spcBef>
                <a:spcPts val="540"/>
              </a:spcBef>
              <a:buChar char="•"/>
              <a:tabLst>
                <a:tab pos="121920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Cada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tiene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asociado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UID/GID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real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uno</a:t>
            </a:r>
            <a:endParaRPr sz="1100">
              <a:latin typeface="Trebuchet MS"/>
              <a:cs typeface="Trebuchet MS"/>
            </a:endParaRPr>
          </a:p>
          <a:p>
            <a:pPr marL="121285">
              <a:lnSpc>
                <a:spcPct val="100000"/>
              </a:lnSpc>
              <a:spcBef>
                <a:spcPts val="235"/>
              </a:spcBef>
            </a:pP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efectivo</a:t>
            </a:r>
            <a:endParaRPr sz="1100">
              <a:latin typeface="Lucida Sans Unicode"/>
              <a:cs typeface="Lucida Sans Unicode"/>
            </a:endParaRPr>
          </a:p>
          <a:p>
            <a:pPr marL="121285" indent="-109220">
              <a:lnSpc>
                <a:spcPct val="100000"/>
              </a:lnSpc>
              <a:spcBef>
                <a:spcPts val="540"/>
              </a:spcBef>
              <a:buChar char="•"/>
              <a:tabLst>
                <a:tab pos="121920" algn="l"/>
              </a:tabLst>
            </a:pP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UID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(ruid)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he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edado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ad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endParaRPr sz="1100">
              <a:latin typeface="Trebuchet MS"/>
              <a:cs typeface="Trebuchet MS"/>
            </a:endParaRPr>
          </a:p>
          <a:p>
            <a:pPr marL="121285" marR="5080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UID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f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ecti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v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(euid)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he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edado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ad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chi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o 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está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ejecutando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11626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P</a:t>
            </a:r>
            <a:r>
              <a:rPr spc="-70" dirty="0"/>
              <a:t>r</a:t>
            </a:r>
            <a:r>
              <a:rPr spc="-45" dirty="0"/>
              <a:t>o</a:t>
            </a:r>
            <a:r>
              <a:rPr spc="-65" dirty="0"/>
              <a:t>c</a:t>
            </a:r>
            <a:r>
              <a:rPr spc="-40" dirty="0"/>
              <a:t>eso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</a:t>
            </a:r>
            <a:r>
              <a:rPr spc="-10" dirty="0"/>
              <a:t>l</a:t>
            </a:r>
            <a:r>
              <a:rPr spc="-55" dirty="0"/>
              <a:t>ogin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45"/>
              </a:spcBef>
            </a:pPr>
            <a:r>
              <a:rPr spc="5" dirty="0"/>
              <a:t>33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353" y="985200"/>
            <a:ext cx="3689350" cy="152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marR="5080" indent="-109220">
              <a:lnSpc>
                <a:spcPct val="118000"/>
              </a:lnSpc>
              <a:spcBef>
                <a:spcPts val="100"/>
              </a:spcBef>
              <a:buChar char="•"/>
              <a:tabLst>
                <a:tab pos="121920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usuarios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identifican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mediante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nombres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passwords</a:t>
            </a:r>
            <a:endParaRPr sz="1100">
              <a:latin typeface="Trebuchet MS"/>
              <a:cs typeface="Trebuchet MS"/>
            </a:endParaRPr>
          </a:p>
          <a:p>
            <a:pPr marL="121285" marR="61594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Cuando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loguea,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5" dirty="0">
                <a:solidFill>
                  <a:srgbClr val="22373A"/>
                </a:solidFill>
                <a:latin typeface="Trebuchet MS"/>
                <a:cs typeface="Trebuchet MS"/>
              </a:rPr>
              <a:t>login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verifica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y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password</a:t>
            </a:r>
            <a:endParaRPr sz="1100">
              <a:latin typeface="Trebuchet MS"/>
              <a:cs typeface="Trebuchet MS"/>
            </a:endParaRPr>
          </a:p>
          <a:p>
            <a:pPr marL="121285" marR="132715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Si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verificación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exitosa,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cambia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UID/GID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y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ejecuta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Trebuchet MS"/>
                <a:cs typeface="Trebuchet MS"/>
              </a:rPr>
              <a:t>shell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i="1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5" dirty="0">
                <a:solidFill>
                  <a:srgbClr val="22373A"/>
                </a:solidFill>
                <a:latin typeface="Trebuchet MS"/>
                <a:cs typeface="Trebuchet MS"/>
              </a:rPr>
              <a:t>login</a:t>
            </a:r>
            <a:endParaRPr sz="1100">
              <a:latin typeface="Trebuchet MS"/>
              <a:cs typeface="Trebuchet MS"/>
            </a:endParaRPr>
          </a:p>
          <a:p>
            <a:pPr marL="121285" indent="-109220">
              <a:lnSpc>
                <a:spcPct val="100000"/>
              </a:lnSpc>
              <a:spcBef>
                <a:spcPts val="535"/>
              </a:spcBef>
              <a:buChar char="•"/>
              <a:tabLst>
                <a:tab pos="121920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passwords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cambian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mediante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comando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passwd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5581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Obje</a:t>
            </a:r>
            <a:r>
              <a:rPr spc="-55" dirty="0"/>
              <a:t>t</a:t>
            </a:r>
            <a:r>
              <a:rPr spc="-50" dirty="0"/>
              <a:t>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45"/>
              </a:spcBef>
            </a:pPr>
            <a:r>
              <a:rPr spc="5" dirty="0"/>
              <a:t>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353" y="456537"/>
            <a:ext cx="3745865" cy="421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1285" indent="-109220">
              <a:lnSpc>
                <a:spcPct val="100000"/>
              </a:lnSpc>
              <a:spcBef>
                <a:spcPts val="340"/>
              </a:spcBef>
              <a:buChar char="•"/>
              <a:tabLst>
                <a:tab pos="121920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UNIX,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objetos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control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endParaRPr sz="1100">
              <a:latin typeface="Trebuchet MS"/>
              <a:cs typeface="Trebuchet MS"/>
            </a:endParaRPr>
          </a:p>
          <a:p>
            <a:pPr marL="121285">
              <a:lnSpc>
                <a:spcPct val="100000"/>
              </a:lnSpc>
              <a:spcBef>
                <a:spcPts val="235"/>
              </a:spcBef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acceso</a:t>
            </a:r>
            <a:r>
              <a:rPr sz="1100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incluyen: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archivos,</a:t>
            </a:r>
            <a:r>
              <a:rPr sz="1100" spc="-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directorios,</a:t>
            </a:r>
            <a:r>
              <a:rPr sz="1100" spc="-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dispositivos,</a:t>
            </a:r>
            <a:r>
              <a:rPr sz="1100" spc="-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I/O,</a:t>
            </a:r>
            <a:r>
              <a:rPr sz="1100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rebuchet MS"/>
                <a:cs typeface="Trebuchet MS"/>
              </a:rPr>
              <a:t>etc.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622" y="890384"/>
            <a:ext cx="3691890" cy="213995"/>
          </a:xfrm>
          <a:prstGeom prst="rect">
            <a:avLst/>
          </a:prstGeom>
          <a:solidFill>
            <a:srgbClr val="F9F9F9"/>
          </a:solidFill>
          <a:ln w="5054">
            <a:solidFill>
              <a:srgbClr val="22373A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049655">
              <a:lnSpc>
                <a:spcPct val="100000"/>
              </a:lnSpc>
              <a:spcBef>
                <a:spcPts val="40"/>
              </a:spcBef>
            </a:pP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todo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obje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chi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050211"/>
            <a:ext cx="3913504" cy="204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79755" indent="-109220">
              <a:lnSpc>
                <a:spcPct val="118000"/>
              </a:lnSpc>
              <a:spcBef>
                <a:spcPts val="100"/>
              </a:spcBef>
              <a:buChar char="•"/>
              <a:tabLst>
                <a:tab pos="290195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Están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organizados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estructura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árbol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Inodos</a:t>
            </a:r>
            <a:endParaRPr sz="1100">
              <a:latin typeface="Lucida Sans Unicode"/>
              <a:cs typeface="Lucida Sans Unicode"/>
            </a:endParaRPr>
          </a:p>
          <a:p>
            <a:pPr marL="289560" marR="65405" indent="-109220">
              <a:lnSpc>
                <a:spcPct val="118000"/>
              </a:lnSpc>
              <a:spcBef>
                <a:spcPts val="640"/>
              </a:spcBef>
              <a:buChar char="•"/>
              <a:tabLst>
                <a:tab pos="290195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Cada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entrada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archivo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directorio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puntero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estructura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datos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llamada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10" dirty="0">
                <a:solidFill>
                  <a:srgbClr val="22373A"/>
                </a:solidFill>
                <a:latin typeface="Trebuchet MS"/>
                <a:cs typeface="Trebuchet MS"/>
              </a:rPr>
              <a:t>inodo</a:t>
            </a:r>
            <a:endParaRPr sz="1100">
              <a:latin typeface="Trebuchet MS"/>
              <a:cs typeface="Trebuchet MS"/>
            </a:endParaRPr>
          </a:p>
          <a:p>
            <a:pPr marL="289560" marR="5080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290195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Cada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directorio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tiene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puntero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sí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mismo,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archivo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4" dirty="0">
                <a:solidFill>
                  <a:srgbClr val="22373A"/>
                </a:solidFill>
                <a:latin typeface="Trebuchet MS"/>
                <a:cs typeface="Trebuchet MS"/>
              </a:rPr>
              <a:t>’.’,</a:t>
            </a:r>
            <a:r>
              <a:rPr sz="1100" spc="-1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puntero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su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padre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29" dirty="0">
                <a:solidFill>
                  <a:srgbClr val="22373A"/>
                </a:solidFill>
                <a:latin typeface="Trebuchet MS"/>
                <a:cs typeface="Trebuchet MS"/>
              </a:rPr>
              <a:t>’..’</a:t>
            </a:r>
            <a:endParaRPr sz="1100">
              <a:latin typeface="Trebuchet MS"/>
              <a:cs typeface="Trebuchet MS"/>
            </a:endParaRPr>
          </a:p>
          <a:p>
            <a:pPr marL="289560" marR="95885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290195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Cada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archivo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tiene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usuario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dueño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usualmente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lo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creó,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grupo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dueño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pertenece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16522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Seguridad:</a:t>
            </a:r>
            <a:r>
              <a:rPr spc="-20" dirty="0"/>
              <a:t> </a:t>
            </a:r>
            <a:r>
              <a:rPr spc="-35" dirty="0"/>
              <a:t>definiciones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37882"/>
            <a:ext cx="3779520" cy="305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Seguridad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910"/>
              </a:spcBef>
              <a:buChar char="•"/>
              <a:tabLst>
                <a:tab pos="290195" algn="l"/>
              </a:tabLst>
            </a:pP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seguridad 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trata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sobre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protección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activos</a:t>
            </a:r>
            <a:endParaRPr sz="1100">
              <a:latin typeface="Lucida Sans Unicode"/>
              <a:cs typeface="Lucida Sans Unicode"/>
            </a:endParaRPr>
          </a:p>
          <a:p>
            <a:pPr marL="289560" marR="34925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290195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Debemos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conocer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cuáles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activos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su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valor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para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nosotros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350"/>
              </a:spcBef>
              <a:buChar char="•"/>
              <a:tabLst>
                <a:tab pos="290195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medidas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protección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clasifican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en:</a:t>
            </a:r>
            <a:endParaRPr sz="1100">
              <a:latin typeface="Trebuchet MS"/>
              <a:cs typeface="Trebuchet MS"/>
            </a:endParaRPr>
          </a:p>
          <a:p>
            <a:pPr marL="566420" lvl="1" indent="-106045">
              <a:lnSpc>
                <a:spcPct val="100000"/>
              </a:lnSpc>
              <a:spcBef>
                <a:spcPts val="355"/>
              </a:spcBef>
              <a:buChar char="•"/>
              <a:tabLst>
                <a:tab pos="56705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Prevención</a:t>
            </a:r>
            <a:endParaRPr sz="1000">
              <a:latin typeface="Trebuchet MS"/>
              <a:cs typeface="Trebuchet MS"/>
            </a:endParaRPr>
          </a:p>
          <a:p>
            <a:pPr marL="566420" lvl="1" indent="-106045">
              <a:lnSpc>
                <a:spcPct val="100000"/>
              </a:lnSpc>
              <a:spcBef>
                <a:spcPts val="175"/>
              </a:spcBef>
              <a:buChar char="•"/>
              <a:tabLst>
                <a:tab pos="567055" algn="l"/>
              </a:tabLst>
            </a:pP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Detección</a:t>
            </a:r>
            <a:endParaRPr sz="1000">
              <a:latin typeface="Trebuchet MS"/>
              <a:cs typeface="Trebuchet MS"/>
            </a:endParaRPr>
          </a:p>
          <a:p>
            <a:pPr marL="566420" lvl="1" indent="-106045">
              <a:lnSpc>
                <a:spcPct val="100000"/>
              </a:lnSpc>
              <a:spcBef>
                <a:spcPts val="175"/>
              </a:spcBef>
              <a:buChar char="•"/>
              <a:tabLst>
                <a:tab pos="56705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Reacción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22373A"/>
              </a:buClr>
              <a:buFont typeface="Trebuchet MS"/>
              <a:buChar char="•"/>
            </a:pP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g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uridad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in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f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ormación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910"/>
              </a:spcBef>
              <a:buChar char="•"/>
              <a:tabLst>
                <a:tab pos="290195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Cuando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activo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proteger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información,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350"/>
              </a:spcBef>
              <a:buChar char="•"/>
              <a:tabLst>
                <a:tab pos="290195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vamos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querer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proteger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información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ataques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rebuchet MS"/>
                <a:cs typeface="Trebuchet MS"/>
              </a:rPr>
              <a:t>la:</a:t>
            </a:r>
            <a:endParaRPr sz="1100">
              <a:latin typeface="Trebuchet MS"/>
              <a:cs typeface="Trebuchet MS"/>
            </a:endParaRPr>
          </a:p>
          <a:p>
            <a:pPr marL="566420" lvl="1" indent="-106045">
              <a:lnSpc>
                <a:spcPct val="100000"/>
              </a:lnSpc>
              <a:spcBef>
                <a:spcPts val="355"/>
              </a:spcBef>
              <a:buChar char="•"/>
              <a:tabLst>
                <a:tab pos="567055" algn="l"/>
              </a:tabLst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confidencialidad</a:t>
            </a:r>
            <a:endParaRPr sz="1000">
              <a:latin typeface="Trebuchet MS"/>
              <a:cs typeface="Trebuchet MS"/>
            </a:endParaRPr>
          </a:p>
          <a:p>
            <a:pPr marL="566420" lvl="1" indent="-106045">
              <a:lnSpc>
                <a:spcPct val="100000"/>
              </a:lnSpc>
              <a:spcBef>
                <a:spcPts val="175"/>
              </a:spcBef>
              <a:buChar char="•"/>
              <a:tabLst>
                <a:tab pos="567055" algn="l"/>
              </a:tabLst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integridad</a:t>
            </a:r>
            <a:endParaRPr sz="1000">
              <a:latin typeface="Trebuchet MS"/>
              <a:cs typeface="Trebuchet MS"/>
            </a:endParaRPr>
          </a:p>
          <a:p>
            <a:pPr marL="566420" lvl="1" indent="-106045">
              <a:lnSpc>
                <a:spcPct val="100000"/>
              </a:lnSpc>
              <a:spcBef>
                <a:spcPts val="175"/>
              </a:spcBef>
              <a:buChar char="•"/>
              <a:tabLst>
                <a:tab pos="567055" algn="l"/>
              </a:tabLst>
            </a:pP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disponibilidad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6991" y="3182148"/>
            <a:ext cx="749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5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14827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</a:t>
            </a:r>
            <a:r>
              <a:rPr spc="-45" dirty="0"/>
              <a:t>ermisos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</a:t>
            </a:r>
            <a:r>
              <a:rPr spc="-25" dirty="0"/>
              <a:t>a</a:t>
            </a:r>
            <a:r>
              <a:rPr spc="-60" dirty="0"/>
              <a:t>r</a:t>
            </a:r>
            <a:r>
              <a:rPr spc="-35" dirty="0"/>
              <a:t>chi</a:t>
            </a:r>
            <a:r>
              <a:rPr spc="-40" dirty="0"/>
              <a:t>v</a:t>
            </a:r>
            <a:r>
              <a:rPr spc="-50" dirty="0"/>
              <a:t>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45"/>
              </a:spcBef>
            </a:pPr>
            <a:r>
              <a:rPr spc="5" dirty="0"/>
              <a:t>35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353" y="688375"/>
            <a:ext cx="3726815" cy="211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marR="449580" indent="-109220">
              <a:lnSpc>
                <a:spcPct val="118000"/>
              </a:lnSpc>
              <a:spcBef>
                <a:spcPts val="100"/>
              </a:spcBef>
              <a:buChar char="•"/>
              <a:tabLst>
                <a:tab pos="121920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(bits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permisos),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agrupan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tres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tripletas</a:t>
            </a:r>
            <a:endParaRPr sz="1100">
              <a:latin typeface="Trebuchet MS"/>
              <a:cs typeface="Trebuchet MS"/>
            </a:endParaRPr>
          </a:p>
          <a:p>
            <a:pPr marL="121285" marR="115570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Definen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55" dirty="0">
                <a:solidFill>
                  <a:srgbClr val="22373A"/>
                </a:solidFill>
                <a:latin typeface="Trebuchet MS"/>
                <a:cs typeface="Trebuchet MS"/>
              </a:rPr>
              <a:t>read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85" dirty="0">
                <a:solidFill>
                  <a:srgbClr val="22373A"/>
                </a:solidFill>
                <a:latin typeface="Trebuchet MS"/>
                <a:cs typeface="Trebuchet MS"/>
              </a:rPr>
              <a:t>write</a:t>
            </a:r>
            <a:r>
              <a:rPr sz="1100" spc="-8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60" dirty="0">
                <a:solidFill>
                  <a:srgbClr val="22373A"/>
                </a:solidFill>
                <a:latin typeface="Trebuchet MS"/>
                <a:cs typeface="Trebuchet MS"/>
              </a:rPr>
              <a:t>execute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opie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ario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u</a:t>
            </a:r>
            <a:r>
              <a:rPr sz="1100" spc="-114" dirty="0">
                <a:solidFill>
                  <a:srgbClr val="22373A"/>
                </a:solidFill>
                <a:latin typeface="Trebuchet MS"/>
                <a:cs typeface="Trebuchet MS"/>
              </a:rPr>
              <a:t>),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grupo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spc="-120" dirty="0">
                <a:solidFill>
                  <a:srgbClr val="22373A"/>
                </a:solidFill>
                <a:latin typeface="Lucida Sans Unicode"/>
                <a:cs typeface="Lucida Sans Unicode"/>
              </a:rPr>
              <a:t>g</a:t>
            </a:r>
            <a:r>
              <a:rPr sz="1100" spc="-114" dirty="0">
                <a:solidFill>
                  <a:srgbClr val="22373A"/>
                </a:solidFill>
                <a:latin typeface="Trebuchet MS"/>
                <a:cs typeface="Trebuchet MS"/>
              </a:rPr>
              <a:t>),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ot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(other)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 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mundo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endParaRPr sz="1100">
              <a:latin typeface="Trebuchet MS"/>
              <a:cs typeface="Trebuchet MS"/>
            </a:endParaRPr>
          </a:p>
          <a:p>
            <a:pPr marL="121285" marR="5080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pueden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representar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como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números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decimales,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ando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nu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(bits)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grupos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er 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ejemplos)</a:t>
            </a:r>
            <a:endParaRPr sz="1100">
              <a:latin typeface="Trebuchet MS"/>
              <a:cs typeface="Trebuchet MS"/>
            </a:endParaRPr>
          </a:p>
          <a:p>
            <a:pPr marL="121285" marR="106045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spc="-7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ada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echo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á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ep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esen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ado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bit</a:t>
            </a:r>
            <a:r>
              <a:rPr sz="1100" spc="-180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 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cual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si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está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“prendido”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permite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acceso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285"/>
          </a:xfrm>
          <a:custGeom>
            <a:avLst/>
            <a:gdLst/>
            <a:ahLst/>
            <a:cxnLst/>
            <a:rect l="l" t="t" r="r" b="b"/>
            <a:pathLst>
              <a:path w="4608195" h="375285">
                <a:moveTo>
                  <a:pt x="4608004" y="0"/>
                </a:moveTo>
                <a:lnTo>
                  <a:pt x="0" y="0"/>
                </a:lnTo>
                <a:lnTo>
                  <a:pt x="0" y="375272"/>
                </a:lnTo>
                <a:lnTo>
                  <a:pt x="4608004" y="375272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410"/>
            <a:ext cx="22047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F9F9F9"/>
                </a:solidFill>
                <a:latin typeface="Lucida Sans Unicode"/>
                <a:cs typeface="Lucida Sans Unicode"/>
              </a:rPr>
              <a:t>P</a:t>
            </a:r>
            <a:r>
              <a:rPr sz="1200" spc="-45" dirty="0">
                <a:solidFill>
                  <a:srgbClr val="F9F9F9"/>
                </a:solidFill>
                <a:latin typeface="Lucida Sans Unicode"/>
                <a:cs typeface="Lucida Sans Unicode"/>
              </a:rPr>
              <a:t>ermisos</a:t>
            </a:r>
            <a:r>
              <a:rPr sz="1200" spc="-65" dirty="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sz="1200" spc="-30" dirty="0">
                <a:solidFill>
                  <a:srgbClr val="F9F9F9"/>
                </a:solidFill>
                <a:latin typeface="Lucida Sans Unicode"/>
                <a:cs typeface="Lucida Sans Unicode"/>
              </a:rPr>
              <a:t>de</a:t>
            </a:r>
            <a:r>
              <a:rPr sz="1200" spc="-65" dirty="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F9F9F9"/>
                </a:solidFill>
                <a:latin typeface="Lucida Sans Unicode"/>
                <a:cs typeface="Lucida Sans Unicode"/>
              </a:rPr>
              <a:t>a</a:t>
            </a:r>
            <a:r>
              <a:rPr sz="1200" spc="-60" dirty="0">
                <a:solidFill>
                  <a:srgbClr val="F9F9F9"/>
                </a:solidFill>
                <a:latin typeface="Lucida Sans Unicode"/>
                <a:cs typeface="Lucida Sans Unicode"/>
              </a:rPr>
              <a:t>r</a:t>
            </a:r>
            <a:r>
              <a:rPr sz="1200" spc="-35" dirty="0">
                <a:solidFill>
                  <a:srgbClr val="F9F9F9"/>
                </a:solidFill>
                <a:latin typeface="Lucida Sans Unicode"/>
                <a:cs typeface="Lucida Sans Unicode"/>
              </a:rPr>
              <a:t>chi</a:t>
            </a:r>
            <a:r>
              <a:rPr sz="1200" spc="-40" dirty="0">
                <a:solidFill>
                  <a:srgbClr val="F9F9F9"/>
                </a:solidFill>
                <a:latin typeface="Lucida Sans Unicode"/>
                <a:cs typeface="Lucida Sans Unicode"/>
              </a:rPr>
              <a:t>v</a:t>
            </a:r>
            <a:r>
              <a:rPr sz="1200" spc="-65" dirty="0">
                <a:solidFill>
                  <a:srgbClr val="F9F9F9"/>
                </a:solidFill>
                <a:latin typeface="Lucida Sans Unicode"/>
                <a:cs typeface="Lucida Sans Unicode"/>
              </a:rPr>
              <a:t>os:</a:t>
            </a:r>
            <a:r>
              <a:rPr sz="1200" spc="40" dirty="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sz="1200" spc="-40" dirty="0">
                <a:solidFill>
                  <a:srgbClr val="F9F9F9"/>
                </a:solidFill>
                <a:latin typeface="Lucida Sans Unicode"/>
                <a:cs typeface="Lucida Sans Unicode"/>
              </a:rPr>
              <a:t>ejemp</a:t>
            </a:r>
            <a:r>
              <a:rPr sz="1200" spc="-25" dirty="0">
                <a:solidFill>
                  <a:srgbClr val="F9F9F9"/>
                </a:solidFill>
                <a:latin typeface="Lucida Sans Unicode"/>
                <a:cs typeface="Lucida Sans Unicode"/>
              </a:rPr>
              <a:t>l</a:t>
            </a:r>
            <a:r>
              <a:rPr sz="1200" spc="-50" dirty="0">
                <a:solidFill>
                  <a:srgbClr val="F9F9F9"/>
                </a:solidFill>
                <a:latin typeface="Lucida Sans Unicode"/>
                <a:cs typeface="Lucida Sans Unicode"/>
              </a:rPr>
              <a:t>os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664767"/>
            <a:ext cx="9378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ermisos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UNIX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260" y="1066622"/>
            <a:ext cx="2332931" cy="162340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45"/>
              </a:spcBef>
            </a:pPr>
            <a:r>
              <a:rPr spc="5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14916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</a:t>
            </a:r>
            <a:r>
              <a:rPr spc="-45" dirty="0"/>
              <a:t>ermisos</a:t>
            </a:r>
            <a:r>
              <a:rPr spc="-65" dirty="0"/>
              <a:t> </a:t>
            </a:r>
            <a:r>
              <a:rPr spc="-40" dirty="0"/>
              <a:t>por</a:t>
            </a:r>
            <a:r>
              <a:rPr spc="-65" dirty="0"/>
              <a:t> </a:t>
            </a:r>
            <a:r>
              <a:rPr spc="-40" dirty="0"/>
              <a:t>def</a:t>
            </a:r>
            <a:r>
              <a:rPr spc="-30" dirty="0"/>
              <a:t>ec</a:t>
            </a:r>
            <a:r>
              <a:rPr spc="-45" dirty="0"/>
              <a:t>t</a:t>
            </a:r>
            <a:r>
              <a:rPr spc="-40" dirty="0"/>
              <a:t>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45"/>
              </a:spcBef>
            </a:pPr>
            <a:r>
              <a:rPr spc="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69440"/>
            <a:ext cx="3908425" cy="2478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90170" indent="-109220">
              <a:lnSpc>
                <a:spcPct val="118000"/>
              </a:lnSpc>
              <a:spcBef>
                <a:spcPts val="100"/>
              </a:spcBef>
              <a:buChar char="•"/>
              <a:tabLst>
                <a:tab pos="290195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creados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defecto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666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directorios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5" dirty="0">
                <a:solidFill>
                  <a:srgbClr val="22373A"/>
                </a:solidFill>
                <a:latin typeface="Trebuchet MS"/>
                <a:cs typeface="Trebuchet MS"/>
              </a:rPr>
              <a:t>777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325"/>
              </a:spcBef>
              <a:buChar char="•"/>
              <a:tabLst>
                <a:tab pos="290195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Deben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ajustarse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25" dirty="0">
                <a:solidFill>
                  <a:srgbClr val="22373A"/>
                </a:solidFill>
                <a:latin typeface="Trebuchet MS"/>
                <a:cs typeface="Trebuchet MS"/>
              </a:rPr>
              <a:t>umask</a:t>
            </a:r>
            <a:endParaRPr sz="1100">
              <a:latin typeface="Trebuchet MS"/>
              <a:cs typeface="Trebuchet MS"/>
            </a:endParaRPr>
          </a:p>
          <a:p>
            <a:pPr marL="289560" marR="148590" indent="-109220">
              <a:lnSpc>
                <a:spcPct val="118000"/>
              </a:lnSpc>
              <a:spcBef>
                <a:spcPts val="90"/>
              </a:spcBef>
              <a:buChar char="•"/>
              <a:tabLst>
                <a:tab pos="290195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calculan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partir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binario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valores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por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defecto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inverso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máscara 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(NOT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máscara)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204" dirty="0">
                <a:solidFill>
                  <a:srgbClr val="22373A"/>
                </a:solidFill>
                <a:latin typeface="Arial"/>
                <a:cs typeface="Arial"/>
              </a:rPr>
              <a:t>≡</a:t>
            </a:r>
            <a:r>
              <a:rPr sz="1100" i="1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(XOR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máscara)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325"/>
              </a:spcBef>
              <a:buChar char="•"/>
              <a:tabLst>
                <a:tab pos="290195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modificado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comando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25" dirty="0">
                <a:solidFill>
                  <a:srgbClr val="22373A"/>
                </a:solidFill>
                <a:latin typeface="Trebuchet MS"/>
                <a:cs typeface="Trebuchet MS"/>
              </a:rPr>
              <a:t>umask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Ejemp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UMASK</a:t>
            </a:r>
            <a:endParaRPr sz="1100">
              <a:latin typeface="Lucida Sans Unicode"/>
              <a:cs typeface="Lucida Sans Unicode"/>
            </a:endParaRPr>
          </a:p>
          <a:p>
            <a:pPr marL="289560" marR="5080" indent="-106045">
              <a:lnSpc>
                <a:spcPct val="114599"/>
              </a:lnSpc>
              <a:spcBef>
                <a:spcPts val="630"/>
              </a:spcBef>
              <a:buChar char="•"/>
              <a:tabLst>
                <a:tab pos="290195" algn="l"/>
              </a:tabLst>
            </a:pP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umask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35" dirty="0">
                <a:solidFill>
                  <a:srgbClr val="22373A"/>
                </a:solidFill>
                <a:latin typeface="Lucida Sans Unicode"/>
                <a:cs typeface="Lucida Sans Unicode"/>
              </a:rPr>
              <a:t>022</a:t>
            </a:r>
            <a:r>
              <a:rPr sz="1000" spc="-13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provoca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solo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propietario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pueda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modificar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endParaRPr sz="1000">
              <a:latin typeface="Trebuchet MS"/>
              <a:cs typeface="Trebuchet MS"/>
            </a:endParaRPr>
          </a:p>
          <a:p>
            <a:pPr marL="289560" marR="214629" indent="-106045">
              <a:lnSpc>
                <a:spcPct val="114599"/>
              </a:lnSpc>
              <a:buChar char="•"/>
              <a:tabLst>
                <a:tab pos="290195" algn="l"/>
              </a:tabLst>
            </a:pP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umask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0" dirty="0">
                <a:solidFill>
                  <a:srgbClr val="22373A"/>
                </a:solidFill>
                <a:latin typeface="Lucida Sans Unicode"/>
                <a:cs typeface="Lucida Sans Unicode"/>
              </a:rPr>
              <a:t>027</a:t>
            </a:r>
            <a:r>
              <a:rPr sz="1000" spc="-15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deja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sin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escritura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grupo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ningún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permiso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resto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mundo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17868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</a:t>
            </a:r>
            <a:r>
              <a:rPr spc="-45" dirty="0"/>
              <a:t>ermisos</a:t>
            </a:r>
            <a:r>
              <a:rPr spc="-65" dirty="0"/>
              <a:t> p</a:t>
            </a:r>
            <a:r>
              <a:rPr spc="-25" dirty="0"/>
              <a:t>a</a:t>
            </a:r>
            <a:r>
              <a:rPr spc="-65" dirty="0"/>
              <a:t>r</a:t>
            </a:r>
            <a:r>
              <a:rPr spc="-15" dirty="0"/>
              <a:t>a</a:t>
            </a:r>
            <a:r>
              <a:rPr spc="-65" dirty="0"/>
              <a:t> </a:t>
            </a:r>
            <a:r>
              <a:rPr spc="-30" dirty="0"/>
              <a:t>di</a:t>
            </a:r>
            <a:r>
              <a:rPr spc="-65" dirty="0"/>
              <a:t>r</a:t>
            </a:r>
            <a:r>
              <a:rPr spc="-30" dirty="0"/>
              <a:t>ec</a:t>
            </a:r>
            <a:r>
              <a:rPr spc="-45" dirty="0"/>
              <a:t>t</a:t>
            </a:r>
            <a:r>
              <a:rPr spc="-35" dirty="0"/>
              <a:t>orios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45"/>
              </a:spcBef>
            </a:pPr>
            <a:r>
              <a:rPr spc="5" dirty="0"/>
              <a:t>38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353" y="751088"/>
            <a:ext cx="3699510" cy="1955164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1285" indent="-109220">
              <a:lnSpc>
                <a:spcPct val="100000"/>
              </a:lnSpc>
              <a:spcBef>
                <a:spcPts val="635"/>
              </a:spcBef>
              <a:buChar char="•"/>
              <a:tabLst>
                <a:tab pos="121920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Cada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tiene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directorio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home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i="1" spc="-10" dirty="0">
                <a:solidFill>
                  <a:srgbClr val="22373A"/>
                </a:solidFill>
                <a:latin typeface="Trebuchet MS"/>
                <a:cs typeface="Trebuchet MS"/>
              </a:rPr>
              <a:t>Home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25" dirty="0">
                <a:solidFill>
                  <a:srgbClr val="22373A"/>
                </a:solidFill>
                <a:latin typeface="Trebuchet MS"/>
                <a:cs typeface="Trebuchet MS"/>
              </a:rPr>
              <a:t>Dir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endParaRPr sz="1100">
              <a:latin typeface="Trebuchet MS"/>
              <a:cs typeface="Trebuchet MS"/>
            </a:endParaRPr>
          </a:p>
          <a:p>
            <a:pPr marL="121285" indent="-109220">
              <a:lnSpc>
                <a:spcPct val="100000"/>
              </a:lnSpc>
              <a:spcBef>
                <a:spcPts val="540"/>
              </a:spcBef>
              <a:buChar char="•"/>
              <a:tabLst>
                <a:tab pos="121920" algn="l"/>
              </a:tabLst>
            </a:pP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crean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comando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15" dirty="0">
                <a:solidFill>
                  <a:srgbClr val="22373A"/>
                </a:solidFill>
                <a:latin typeface="Trebuchet MS"/>
                <a:cs typeface="Trebuchet MS"/>
              </a:rPr>
              <a:t>mkdir</a:t>
            </a:r>
            <a:endParaRPr sz="1100">
              <a:latin typeface="Trebuchet MS"/>
              <a:cs typeface="Trebuchet MS"/>
            </a:endParaRPr>
          </a:p>
          <a:p>
            <a:pPr marL="121285" marR="5080" indent="-109220">
              <a:lnSpc>
                <a:spcPct val="1042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Para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agregar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directorio,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deben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tener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adecuados</a:t>
            </a:r>
            <a:endParaRPr sz="1100">
              <a:latin typeface="Trebuchet MS"/>
              <a:cs typeface="Trebuchet MS"/>
            </a:endParaRPr>
          </a:p>
          <a:p>
            <a:pPr marL="398780" marR="297815" lvl="1" indent="-106045">
              <a:lnSpc>
                <a:spcPct val="114599"/>
              </a:lnSpc>
              <a:spcBef>
                <a:spcPts val="175"/>
              </a:spcBef>
              <a:buChar char="•"/>
              <a:tabLst>
                <a:tab pos="399415" algn="l"/>
              </a:tabLst>
            </a:pP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lectura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permiten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encontrar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(listar)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directorio</a:t>
            </a:r>
            <a:endParaRPr sz="1000">
              <a:latin typeface="Trebuchet MS"/>
              <a:cs typeface="Trebuchet MS"/>
            </a:endParaRPr>
          </a:p>
          <a:p>
            <a:pPr marL="398780" marR="226695" lvl="1" indent="-106045">
              <a:lnSpc>
                <a:spcPct val="114599"/>
              </a:lnSpc>
              <a:buChar char="•"/>
              <a:tabLst>
                <a:tab pos="399415" algn="l"/>
              </a:tabLst>
            </a:pP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escritura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permiten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agregar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borrar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directorio</a:t>
            </a:r>
            <a:endParaRPr sz="1000">
              <a:latin typeface="Trebuchet MS"/>
              <a:cs typeface="Trebuchet MS"/>
            </a:endParaRPr>
          </a:p>
          <a:p>
            <a:pPr marL="398780" marR="507365" lvl="1" indent="-106045">
              <a:lnSpc>
                <a:spcPct val="114599"/>
              </a:lnSpc>
              <a:buChar char="•"/>
              <a:tabLst>
                <a:tab pos="399415" algn="l"/>
              </a:tabLst>
            </a:pP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ejecución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requieren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hacer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directorio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actual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abrir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21583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Al</a:t>
            </a:r>
            <a:r>
              <a:rPr spc="-125" dirty="0"/>
              <a:t>g</a:t>
            </a:r>
            <a:r>
              <a:rPr spc="-40" dirty="0"/>
              <a:t>oritmo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</a:t>
            </a:r>
            <a:r>
              <a:rPr spc="-70" dirty="0"/>
              <a:t>c</a:t>
            </a:r>
            <a:r>
              <a:rPr spc="-35" dirty="0"/>
              <a:t>ont</a:t>
            </a:r>
            <a:r>
              <a:rPr spc="-70" dirty="0"/>
              <a:t>r</a:t>
            </a:r>
            <a:r>
              <a:rPr spc="-20" dirty="0"/>
              <a:t>ol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</a:t>
            </a:r>
            <a:r>
              <a:rPr spc="-30" dirty="0"/>
              <a:t>a</a:t>
            </a:r>
            <a:r>
              <a:rPr spc="-55" dirty="0"/>
              <a:t>c</a:t>
            </a:r>
            <a:r>
              <a:rPr spc="-70" dirty="0"/>
              <a:t>c</a:t>
            </a:r>
            <a:r>
              <a:rPr spc="-40" dirty="0"/>
              <a:t>eso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45"/>
              </a:spcBef>
            </a:pPr>
            <a:r>
              <a:rPr spc="5" dirty="0"/>
              <a:t>39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6201" rIns="0" bIns="0" rtlCol="0">
            <a:spAutoFit/>
          </a:bodyPr>
          <a:lstStyle/>
          <a:p>
            <a:pPr marL="287655" marR="5080" indent="-109220">
              <a:lnSpc>
                <a:spcPct val="118000"/>
              </a:lnSpc>
              <a:spcBef>
                <a:spcPts val="100"/>
              </a:spcBef>
              <a:buChar char="•"/>
              <a:tabLst>
                <a:tab pos="288290" algn="l"/>
              </a:tabLst>
            </a:pPr>
            <a:r>
              <a:rPr spc="-15" dirty="0"/>
              <a:t>Está</a:t>
            </a:r>
            <a:r>
              <a:rPr spc="-45" dirty="0"/>
              <a:t> </a:t>
            </a:r>
            <a:r>
              <a:rPr spc="15" dirty="0"/>
              <a:t>basado</a:t>
            </a:r>
            <a:r>
              <a:rPr spc="-45" dirty="0"/>
              <a:t> </a:t>
            </a:r>
            <a:r>
              <a:rPr spc="10" dirty="0"/>
              <a:t>en</a:t>
            </a:r>
            <a:r>
              <a:rPr spc="-45" dirty="0"/>
              <a:t> </a:t>
            </a:r>
            <a:r>
              <a:rPr spc="-5" dirty="0"/>
              <a:t>atributos</a:t>
            </a:r>
            <a:r>
              <a:rPr spc="-40" dirty="0"/>
              <a:t> </a:t>
            </a:r>
            <a:r>
              <a:rPr spc="5" dirty="0"/>
              <a:t>de</a:t>
            </a:r>
            <a:r>
              <a:rPr spc="-45" dirty="0"/>
              <a:t> </a:t>
            </a:r>
            <a:r>
              <a:rPr spc="20" dirty="0"/>
              <a:t>los</a:t>
            </a:r>
            <a:r>
              <a:rPr spc="-45" dirty="0"/>
              <a:t> </a:t>
            </a:r>
            <a:r>
              <a:rPr spc="-5" dirty="0"/>
              <a:t>sujetos</a:t>
            </a:r>
            <a:r>
              <a:rPr spc="-45" dirty="0"/>
              <a:t> </a:t>
            </a:r>
            <a:r>
              <a:rPr spc="-5" dirty="0"/>
              <a:t>(procesos)</a:t>
            </a:r>
            <a:r>
              <a:rPr spc="-45" dirty="0"/>
              <a:t> </a:t>
            </a:r>
            <a:r>
              <a:rPr spc="-35" dirty="0"/>
              <a:t>y</a:t>
            </a:r>
            <a:r>
              <a:rPr spc="-45" dirty="0"/>
              <a:t> </a:t>
            </a:r>
            <a:r>
              <a:rPr spc="5" dirty="0"/>
              <a:t>de</a:t>
            </a:r>
            <a:r>
              <a:rPr spc="-40" dirty="0"/>
              <a:t> </a:t>
            </a:r>
            <a:r>
              <a:rPr spc="20" dirty="0"/>
              <a:t>los </a:t>
            </a:r>
            <a:r>
              <a:rPr spc="-315" dirty="0"/>
              <a:t> </a:t>
            </a:r>
            <a:r>
              <a:rPr spc="-10" dirty="0"/>
              <a:t>objetos</a:t>
            </a:r>
            <a:r>
              <a:rPr spc="-35" dirty="0"/>
              <a:t> </a:t>
            </a:r>
            <a:r>
              <a:rPr spc="-10" dirty="0"/>
              <a:t>(recursos)</a:t>
            </a:r>
          </a:p>
          <a:p>
            <a:pPr marL="287655" marR="163195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288290" algn="l"/>
              </a:tabLst>
            </a:pPr>
            <a:r>
              <a:rPr dirty="0"/>
              <a:t>Las </a:t>
            </a:r>
            <a:r>
              <a:rPr spc="5" dirty="0"/>
              <a:t>sistemas </a:t>
            </a:r>
            <a:r>
              <a:rPr spc="-10" dirty="0"/>
              <a:t>Unix </a:t>
            </a:r>
            <a:r>
              <a:rPr dirty="0"/>
              <a:t>clásicos </a:t>
            </a:r>
            <a:r>
              <a:rPr spc="10" dirty="0"/>
              <a:t>asocian </a:t>
            </a:r>
            <a:r>
              <a:rPr spc="-20" dirty="0"/>
              <a:t>tres </a:t>
            </a:r>
            <a:r>
              <a:rPr spc="-5" dirty="0"/>
              <a:t>conjuntos </a:t>
            </a:r>
            <a:r>
              <a:rPr spc="5" dirty="0"/>
              <a:t>de </a:t>
            </a:r>
            <a:r>
              <a:rPr spc="10" dirty="0"/>
              <a:t> </a:t>
            </a:r>
            <a:r>
              <a:rPr dirty="0"/>
              <a:t>derechos</a:t>
            </a:r>
            <a:r>
              <a:rPr spc="-30" dirty="0"/>
              <a:t> </a:t>
            </a:r>
            <a:r>
              <a:rPr spc="5" dirty="0"/>
              <a:t>de</a:t>
            </a:r>
            <a:r>
              <a:rPr spc="-30" dirty="0"/>
              <a:t> </a:t>
            </a:r>
            <a:r>
              <a:rPr spc="-5" dirty="0"/>
              <a:t>acceso</a:t>
            </a:r>
            <a:r>
              <a:rPr spc="-30" dirty="0"/>
              <a:t> </a:t>
            </a:r>
            <a:r>
              <a:rPr spc="5" dirty="0"/>
              <a:t>a</a:t>
            </a:r>
            <a:r>
              <a:rPr spc="-25" dirty="0"/>
              <a:t> </a:t>
            </a:r>
            <a:r>
              <a:rPr spc="-5" dirty="0"/>
              <a:t>cada</a:t>
            </a:r>
            <a:r>
              <a:rPr spc="-30" dirty="0"/>
              <a:t> recurso, </a:t>
            </a:r>
            <a:r>
              <a:rPr dirty="0"/>
              <a:t>correspondientes</a:t>
            </a:r>
            <a:r>
              <a:rPr spc="-30" dirty="0"/>
              <a:t> </a:t>
            </a:r>
            <a:r>
              <a:rPr spc="-15" dirty="0"/>
              <a:t>al </a:t>
            </a:r>
            <a:r>
              <a:rPr spc="-315" dirty="0"/>
              <a:t> </a:t>
            </a:r>
            <a:r>
              <a:rPr spc="-5" dirty="0"/>
              <a:t>owner</a:t>
            </a:r>
            <a:r>
              <a:rPr spc="-30" dirty="0"/>
              <a:t> </a:t>
            </a:r>
            <a:r>
              <a:rPr spc="-55" dirty="0"/>
              <a:t>(</a:t>
            </a:r>
            <a:r>
              <a:rPr spc="-50" dirty="0">
                <a:latin typeface="Lucida Sans Unicode"/>
                <a:cs typeface="Lucida Sans Unicode"/>
              </a:rPr>
              <a:t>u</a:t>
            </a:r>
            <a:r>
              <a:rPr spc="-114" dirty="0"/>
              <a:t>),</a:t>
            </a:r>
            <a:r>
              <a:rPr spc="-30" dirty="0"/>
              <a:t> </a:t>
            </a:r>
            <a:r>
              <a:rPr spc="-15" dirty="0"/>
              <a:t>g</a:t>
            </a:r>
            <a:r>
              <a:rPr spc="-50" dirty="0"/>
              <a:t>r</a:t>
            </a:r>
            <a:r>
              <a:rPr spc="25" dirty="0"/>
              <a:t>oup</a:t>
            </a:r>
            <a:r>
              <a:rPr spc="-30" dirty="0"/>
              <a:t> </a:t>
            </a:r>
            <a:r>
              <a:rPr spc="-55" dirty="0"/>
              <a:t>(</a:t>
            </a:r>
            <a:r>
              <a:rPr spc="-120" dirty="0">
                <a:latin typeface="Lucida Sans Unicode"/>
                <a:cs typeface="Lucida Sans Unicode"/>
              </a:rPr>
              <a:t>g</a:t>
            </a:r>
            <a:r>
              <a:rPr spc="-55" dirty="0"/>
              <a:t>)</a:t>
            </a:r>
            <a:r>
              <a:rPr spc="-30" dirty="0"/>
              <a:t> </a:t>
            </a:r>
            <a:r>
              <a:rPr spc="-35" dirty="0"/>
              <a:t>y</a:t>
            </a:r>
            <a:r>
              <a:rPr spc="-30" dirty="0"/>
              <a:t> </a:t>
            </a:r>
            <a:r>
              <a:rPr spc="-20" dirty="0"/>
              <a:t>worl</a:t>
            </a:r>
            <a:r>
              <a:rPr spc="25" dirty="0"/>
              <a:t>d</a:t>
            </a:r>
            <a:r>
              <a:rPr spc="-30" dirty="0"/>
              <a:t> </a:t>
            </a:r>
            <a:r>
              <a:rPr spc="30" dirty="0"/>
              <a:t>o</a:t>
            </a:r>
            <a:r>
              <a:rPr spc="-30" dirty="0"/>
              <a:t> </a:t>
            </a:r>
            <a:r>
              <a:rPr spc="-15" dirty="0"/>
              <a:t>el</a:t>
            </a:r>
            <a:r>
              <a:rPr spc="-30" dirty="0"/>
              <a:t> </a:t>
            </a:r>
            <a:r>
              <a:rPr spc="-60" dirty="0"/>
              <a:t>r</a:t>
            </a:r>
            <a:r>
              <a:rPr spc="-10" dirty="0"/>
              <a:t>es</a:t>
            </a:r>
            <a:r>
              <a:rPr spc="-25" dirty="0"/>
              <a:t>t</a:t>
            </a:r>
            <a:r>
              <a:rPr spc="30" dirty="0"/>
              <a:t>o</a:t>
            </a:r>
            <a:r>
              <a:rPr spc="-30" dirty="0"/>
              <a:t> </a:t>
            </a:r>
            <a:r>
              <a:rPr spc="-5" dirty="0"/>
              <a:t>del</a:t>
            </a:r>
            <a:r>
              <a:rPr spc="-30" dirty="0"/>
              <a:t> </a:t>
            </a:r>
            <a:r>
              <a:rPr spc="25" dirty="0"/>
              <a:t>mundo</a:t>
            </a:r>
            <a:r>
              <a:rPr spc="-30" dirty="0"/>
              <a:t> </a:t>
            </a:r>
            <a:r>
              <a:rPr spc="-55" dirty="0"/>
              <a:t>(</a:t>
            </a:r>
            <a:r>
              <a:rPr spc="-40" dirty="0">
                <a:latin typeface="Lucida Sans Unicode"/>
                <a:cs typeface="Lucida Sans Unicode"/>
              </a:rPr>
              <a:t>o</a:t>
            </a:r>
            <a:r>
              <a:rPr spc="-55" dirty="0"/>
              <a:t>)</a:t>
            </a:r>
          </a:p>
          <a:p>
            <a:pPr marL="287655" indent="-109220">
              <a:lnSpc>
                <a:spcPct val="100000"/>
              </a:lnSpc>
              <a:spcBef>
                <a:spcPts val="535"/>
              </a:spcBef>
              <a:buChar char="•"/>
              <a:tabLst>
                <a:tab pos="288290" algn="l"/>
              </a:tabLst>
            </a:pPr>
            <a:r>
              <a:rPr spc="-30" dirty="0"/>
              <a:t>El</a:t>
            </a:r>
            <a:r>
              <a:rPr spc="-35" dirty="0"/>
              <a:t> </a:t>
            </a:r>
            <a:r>
              <a:rPr spc="15" dirty="0"/>
              <a:t>super</a:t>
            </a:r>
            <a:r>
              <a:rPr spc="-35" dirty="0"/>
              <a:t> </a:t>
            </a:r>
            <a:r>
              <a:rPr spc="15" dirty="0"/>
              <a:t>usuario</a:t>
            </a:r>
            <a:r>
              <a:rPr spc="-30" dirty="0"/>
              <a:t> </a:t>
            </a:r>
            <a:r>
              <a:rPr spc="30" dirty="0"/>
              <a:t>no</a:t>
            </a:r>
            <a:r>
              <a:rPr spc="-35" dirty="0"/>
              <a:t> </a:t>
            </a:r>
            <a:r>
              <a:rPr spc="-10" dirty="0"/>
              <a:t>está</a:t>
            </a:r>
            <a:r>
              <a:rPr spc="-30" dirty="0"/>
              <a:t> </a:t>
            </a:r>
            <a:r>
              <a:rPr spc="-15" dirty="0"/>
              <a:t>sujeto</a:t>
            </a:r>
            <a:r>
              <a:rPr spc="-35" dirty="0"/>
              <a:t> </a:t>
            </a:r>
            <a:r>
              <a:rPr spc="5" dirty="0"/>
              <a:t>a</a:t>
            </a:r>
            <a:r>
              <a:rPr spc="-30" dirty="0"/>
              <a:t> </a:t>
            </a:r>
            <a:r>
              <a:rPr spc="10" dirty="0"/>
              <a:t>estos</a:t>
            </a:r>
            <a:r>
              <a:rPr spc="-35" dirty="0"/>
              <a:t> </a:t>
            </a:r>
            <a:r>
              <a:rPr spc="15" dirty="0"/>
              <a:t>chequeos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21583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Al</a:t>
            </a:r>
            <a:r>
              <a:rPr spc="-125" dirty="0"/>
              <a:t>g</a:t>
            </a:r>
            <a:r>
              <a:rPr spc="-40" dirty="0"/>
              <a:t>oritmo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</a:t>
            </a:r>
            <a:r>
              <a:rPr spc="-70" dirty="0"/>
              <a:t>c</a:t>
            </a:r>
            <a:r>
              <a:rPr spc="-35" dirty="0"/>
              <a:t>ont</a:t>
            </a:r>
            <a:r>
              <a:rPr spc="-70" dirty="0"/>
              <a:t>r</a:t>
            </a:r>
            <a:r>
              <a:rPr spc="-20" dirty="0"/>
              <a:t>ol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</a:t>
            </a:r>
            <a:r>
              <a:rPr spc="-30" dirty="0"/>
              <a:t>a</a:t>
            </a:r>
            <a:r>
              <a:rPr spc="-55" dirty="0"/>
              <a:t>c</a:t>
            </a:r>
            <a:r>
              <a:rPr spc="-70" dirty="0"/>
              <a:t>c</a:t>
            </a:r>
            <a:r>
              <a:rPr spc="-40" dirty="0"/>
              <a:t>eso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45"/>
              </a:spcBef>
            </a:pPr>
            <a:r>
              <a:rPr spc="5" dirty="0"/>
              <a:t>40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353" y="787296"/>
            <a:ext cx="3745865" cy="192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marR="110489" indent="-109220" algn="just">
              <a:lnSpc>
                <a:spcPct val="118000"/>
              </a:lnSpc>
              <a:spcBef>
                <a:spcPts val="100"/>
              </a:spcBef>
              <a:buChar char="•"/>
              <a:tabLst>
                <a:tab pos="12192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Si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uid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efectivo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(euid)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indica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dueño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archivo,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bits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permisos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owner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deciden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si se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tiene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acceso</a:t>
            </a:r>
            <a:endParaRPr sz="1100">
              <a:latin typeface="Trebuchet MS"/>
              <a:cs typeface="Trebuchet MS"/>
            </a:endParaRPr>
          </a:p>
          <a:p>
            <a:pPr marL="121285" marR="97790" indent="-109220" algn="just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Si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dueño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archivo,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pero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gid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efectivo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(egid)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indica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su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grupo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dueño,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aplican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permisos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grupo</a:t>
            </a:r>
            <a:endParaRPr sz="1100">
              <a:latin typeface="Trebuchet MS"/>
              <a:cs typeface="Trebuchet MS"/>
            </a:endParaRPr>
          </a:p>
          <a:p>
            <a:pPr marL="121285" indent="-109220" algn="just">
              <a:lnSpc>
                <a:spcPct val="100000"/>
              </a:lnSpc>
              <a:spcBef>
                <a:spcPts val="535"/>
              </a:spcBef>
              <a:buChar char="•"/>
              <a:tabLst>
                <a:tab pos="12192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Si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no,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aplican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resto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mundo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(Others)</a:t>
            </a:r>
            <a:endParaRPr sz="1100">
              <a:latin typeface="Trebuchet MS"/>
              <a:cs typeface="Trebuchet MS"/>
            </a:endParaRPr>
          </a:p>
          <a:p>
            <a:pPr marL="121285" marR="53340" indent="-109220" algn="just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puede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tener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archivo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donde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dueño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tenga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menos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resto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mundo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others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Trebuchet MS"/>
                <a:cs typeface="Trebuchet MS"/>
              </a:rPr>
              <a:t>!!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20605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Ejemp</a:t>
            </a:r>
            <a:r>
              <a:rPr spc="-30" dirty="0"/>
              <a:t>l</a:t>
            </a:r>
            <a:r>
              <a:rPr spc="-50" dirty="0"/>
              <a:t>os</a:t>
            </a:r>
            <a:r>
              <a:rPr spc="-65" dirty="0"/>
              <a:t> </a:t>
            </a:r>
            <a:r>
              <a:rPr spc="-70" dirty="0"/>
              <a:t>c</a:t>
            </a:r>
            <a:r>
              <a:rPr spc="-35" dirty="0"/>
              <a:t>ont</a:t>
            </a:r>
            <a:r>
              <a:rPr spc="-70" dirty="0"/>
              <a:t>r</a:t>
            </a:r>
            <a:r>
              <a:rPr spc="-20" dirty="0"/>
              <a:t>ol</a:t>
            </a:r>
            <a:r>
              <a:rPr spc="-65" dirty="0"/>
              <a:t> </a:t>
            </a:r>
            <a:r>
              <a:rPr spc="-30" dirty="0"/>
              <a:t>a</a:t>
            </a:r>
            <a:r>
              <a:rPr spc="-55" dirty="0"/>
              <a:t>c</a:t>
            </a:r>
            <a:r>
              <a:rPr spc="-70" dirty="0"/>
              <a:t>c</a:t>
            </a:r>
            <a:r>
              <a:rPr spc="-40" dirty="0"/>
              <a:t>eso</a:t>
            </a:r>
            <a:r>
              <a:rPr spc="-65" dirty="0"/>
              <a:t> </a:t>
            </a:r>
            <a:r>
              <a:rPr spc="-55" dirty="0"/>
              <a:t>UNIX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6808" y="3177496"/>
            <a:ext cx="114935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50" dirty="0">
                <a:solidFill>
                  <a:srgbClr val="22373A"/>
                </a:solidFill>
                <a:latin typeface="Trebuchet MS"/>
                <a:cs typeface="Trebuchet MS"/>
              </a:rPr>
              <a:t>4</a:t>
            </a:r>
            <a:r>
              <a:rPr sz="800" spc="-95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617688"/>
            <a:ext cx="3782060" cy="1298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Ejemp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25" dirty="0">
                <a:solidFill>
                  <a:srgbClr val="22373A"/>
                </a:solidFill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930"/>
              </a:spcBef>
              <a:buChar char="•"/>
              <a:tabLst>
                <a:tab pos="290195" algn="l"/>
              </a:tabLst>
            </a:pP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UID/GID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efectivos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40" dirty="0">
                <a:solidFill>
                  <a:srgbClr val="22373A"/>
                </a:solidFill>
                <a:latin typeface="Trebuchet MS"/>
                <a:cs typeface="Trebuchet MS"/>
              </a:rPr>
              <a:t>jose.rodriguez,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15" dirty="0">
                <a:solidFill>
                  <a:srgbClr val="22373A"/>
                </a:solidFill>
                <a:latin typeface="Trebuchet MS"/>
                <a:cs typeface="Trebuchet MS"/>
              </a:rPr>
              <a:t>sistoper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40"/>
              </a:spcBef>
              <a:buChar char="•"/>
              <a:tabLst>
                <a:tab pos="290195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des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5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100" i="1" spc="-4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ctu</a:t>
            </a:r>
            <a:r>
              <a:rPr sz="1100" i="1" spc="-6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i="1" spc="3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55" dirty="0">
                <a:solidFill>
                  <a:srgbClr val="22373A"/>
                </a:solidFill>
                <a:latin typeface="Trebuchet MS"/>
                <a:cs typeface="Trebuchet MS"/>
              </a:rPr>
              <a:t>(r)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sob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re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350"/>
              </a:spcBef>
              <a:buChar char="•"/>
              <a:tabLst>
                <a:tab pos="290195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chi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ejemp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125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txt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endParaRPr sz="1100">
              <a:latin typeface="Trebuchet MS"/>
              <a:cs typeface="Trebuchet MS"/>
            </a:endParaRPr>
          </a:p>
          <a:p>
            <a:pPr marL="566420" lvl="1" indent="-106045">
              <a:lnSpc>
                <a:spcPct val="100000"/>
              </a:lnSpc>
              <a:spcBef>
                <a:spcPts val="355"/>
              </a:spcBef>
              <a:buFont typeface="Trebuchet MS"/>
              <a:buChar char="•"/>
              <a:tabLst>
                <a:tab pos="567055" algn="l"/>
              </a:tabLst>
            </a:pP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pedro.martinez,</a:t>
            </a: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10" dirty="0">
                <a:solidFill>
                  <a:srgbClr val="22373A"/>
                </a:solidFill>
                <a:latin typeface="Trebuchet MS"/>
                <a:cs typeface="Trebuchet MS"/>
              </a:rPr>
              <a:t>sistoper</a:t>
            </a:r>
            <a:r>
              <a:rPr sz="1000" i="1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UID,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GID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dueño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endParaRPr sz="1000">
              <a:latin typeface="Trebuchet MS"/>
              <a:cs typeface="Trebuchet MS"/>
            </a:endParaRPr>
          </a:p>
          <a:p>
            <a:pPr marL="566420" lvl="1" indent="-106045">
              <a:lnSpc>
                <a:spcPct val="100000"/>
              </a:lnSpc>
              <a:spcBef>
                <a:spcPts val="175"/>
              </a:spcBef>
              <a:buFont typeface="Trebuchet MS"/>
              <a:buChar char="•"/>
              <a:tabLst>
                <a:tab pos="567055" algn="l"/>
              </a:tabLst>
            </a:pP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rw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-</a:t>
            </a:r>
            <a:r>
              <a:rPr sz="1000" i="1" spc="-21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-wx</a:t>
            </a:r>
            <a:r>
              <a:rPr sz="1000" i="1" spc="-80" dirty="0">
                <a:solidFill>
                  <a:srgbClr val="22373A"/>
                </a:solidFill>
                <a:latin typeface="Trebuchet MS"/>
                <a:cs typeface="Trebuchet MS"/>
              </a:rPr>
              <a:t>,rwx</a:t>
            </a: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6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7)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definidos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20605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Ejemp</a:t>
            </a:r>
            <a:r>
              <a:rPr spc="-30" dirty="0"/>
              <a:t>l</a:t>
            </a:r>
            <a:r>
              <a:rPr spc="-50" dirty="0"/>
              <a:t>os</a:t>
            </a:r>
            <a:r>
              <a:rPr spc="-65" dirty="0"/>
              <a:t> </a:t>
            </a:r>
            <a:r>
              <a:rPr spc="-70" dirty="0"/>
              <a:t>c</a:t>
            </a:r>
            <a:r>
              <a:rPr spc="-35" dirty="0"/>
              <a:t>ont</a:t>
            </a:r>
            <a:r>
              <a:rPr spc="-70" dirty="0"/>
              <a:t>r</a:t>
            </a:r>
            <a:r>
              <a:rPr spc="-20" dirty="0"/>
              <a:t>ol</a:t>
            </a:r>
            <a:r>
              <a:rPr spc="-65" dirty="0"/>
              <a:t> </a:t>
            </a:r>
            <a:r>
              <a:rPr spc="-30" dirty="0"/>
              <a:t>a</a:t>
            </a:r>
            <a:r>
              <a:rPr spc="-55" dirty="0"/>
              <a:t>c</a:t>
            </a:r>
            <a:r>
              <a:rPr spc="-70" dirty="0"/>
              <a:t>c</a:t>
            </a:r>
            <a:r>
              <a:rPr spc="-40" dirty="0"/>
              <a:t>eso</a:t>
            </a:r>
            <a:r>
              <a:rPr spc="-65" dirty="0"/>
              <a:t> </a:t>
            </a:r>
            <a:r>
              <a:rPr spc="-55" dirty="0"/>
              <a:t>UNIX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6808" y="3177496"/>
            <a:ext cx="114935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50" dirty="0">
                <a:solidFill>
                  <a:srgbClr val="22373A"/>
                </a:solidFill>
                <a:latin typeface="Trebuchet MS"/>
                <a:cs typeface="Trebuchet MS"/>
              </a:rPr>
              <a:t>4</a:t>
            </a:r>
            <a:r>
              <a:rPr sz="800" spc="-95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617688"/>
            <a:ext cx="3782060" cy="169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Ejemp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25" dirty="0">
                <a:solidFill>
                  <a:srgbClr val="22373A"/>
                </a:solidFill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930"/>
              </a:spcBef>
              <a:buChar char="•"/>
              <a:tabLst>
                <a:tab pos="290195" algn="l"/>
              </a:tabLst>
            </a:pP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UID/GID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efectivos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40" dirty="0">
                <a:solidFill>
                  <a:srgbClr val="22373A"/>
                </a:solidFill>
                <a:latin typeface="Trebuchet MS"/>
                <a:cs typeface="Trebuchet MS"/>
              </a:rPr>
              <a:t>jose.rodriguez,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15" dirty="0">
                <a:solidFill>
                  <a:srgbClr val="22373A"/>
                </a:solidFill>
                <a:latin typeface="Trebuchet MS"/>
                <a:cs typeface="Trebuchet MS"/>
              </a:rPr>
              <a:t>sistoper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40"/>
              </a:spcBef>
              <a:buChar char="•"/>
              <a:tabLst>
                <a:tab pos="290195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des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5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100" i="1" spc="-4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ctu</a:t>
            </a:r>
            <a:r>
              <a:rPr sz="1100" i="1" spc="-6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i="1" spc="3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55" dirty="0">
                <a:solidFill>
                  <a:srgbClr val="22373A"/>
                </a:solidFill>
                <a:latin typeface="Trebuchet MS"/>
                <a:cs typeface="Trebuchet MS"/>
              </a:rPr>
              <a:t>(r)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sob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re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350"/>
              </a:spcBef>
              <a:buChar char="•"/>
              <a:tabLst>
                <a:tab pos="290195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chi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ejemp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125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txt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endParaRPr sz="1100">
              <a:latin typeface="Trebuchet MS"/>
              <a:cs typeface="Trebuchet MS"/>
            </a:endParaRPr>
          </a:p>
          <a:p>
            <a:pPr marL="566420" lvl="1" indent="-106045">
              <a:lnSpc>
                <a:spcPct val="100000"/>
              </a:lnSpc>
              <a:spcBef>
                <a:spcPts val="355"/>
              </a:spcBef>
              <a:buFont typeface="Trebuchet MS"/>
              <a:buChar char="•"/>
              <a:tabLst>
                <a:tab pos="567055" algn="l"/>
              </a:tabLst>
            </a:pP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pedro.martinez,</a:t>
            </a: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10" dirty="0">
                <a:solidFill>
                  <a:srgbClr val="22373A"/>
                </a:solidFill>
                <a:latin typeface="Trebuchet MS"/>
                <a:cs typeface="Trebuchet MS"/>
              </a:rPr>
              <a:t>sistoper</a:t>
            </a:r>
            <a:r>
              <a:rPr sz="1000" i="1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UID,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GID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dueño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endParaRPr sz="1000">
              <a:latin typeface="Trebuchet MS"/>
              <a:cs typeface="Trebuchet MS"/>
            </a:endParaRPr>
          </a:p>
          <a:p>
            <a:pPr marL="566420" lvl="1" indent="-106045">
              <a:lnSpc>
                <a:spcPct val="100000"/>
              </a:lnSpc>
              <a:spcBef>
                <a:spcPts val="175"/>
              </a:spcBef>
              <a:buFont typeface="Trebuchet MS"/>
              <a:buChar char="•"/>
              <a:tabLst>
                <a:tab pos="567055" algn="l"/>
              </a:tabLst>
            </a:pP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rw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-</a:t>
            </a:r>
            <a:r>
              <a:rPr sz="1000" i="1" spc="-21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-wx</a:t>
            </a:r>
            <a:r>
              <a:rPr sz="1000" i="1" spc="-80" dirty="0">
                <a:solidFill>
                  <a:srgbClr val="22373A"/>
                </a:solidFill>
                <a:latin typeface="Trebuchet MS"/>
                <a:cs typeface="Trebuchet MS"/>
              </a:rPr>
              <a:t>,rwx</a:t>
            </a: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6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7)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definidos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Resultado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20605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Ejemp</a:t>
            </a:r>
            <a:r>
              <a:rPr spc="-30" dirty="0"/>
              <a:t>l</a:t>
            </a:r>
            <a:r>
              <a:rPr spc="-50" dirty="0"/>
              <a:t>os</a:t>
            </a:r>
            <a:r>
              <a:rPr spc="-65" dirty="0"/>
              <a:t> </a:t>
            </a:r>
            <a:r>
              <a:rPr spc="-70" dirty="0"/>
              <a:t>c</a:t>
            </a:r>
            <a:r>
              <a:rPr spc="-35" dirty="0"/>
              <a:t>ont</a:t>
            </a:r>
            <a:r>
              <a:rPr spc="-70" dirty="0"/>
              <a:t>r</a:t>
            </a:r>
            <a:r>
              <a:rPr spc="-20" dirty="0"/>
              <a:t>ol</a:t>
            </a:r>
            <a:r>
              <a:rPr spc="-65" dirty="0"/>
              <a:t> </a:t>
            </a:r>
            <a:r>
              <a:rPr spc="-30" dirty="0"/>
              <a:t>a</a:t>
            </a:r>
            <a:r>
              <a:rPr spc="-55" dirty="0"/>
              <a:t>c</a:t>
            </a:r>
            <a:r>
              <a:rPr spc="-70" dirty="0"/>
              <a:t>c</a:t>
            </a:r>
            <a:r>
              <a:rPr spc="-40" dirty="0"/>
              <a:t>eso</a:t>
            </a:r>
            <a:r>
              <a:rPr spc="-65" dirty="0"/>
              <a:t> </a:t>
            </a:r>
            <a:r>
              <a:rPr spc="-55" dirty="0"/>
              <a:t>UNIX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6808" y="3177496"/>
            <a:ext cx="114935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50" dirty="0">
                <a:solidFill>
                  <a:srgbClr val="22373A"/>
                </a:solidFill>
                <a:latin typeface="Trebuchet MS"/>
                <a:cs typeface="Trebuchet MS"/>
              </a:rPr>
              <a:t>4</a:t>
            </a:r>
            <a:r>
              <a:rPr sz="800" spc="-95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617688"/>
            <a:ext cx="3782060" cy="1970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Ejemp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25" dirty="0">
                <a:solidFill>
                  <a:srgbClr val="22373A"/>
                </a:solidFill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930"/>
              </a:spcBef>
              <a:buChar char="•"/>
              <a:tabLst>
                <a:tab pos="290195" algn="l"/>
              </a:tabLst>
            </a:pP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UID/GID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efectivos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40" dirty="0">
                <a:solidFill>
                  <a:srgbClr val="22373A"/>
                </a:solidFill>
                <a:latin typeface="Trebuchet MS"/>
                <a:cs typeface="Trebuchet MS"/>
              </a:rPr>
              <a:t>jose.rodriguez,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15" dirty="0">
                <a:solidFill>
                  <a:srgbClr val="22373A"/>
                </a:solidFill>
                <a:latin typeface="Trebuchet MS"/>
                <a:cs typeface="Trebuchet MS"/>
              </a:rPr>
              <a:t>sistoper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40"/>
              </a:spcBef>
              <a:buChar char="•"/>
              <a:tabLst>
                <a:tab pos="290195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des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5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100" i="1" spc="-4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ctu</a:t>
            </a:r>
            <a:r>
              <a:rPr sz="1100" i="1" spc="-6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i="1" spc="3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55" dirty="0">
                <a:solidFill>
                  <a:srgbClr val="22373A"/>
                </a:solidFill>
                <a:latin typeface="Trebuchet MS"/>
                <a:cs typeface="Trebuchet MS"/>
              </a:rPr>
              <a:t>(r)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sob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re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350"/>
              </a:spcBef>
              <a:buChar char="•"/>
              <a:tabLst>
                <a:tab pos="290195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chi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ejemp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125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txt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endParaRPr sz="1100">
              <a:latin typeface="Trebuchet MS"/>
              <a:cs typeface="Trebuchet MS"/>
            </a:endParaRPr>
          </a:p>
          <a:p>
            <a:pPr marL="566420" lvl="1" indent="-106045">
              <a:lnSpc>
                <a:spcPct val="100000"/>
              </a:lnSpc>
              <a:spcBef>
                <a:spcPts val="355"/>
              </a:spcBef>
              <a:buFont typeface="Trebuchet MS"/>
              <a:buChar char="•"/>
              <a:tabLst>
                <a:tab pos="567055" algn="l"/>
              </a:tabLst>
            </a:pP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pedro.martinez,</a:t>
            </a: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10" dirty="0">
                <a:solidFill>
                  <a:srgbClr val="22373A"/>
                </a:solidFill>
                <a:latin typeface="Trebuchet MS"/>
                <a:cs typeface="Trebuchet MS"/>
              </a:rPr>
              <a:t>sistoper</a:t>
            </a:r>
            <a:r>
              <a:rPr sz="1000" i="1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UID,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GID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dueño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endParaRPr sz="1000">
              <a:latin typeface="Trebuchet MS"/>
              <a:cs typeface="Trebuchet MS"/>
            </a:endParaRPr>
          </a:p>
          <a:p>
            <a:pPr marL="566420" lvl="1" indent="-106045">
              <a:lnSpc>
                <a:spcPct val="100000"/>
              </a:lnSpc>
              <a:spcBef>
                <a:spcPts val="175"/>
              </a:spcBef>
              <a:buFont typeface="Trebuchet MS"/>
              <a:buChar char="•"/>
              <a:tabLst>
                <a:tab pos="567055" algn="l"/>
              </a:tabLst>
            </a:pP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rw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-</a:t>
            </a:r>
            <a:r>
              <a:rPr sz="1000" i="1" spc="-21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-wx</a:t>
            </a:r>
            <a:r>
              <a:rPr sz="1000" i="1" spc="-80" dirty="0">
                <a:solidFill>
                  <a:srgbClr val="22373A"/>
                </a:solidFill>
                <a:latin typeface="Trebuchet MS"/>
                <a:cs typeface="Trebuchet MS"/>
              </a:rPr>
              <a:t>,rwx</a:t>
            </a: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6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7)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definidos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22373A"/>
              </a:buClr>
              <a:buFont typeface="Trebuchet MS"/>
              <a:buChar char="•"/>
            </a:pP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Resultado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885"/>
              </a:spcBef>
              <a:buChar char="•"/>
              <a:tabLst>
                <a:tab pos="290195" algn="l"/>
              </a:tabLst>
            </a:pP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chequean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grupo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u="sng" spc="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dueño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20605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Ejemp</a:t>
            </a:r>
            <a:r>
              <a:rPr spc="-30" dirty="0"/>
              <a:t>l</a:t>
            </a:r>
            <a:r>
              <a:rPr spc="-50" dirty="0"/>
              <a:t>os</a:t>
            </a:r>
            <a:r>
              <a:rPr spc="-65" dirty="0"/>
              <a:t> </a:t>
            </a:r>
            <a:r>
              <a:rPr spc="-70" dirty="0"/>
              <a:t>c</a:t>
            </a:r>
            <a:r>
              <a:rPr spc="-35" dirty="0"/>
              <a:t>ont</a:t>
            </a:r>
            <a:r>
              <a:rPr spc="-70" dirty="0"/>
              <a:t>r</a:t>
            </a:r>
            <a:r>
              <a:rPr spc="-20" dirty="0"/>
              <a:t>ol</a:t>
            </a:r>
            <a:r>
              <a:rPr spc="-65" dirty="0"/>
              <a:t> </a:t>
            </a:r>
            <a:r>
              <a:rPr spc="-30" dirty="0"/>
              <a:t>a</a:t>
            </a:r>
            <a:r>
              <a:rPr spc="-55" dirty="0"/>
              <a:t>c</a:t>
            </a:r>
            <a:r>
              <a:rPr spc="-70" dirty="0"/>
              <a:t>c</a:t>
            </a:r>
            <a:r>
              <a:rPr spc="-40" dirty="0"/>
              <a:t>eso</a:t>
            </a:r>
            <a:r>
              <a:rPr spc="-65" dirty="0"/>
              <a:t> </a:t>
            </a:r>
            <a:r>
              <a:rPr spc="-55" dirty="0"/>
              <a:t>UNIX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6808" y="3177496"/>
            <a:ext cx="114935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50" dirty="0">
                <a:solidFill>
                  <a:srgbClr val="22373A"/>
                </a:solidFill>
                <a:latin typeface="Trebuchet MS"/>
                <a:cs typeface="Trebuchet MS"/>
              </a:rPr>
              <a:t>4</a:t>
            </a:r>
            <a:r>
              <a:rPr sz="800" spc="-95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617688"/>
            <a:ext cx="3782060" cy="2206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Ejemp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25" dirty="0">
                <a:solidFill>
                  <a:srgbClr val="22373A"/>
                </a:solidFill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930"/>
              </a:spcBef>
              <a:buChar char="•"/>
              <a:tabLst>
                <a:tab pos="290195" algn="l"/>
              </a:tabLst>
            </a:pP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UID/GID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efectivos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40" dirty="0">
                <a:solidFill>
                  <a:srgbClr val="22373A"/>
                </a:solidFill>
                <a:latin typeface="Trebuchet MS"/>
                <a:cs typeface="Trebuchet MS"/>
              </a:rPr>
              <a:t>jose.rodriguez,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15" dirty="0">
                <a:solidFill>
                  <a:srgbClr val="22373A"/>
                </a:solidFill>
                <a:latin typeface="Trebuchet MS"/>
                <a:cs typeface="Trebuchet MS"/>
              </a:rPr>
              <a:t>sistoper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40"/>
              </a:spcBef>
              <a:buChar char="•"/>
              <a:tabLst>
                <a:tab pos="290195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des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5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100" i="1" spc="-4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ctu</a:t>
            </a:r>
            <a:r>
              <a:rPr sz="1100" i="1" spc="-6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i="1" spc="3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55" dirty="0">
                <a:solidFill>
                  <a:srgbClr val="22373A"/>
                </a:solidFill>
                <a:latin typeface="Trebuchet MS"/>
                <a:cs typeface="Trebuchet MS"/>
              </a:rPr>
              <a:t>(r)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sob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re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350"/>
              </a:spcBef>
              <a:buChar char="•"/>
              <a:tabLst>
                <a:tab pos="290195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chi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ejemp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125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txt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endParaRPr sz="1100">
              <a:latin typeface="Trebuchet MS"/>
              <a:cs typeface="Trebuchet MS"/>
            </a:endParaRPr>
          </a:p>
          <a:p>
            <a:pPr marL="566420" lvl="1" indent="-106045">
              <a:lnSpc>
                <a:spcPct val="100000"/>
              </a:lnSpc>
              <a:spcBef>
                <a:spcPts val="355"/>
              </a:spcBef>
              <a:buFont typeface="Trebuchet MS"/>
              <a:buChar char="•"/>
              <a:tabLst>
                <a:tab pos="567055" algn="l"/>
              </a:tabLst>
            </a:pP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pedro.martinez,</a:t>
            </a: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10" dirty="0">
                <a:solidFill>
                  <a:srgbClr val="22373A"/>
                </a:solidFill>
                <a:latin typeface="Trebuchet MS"/>
                <a:cs typeface="Trebuchet MS"/>
              </a:rPr>
              <a:t>sistoper</a:t>
            </a:r>
            <a:r>
              <a:rPr sz="1000" i="1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UID,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GID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dueño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endParaRPr sz="1000">
              <a:latin typeface="Trebuchet MS"/>
              <a:cs typeface="Trebuchet MS"/>
            </a:endParaRPr>
          </a:p>
          <a:p>
            <a:pPr marL="566420" lvl="1" indent="-106045">
              <a:lnSpc>
                <a:spcPct val="100000"/>
              </a:lnSpc>
              <a:spcBef>
                <a:spcPts val="175"/>
              </a:spcBef>
              <a:buFont typeface="Trebuchet MS"/>
              <a:buChar char="•"/>
              <a:tabLst>
                <a:tab pos="567055" algn="l"/>
              </a:tabLst>
            </a:pP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rw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-</a:t>
            </a:r>
            <a:r>
              <a:rPr sz="1000" i="1" spc="-21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-wx</a:t>
            </a:r>
            <a:r>
              <a:rPr sz="1000" i="1" spc="-80" dirty="0">
                <a:solidFill>
                  <a:srgbClr val="22373A"/>
                </a:solidFill>
                <a:latin typeface="Trebuchet MS"/>
                <a:cs typeface="Trebuchet MS"/>
              </a:rPr>
              <a:t>,rwx</a:t>
            </a: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6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7)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definidos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22373A"/>
              </a:buClr>
              <a:buFont typeface="Trebuchet MS"/>
              <a:buChar char="•"/>
            </a:pP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Resultado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885"/>
              </a:spcBef>
              <a:buChar char="•"/>
              <a:tabLst>
                <a:tab pos="290195" algn="l"/>
              </a:tabLst>
            </a:pP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chequean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grupo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u="sng" spc="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dueño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acceso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solicitado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será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denegado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31349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C</a:t>
            </a:r>
            <a:r>
              <a:rPr spc="-35" dirty="0"/>
              <a:t>onfidenci</a:t>
            </a:r>
            <a:r>
              <a:rPr spc="-55" dirty="0"/>
              <a:t>a</a:t>
            </a:r>
            <a:r>
              <a:rPr spc="-35" dirty="0"/>
              <a:t>lidad,</a:t>
            </a:r>
            <a:r>
              <a:rPr spc="-65" dirty="0"/>
              <a:t> </a:t>
            </a:r>
            <a:r>
              <a:rPr spc="-20" dirty="0"/>
              <a:t>In</a:t>
            </a:r>
            <a:r>
              <a:rPr spc="-40" dirty="0"/>
              <a:t>tegridad</a:t>
            </a:r>
            <a:r>
              <a:rPr spc="-65" dirty="0"/>
              <a:t> </a:t>
            </a:r>
            <a:r>
              <a:rPr spc="-40" dirty="0"/>
              <a:t>y</a:t>
            </a:r>
            <a:r>
              <a:rPr spc="-65" dirty="0"/>
              <a:t> </a:t>
            </a:r>
            <a:r>
              <a:rPr spc="-35" dirty="0"/>
              <a:t>Disponibilidad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pc="-5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353" y="1116543"/>
            <a:ext cx="3677920" cy="128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marR="98425" indent="-109220">
              <a:lnSpc>
                <a:spcPct val="118000"/>
              </a:lnSpc>
              <a:spcBef>
                <a:spcPts val="100"/>
              </a:spcBef>
              <a:buFont typeface="Trebuchet MS"/>
              <a:buChar char="•"/>
              <a:tabLst>
                <a:tab pos="121920" algn="l"/>
              </a:tabLst>
            </a:pP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Confidencialidad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1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prevención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difusión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autorizada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información</a:t>
            </a:r>
            <a:endParaRPr sz="1100">
              <a:latin typeface="Trebuchet MS"/>
              <a:cs typeface="Trebuchet MS"/>
            </a:endParaRPr>
          </a:p>
          <a:p>
            <a:pPr marL="121285" marR="20320" indent="-109220">
              <a:lnSpc>
                <a:spcPct val="118000"/>
              </a:lnSpc>
              <a:spcBef>
                <a:spcPts val="300"/>
              </a:spcBef>
              <a:buFont typeface="Trebuchet MS"/>
              <a:buChar char="•"/>
              <a:tabLst>
                <a:tab pos="121920" algn="l"/>
              </a:tabLst>
            </a:pP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Integridad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1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prevención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modificación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autorizada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información</a:t>
            </a:r>
            <a:endParaRPr sz="1100">
              <a:latin typeface="Trebuchet MS"/>
              <a:cs typeface="Trebuchet MS"/>
            </a:endParaRPr>
          </a:p>
          <a:p>
            <a:pPr marL="121285" marR="5080" indent="-109220">
              <a:lnSpc>
                <a:spcPct val="118000"/>
              </a:lnSpc>
              <a:spcBef>
                <a:spcPts val="300"/>
              </a:spcBef>
              <a:buFont typeface="Trebuchet MS"/>
              <a:buChar char="•"/>
              <a:tabLst>
                <a:tab pos="121920" algn="l"/>
              </a:tabLst>
            </a:pP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Disponibilidad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1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prevención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apropiación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autorizada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información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recursos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20605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Ejemp</a:t>
            </a:r>
            <a:r>
              <a:rPr spc="-30" dirty="0"/>
              <a:t>l</a:t>
            </a:r>
            <a:r>
              <a:rPr spc="-50" dirty="0"/>
              <a:t>os</a:t>
            </a:r>
            <a:r>
              <a:rPr spc="-65" dirty="0"/>
              <a:t> </a:t>
            </a:r>
            <a:r>
              <a:rPr spc="-70" dirty="0"/>
              <a:t>c</a:t>
            </a:r>
            <a:r>
              <a:rPr spc="-35" dirty="0"/>
              <a:t>ont</a:t>
            </a:r>
            <a:r>
              <a:rPr spc="-70" dirty="0"/>
              <a:t>r</a:t>
            </a:r>
            <a:r>
              <a:rPr spc="-20" dirty="0"/>
              <a:t>ol</a:t>
            </a:r>
            <a:r>
              <a:rPr spc="-65" dirty="0"/>
              <a:t> </a:t>
            </a:r>
            <a:r>
              <a:rPr spc="-30" dirty="0"/>
              <a:t>a</a:t>
            </a:r>
            <a:r>
              <a:rPr spc="-55" dirty="0"/>
              <a:t>c</a:t>
            </a:r>
            <a:r>
              <a:rPr spc="-70" dirty="0"/>
              <a:t>c</a:t>
            </a:r>
            <a:r>
              <a:rPr spc="-40" dirty="0"/>
              <a:t>eso</a:t>
            </a:r>
            <a:r>
              <a:rPr spc="-65" dirty="0"/>
              <a:t> </a:t>
            </a:r>
            <a:r>
              <a:rPr spc="-55" dirty="0"/>
              <a:t>UNIX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77296" y="3177496"/>
            <a:ext cx="124460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4</a:t>
            </a: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19098"/>
            <a:ext cx="3650615" cy="1496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Ejemp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930"/>
              </a:spcBef>
              <a:buChar char="•"/>
              <a:tabLst>
                <a:tab pos="290195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Si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cambio,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cuenta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UID/GID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efectivos</a:t>
            </a:r>
            <a:endParaRPr sz="110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40"/>
              </a:spcBef>
            </a:pPr>
            <a:r>
              <a:rPr sz="1100" i="1" spc="-50" dirty="0">
                <a:solidFill>
                  <a:srgbClr val="22373A"/>
                </a:solidFill>
                <a:latin typeface="Trebuchet MS"/>
                <a:cs typeface="Trebuchet MS"/>
              </a:rPr>
              <a:t>jose.</a:t>
            </a:r>
            <a:r>
              <a:rPr sz="1100" i="1" spc="-8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i="1" dirty="0">
                <a:solidFill>
                  <a:srgbClr val="22373A"/>
                </a:solidFill>
                <a:latin typeface="Trebuchet MS"/>
                <a:cs typeface="Trebuchet MS"/>
              </a:rPr>
              <a:t>odrigu</a:t>
            </a:r>
            <a:r>
              <a:rPr sz="1100" i="1" spc="-1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i="1" spc="-125" dirty="0">
                <a:solidFill>
                  <a:srgbClr val="22373A"/>
                </a:solidFill>
                <a:latin typeface="Trebuchet MS"/>
                <a:cs typeface="Trebuchet MS"/>
              </a:rPr>
              <a:t>z,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u="sng" spc="-1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a</a:t>
            </a:r>
            <a:r>
              <a:rPr sz="1100" i="1" u="sng" spc="-4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r</a:t>
            </a:r>
            <a:r>
              <a:rPr sz="1100" i="1" u="sng" spc="1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qsis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des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5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100" i="1" spc="-4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ctu</a:t>
            </a:r>
            <a:r>
              <a:rPr sz="1100" i="1" spc="-6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i="1" spc="3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55" dirty="0">
                <a:solidFill>
                  <a:srgbClr val="22373A"/>
                </a:solidFill>
                <a:latin typeface="Trebuchet MS"/>
                <a:cs typeface="Trebuchet MS"/>
              </a:rPr>
              <a:t>(r)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sob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re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355"/>
              </a:spcBef>
              <a:buChar char="•"/>
              <a:tabLst>
                <a:tab pos="290195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chi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ejemp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125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txt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endParaRPr sz="1100">
              <a:latin typeface="Trebuchet MS"/>
              <a:cs typeface="Trebuchet MS"/>
            </a:endParaRPr>
          </a:p>
          <a:p>
            <a:pPr marL="566420" lvl="1" indent="-106045">
              <a:lnSpc>
                <a:spcPct val="100000"/>
              </a:lnSpc>
              <a:spcBef>
                <a:spcPts val="355"/>
              </a:spcBef>
              <a:buFont typeface="Trebuchet MS"/>
              <a:buChar char="•"/>
              <a:tabLst>
                <a:tab pos="567055" algn="l"/>
              </a:tabLst>
            </a:pP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pedro.martinez,</a:t>
            </a: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10" dirty="0">
                <a:solidFill>
                  <a:srgbClr val="22373A"/>
                </a:solidFill>
                <a:latin typeface="Trebuchet MS"/>
                <a:cs typeface="Trebuchet MS"/>
              </a:rPr>
              <a:t>sistoper</a:t>
            </a:r>
            <a:r>
              <a:rPr sz="1000" i="1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UID,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GID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dueño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endParaRPr sz="1000">
              <a:latin typeface="Trebuchet MS"/>
              <a:cs typeface="Trebuchet MS"/>
            </a:endParaRPr>
          </a:p>
          <a:p>
            <a:pPr marL="566420" lvl="1" indent="-106045">
              <a:lnSpc>
                <a:spcPct val="100000"/>
              </a:lnSpc>
              <a:spcBef>
                <a:spcPts val="175"/>
              </a:spcBef>
              <a:buFont typeface="Trebuchet MS"/>
              <a:buChar char="•"/>
              <a:tabLst>
                <a:tab pos="567055" algn="l"/>
              </a:tabLst>
            </a:pP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rw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-</a:t>
            </a:r>
            <a:r>
              <a:rPr sz="1000" i="1" spc="-21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-wx</a:t>
            </a:r>
            <a:r>
              <a:rPr sz="1000" i="1" spc="-80" dirty="0">
                <a:solidFill>
                  <a:srgbClr val="22373A"/>
                </a:solidFill>
                <a:latin typeface="Trebuchet MS"/>
                <a:cs typeface="Trebuchet MS"/>
              </a:rPr>
              <a:t>,rwx</a:t>
            </a: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6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7)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definidos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20605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Ejemp</a:t>
            </a:r>
            <a:r>
              <a:rPr spc="-30" dirty="0"/>
              <a:t>l</a:t>
            </a:r>
            <a:r>
              <a:rPr spc="-50" dirty="0"/>
              <a:t>os</a:t>
            </a:r>
            <a:r>
              <a:rPr spc="-65" dirty="0"/>
              <a:t> </a:t>
            </a:r>
            <a:r>
              <a:rPr spc="-70" dirty="0"/>
              <a:t>c</a:t>
            </a:r>
            <a:r>
              <a:rPr spc="-35" dirty="0"/>
              <a:t>ont</a:t>
            </a:r>
            <a:r>
              <a:rPr spc="-70" dirty="0"/>
              <a:t>r</a:t>
            </a:r>
            <a:r>
              <a:rPr spc="-20" dirty="0"/>
              <a:t>ol</a:t>
            </a:r>
            <a:r>
              <a:rPr spc="-65" dirty="0"/>
              <a:t> </a:t>
            </a:r>
            <a:r>
              <a:rPr spc="-30" dirty="0"/>
              <a:t>a</a:t>
            </a:r>
            <a:r>
              <a:rPr spc="-55" dirty="0"/>
              <a:t>c</a:t>
            </a:r>
            <a:r>
              <a:rPr spc="-70" dirty="0"/>
              <a:t>c</a:t>
            </a:r>
            <a:r>
              <a:rPr spc="-40" dirty="0"/>
              <a:t>eso</a:t>
            </a:r>
            <a:r>
              <a:rPr spc="-65" dirty="0"/>
              <a:t> </a:t>
            </a:r>
            <a:r>
              <a:rPr spc="-55" dirty="0"/>
              <a:t>UNIX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77296" y="3177496"/>
            <a:ext cx="124460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4</a:t>
            </a: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19098"/>
            <a:ext cx="3650615" cy="1889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Ejemp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930"/>
              </a:spcBef>
              <a:buChar char="•"/>
              <a:tabLst>
                <a:tab pos="290195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Si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cambio,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cuenta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UID/GID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efectivos</a:t>
            </a:r>
            <a:endParaRPr sz="110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40"/>
              </a:spcBef>
            </a:pPr>
            <a:r>
              <a:rPr sz="1100" i="1" spc="-50" dirty="0">
                <a:solidFill>
                  <a:srgbClr val="22373A"/>
                </a:solidFill>
                <a:latin typeface="Trebuchet MS"/>
                <a:cs typeface="Trebuchet MS"/>
              </a:rPr>
              <a:t>jose.</a:t>
            </a:r>
            <a:r>
              <a:rPr sz="1100" i="1" spc="-8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i="1" dirty="0">
                <a:solidFill>
                  <a:srgbClr val="22373A"/>
                </a:solidFill>
                <a:latin typeface="Trebuchet MS"/>
                <a:cs typeface="Trebuchet MS"/>
              </a:rPr>
              <a:t>odrigu</a:t>
            </a:r>
            <a:r>
              <a:rPr sz="1100" i="1" spc="-1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i="1" spc="-125" dirty="0">
                <a:solidFill>
                  <a:srgbClr val="22373A"/>
                </a:solidFill>
                <a:latin typeface="Trebuchet MS"/>
                <a:cs typeface="Trebuchet MS"/>
              </a:rPr>
              <a:t>z,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u="sng" spc="-1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a</a:t>
            </a:r>
            <a:r>
              <a:rPr sz="1100" i="1" u="sng" spc="-4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r</a:t>
            </a:r>
            <a:r>
              <a:rPr sz="1100" i="1" u="sng" spc="1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qsis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des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5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100" i="1" spc="-4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ctu</a:t>
            </a:r>
            <a:r>
              <a:rPr sz="1100" i="1" spc="-6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i="1" spc="3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55" dirty="0">
                <a:solidFill>
                  <a:srgbClr val="22373A"/>
                </a:solidFill>
                <a:latin typeface="Trebuchet MS"/>
                <a:cs typeface="Trebuchet MS"/>
              </a:rPr>
              <a:t>(r)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sob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re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355"/>
              </a:spcBef>
              <a:buChar char="•"/>
              <a:tabLst>
                <a:tab pos="290195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chi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ejemp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125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txt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endParaRPr sz="1100">
              <a:latin typeface="Trebuchet MS"/>
              <a:cs typeface="Trebuchet MS"/>
            </a:endParaRPr>
          </a:p>
          <a:p>
            <a:pPr marL="566420" lvl="1" indent="-106045">
              <a:lnSpc>
                <a:spcPct val="100000"/>
              </a:lnSpc>
              <a:spcBef>
                <a:spcPts val="355"/>
              </a:spcBef>
              <a:buFont typeface="Trebuchet MS"/>
              <a:buChar char="•"/>
              <a:tabLst>
                <a:tab pos="567055" algn="l"/>
              </a:tabLst>
            </a:pP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pedro.martinez,</a:t>
            </a: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10" dirty="0">
                <a:solidFill>
                  <a:srgbClr val="22373A"/>
                </a:solidFill>
                <a:latin typeface="Trebuchet MS"/>
                <a:cs typeface="Trebuchet MS"/>
              </a:rPr>
              <a:t>sistoper</a:t>
            </a:r>
            <a:r>
              <a:rPr sz="1000" i="1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UID,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GID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dueño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endParaRPr sz="1000">
              <a:latin typeface="Trebuchet MS"/>
              <a:cs typeface="Trebuchet MS"/>
            </a:endParaRPr>
          </a:p>
          <a:p>
            <a:pPr marL="566420" lvl="1" indent="-106045">
              <a:lnSpc>
                <a:spcPct val="100000"/>
              </a:lnSpc>
              <a:spcBef>
                <a:spcPts val="175"/>
              </a:spcBef>
              <a:buFont typeface="Trebuchet MS"/>
              <a:buChar char="•"/>
              <a:tabLst>
                <a:tab pos="567055" algn="l"/>
              </a:tabLst>
            </a:pP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rw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-</a:t>
            </a:r>
            <a:r>
              <a:rPr sz="1000" i="1" spc="-21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-wx</a:t>
            </a:r>
            <a:r>
              <a:rPr sz="1000" i="1" spc="-80" dirty="0">
                <a:solidFill>
                  <a:srgbClr val="22373A"/>
                </a:solidFill>
                <a:latin typeface="Trebuchet MS"/>
                <a:cs typeface="Trebuchet MS"/>
              </a:rPr>
              <a:t>,rwx</a:t>
            </a: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6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7)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definidos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Resultado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20605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Ejemp</a:t>
            </a:r>
            <a:r>
              <a:rPr spc="-30" dirty="0"/>
              <a:t>l</a:t>
            </a:r>
            <a:r>
              <a:rPr spc="-50" dirty="0"/>
              <a:t>os</a:t>
            </a:r>
            <a:r>
              <a:rPr spc="-65" dirty="0"/>
              <a:t> </a:t>
            </a:r>
            <a:r>
              <a:rPr spc="-70" dirty="0"/>
              <a:t>c</a:t>
            </a:r>
            <a:r>
              <a:rPr spc="-35" dirty="0"/>
              <a:t>ont</a:t>
            </a:r>
            <a:r>
              <a:rPr spc="-70" dirty="0"/>
              <a:t>r</a:t>
            </a:r>
            <a:r>
              <a:rPr spc="-20" dirty="0"/>
              <a:t>ol</a:t>
            </a:r>
            <a:r>
              <a:rPr spc="-65" dirty="0"/>
              <a:t> </a:t>
            </a:r>
            <a:r>
              <a:rPr spc="-30" dirty="0"/>
              <a:t>a</a:t>
            </a:r>
            <a:r>
              <a:rPr spc="-55" dirty="0"/>
              <a:t>c</a:t>
            </a:r>
            <a:r>
              <a:rPr spc="-70" dirty="0"/>
              <a:t>c</a:t>
            </a:r>
            <a:r>
              <a:rPr spc="-40" dirty="0"/>
              <a:t>eso</a:t>
            </a:r>
            <a:r>
              <a:rPr spc="-65" dirty="0"/>
              <a:t> </a:t>
            </a:r>
            <a:r>
              <a:rPr spc="-55" dirty="0"/>
              <a:t>UNIX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77296" y="3177496"/>
            <a:ext cx="124460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4</a:t>
            </a: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19098"/>
            <a:ext cx="3650615" cy="2167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Ejemp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930"/>
              </a:spcBef>
              <a:buChar char="•"/>
              <a:tabLst>
                <a:tab pos="290195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Si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cambio,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cuenta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UID/GID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efectivos</a:t>
            </a:r>
            <a:endParaRPr sz="110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40"/>
              </a:spcBef>
            </a:pPr>
            <a:r>
              <a:rPr sz="1100" i="1" spc="-50" dirty="0">
                <a:solidFill>
                  <a:srgbClr val="22373A"/>
                </a:solidFill>
                <a:latin typeface="Trebuchet MS"/>
                <a:cs typeface="Trebuchet MS"/>
              </a:rPr>
              <a:t>jose.</a:t>
            </a:r>
            <a:r>
              <a:rPr sz="1100" i="1" spc="-8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i="1" dirty="0">
                <a:solidFill>
                  <a:srgbClr val="22373A"/>
                </a:solidFill>
                <a:latin typeface="Trebuchet MS"/>
                <a:cs typeface="Trebuchet MS"/>
              </a:rPr>
              <a:t>odrigu</a:t>
            </a:r>
            <a:r>
              <a:rPr sz="1100" i="1" spc="-1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i="1" spc="-125" dirty="0">
                <a:solidFill>
                  <a:srgbClr val="22373A"/>
                </a:solidFill>
                <a:latin typeface="Trebuchet MS"/>
                <a:cs typeface="Trebuchet MS"/>
              </a:rPr>
              <a:t>z,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u="sng" spc="-1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a</a:t>
            </a:r>
            <a:r>
              <a:rPr sz="1100" i="1" u="sng" spc="-4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r</a:t>
            </a:r>
            <a:r>
              <a:rPr sz="1100" i="1" u="sng" spc="1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qsis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des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5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100" i="1" spc="-4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ctu</a:t>
            </a:r>
            <a:r>
              <a:rPr sz="1100" i="1" spc="-6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i="1" spc="3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55" dirty="0">
                <a:solidFill>
                  <a:srgbClr val="22373A"/>
                </a:solidFill>
                <a:latin typeface="Trebuchet MS"/>
                <a:cs typeface="Trebuchet MS"/>
              </a:rPr>
              <a:t>(r)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sob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re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355"/>
              </a:spcBef>
              <a:buChar char="•"/>
              <a:tabLst>
                <a:tab pos="290195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chi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ejemp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125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txt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endParaRPr sz="1100">
              <a:latin typeface="Trebuchet MS"/>
              <a:cs typeface="Trebuchet MS"/>
            </a:endParaRPr>
          </a:p>
          <a:p>
            <a:pPr marL="566420" lvl="1" indent="-106045">
              <a:lnSpc>
                <a:spcPct val="100000"/>
              </a:lnSpc>
              <a:spcBef>
                <a:spcPts val="355"/>
              </a:spcBef>
              <a:buFont typeface="Trebuchet MS"/>
              <a:buChar char="•"/>
              <a:tabLst>
                <a:tab pos="567055" algn="l"/>
              </a:tabLst>
            </a:pP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pedro.martinez,</a:t>
            </a: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10" dirty="0">
                <a:solidFill>
                  <a:srgbClr val="22373A"/>
                </a:solidFill>
                <a:latin typeface="Trebuchet MS"/>
                <a:cs typeface="Trebuchet MS"/>
              </a:rPr>
              <a:t>sistoper</a:t>
            </a:r>
            <a:r>
              <a:rPr sz="1000" i="1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UID,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GID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dueño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endParaRPr sz="1000">
              <a:latin typeface="Trebuchet MS"/>
              <a:cs typeface="Trebuchet MS"/>
            </a:endParaRPr>
          </a:p>
          <a:p>
            <a:pPr marL="566420" lvl="1" indent="-106045">
              <a:lnSpc>
                <a:spcPct val="100000"/>
              </a:lnSpc>
              <a:spcBef>
                <a:spcPts val="175"/>
              </a:spcBef>
              <a:buFont typeface="Trebuchet MS"/>
              <a:buChar char="•"/>
              <a:tabLst>
                <a:tab pos="567055" algn="l"/>
              </a:tabLst>
            </a:pP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rw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-</a:t>
            </a:r>
            <a:r>
              <a:rPr sz="1000" i="1" spc="-21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-wx</a:t>
            </a:r>
            <a:r>
              <a:rPr sz="1000" i="1" spc="-80" dirty="0">
                <a:solidFill>
                  <a:srgbClr val="22373A"/>
                </a:solidFill>
                <a:latin typeface="Trebuchet MS"/>
                <a:cs typeface="Trebuchet MS"/>
              </a:rPr>
              <a:t>,rwx</a:t>
            </a: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6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7)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definidos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22373A"/>
              </a:buClr>
              <a:buFont typeface="Trebuchet MS"/>
              <a:buChar char="•"/>
            </a:pP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Resultado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875"/>
              </a:spcBef>
              <a:buChar char="•"/>
              <a:tabLst>
                <a:tab pos="290195" algn="l"/>
              </a:tabLst>
            </a:pP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chequean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others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20605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Ejemp</a:t>
            </a:r>
            <a:r>
              <a:rPr spc="-30" dirty="0"/>
              <a:t>l</a:t>
            </a:r>
            <a:r>
              <a:rPr spc="-50" dirty="0"/>
              <a:t>os</a:t>
            </a:r>
            <a:r>
              <a:rPr spc="-65" dirty="0"/>
              <a:t> </a:t>
            </a:r>
            <a:r>
              <a:rPr spc="-70" dirty="0"/>
              <a:t>c</a:t>
            </a:r>
            <a:r>
              <a:rPr spc="-35" dirty="0"/>
              <a:t>ont</a:t>
            </a:r>
            <a:r>
              <a:rPr spc="-70" dirty="0"/>
              <a:t>r</a:t>
            </a:r>
            <a:r>
              <a:rPr spc="-20" dirty="0"/>
              <a:t>ol</a:t>
            </a:r>
            <a:r>
              <a:rPr spc="-65" dirty="0"/>
              <a:t> </a:t>
            </a:r>
            <a:r>
              <a:rPr spc="-30" dirty="0"/>
              <a:t>a</a:t>
            </a:r>
            <a:r>
              <a:rPr spc="-55" dirty="0"/>
              <a:t>c</a:t>
            </a:r>
            <a:r>
              <a:rPr spc="-70" dirty="0"/>
              <a:t>c</a:t>
            </a:r>
            <a:r>
              <a:rPr spc="-40" dirty="0"/>
              <a:t>eso</a:t>
            </a:r>
            <a:r>
              <a:rPr spc="-65" dirty="0"/>
              <a:t> </a:t>
            </a:r>
            <a:r>
              <a:rPr spc="-55" dirty="0"/>
              <a:t>UNIX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77296" y="3177496"/>
            <a:ext cx="124460" cy="168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4</a:t>
            </a: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19098"/>
            <a:ext cx="3650615" cy="2403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Ejemp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930"/>
              </a:spcBef>
              <a:buChar char="•"/>
              <a:tabLst>
                <a:tab pos="290195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Si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cambio,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cuenta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UID/GID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efectivos</a:t>
            </a:r>
            <a:endParaRPr sz="110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40"/>
              </a:spcBef>
            </a:pPr>
            <a:r>
              <a:rPr sz="1100" i="1" spc="-50" dirty="0">
                <a:solidFill>
                  <a:srgbClr val="22373A"/>
                </a:solidFill>
                <a:latin typeface="Trebuchet MS"/>
                <a:cs typeface="Trebuchet MS"/>
              </a:rPr>
              <a:t>jose.</a:t>
            </a:r>
            <a:r>
              <a:rPr sz="1100" i="1" spc="-8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i="1" dirty="0">
                <a:solidFill>
                  <a:srgbClr val="22373A"/>
                </a:solidFill>
                <a:latin typeface="Trebuchet MS"/>
                <a:cs typeface="Trebuchet MS"/>
              </a:rPr>
              <a:t>odrigu</a:t>
            </a:r>
            <a:r>
              <a:rPr sz="1100" i="1" spc="-1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i="1" spc="-125" dirty="0">
                <a:solidFill>
                  <a:srgbClr val="22373A"/>
                </a:solidFill>
                <a:latin typeface="Trebuchet MS"/>
                <a:cs typeface="Trebuchet MS"/>
              </a:rPr>
              <a:t>z,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u="sng" spc="-1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a</a:t>
            </a:r>
            <a:r>
              <a:rPr sz="1100" i="1" u="sng" spc="-4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r</a:t>
            </a:r>
            <a:r>
              <a:rPr sz="1100" i="1" u="sng" spc="1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qsis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des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5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100" i="1" spc="-4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ctu</a:t>
            </a:r>
            <a:r>
              <a:rPr sz="1100" i="1" spc="-6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i="1" spc="3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55" dirty="0">
                <a:solidFill>
                  <a:srgbClr val="22373A"/>
                </a:solidFill>
                <a:latin typeface="Trebuchet MS"/>
                <a:cs typeface="Trebuchet MS"/>
              </a:rPr>
              <a:t>(r)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sob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re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355"/>
              </a:spcBef>
              <a:buChar char="•"/>
              <a:tabLst>
                <a:tab pos="290195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chi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ejemp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125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txt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endParaRPr sz="1100">
              <a:latin typeface="Trebuchet MS"/>
              <a:cs typeface="Trebuchet MS"/>
            </a:endParaRPr>
          </a:p>
          <a:p>
            <a:pPr marL="566420" lvl="1" indent="-106045">
              <a:lnSpc>
                <a:spcPct val="100000"/>
              </a:lnSpc>
              <a:spcBef>
                <a:spcPts val="355"/>
              </a:spcBef>
              <a:buFont typeface="Trebuchet MS"/>
              <a:buChar char="•"/>
              <a:tabLst>
                <a:tab pos="567055" algn="l"/>
              </a:tabLst>
            </a:pP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pedro.martinez,</a:t>
            </a: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10" dirty="0">
                <a:solidFill>
                  <a:srgbClr val="22373A"/>
                </a:solidFill>
                <a:latin typeface="Trebuchet MS"/>
                <a:cs typeface="Trebuchet MS"/>
              </a:rPr>
              <a:t>sistoper</a:t>
            </a:r>
            <a:r>
              <a:rPr sz="1000" i="1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UID,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GID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dueño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endParaRPr sz="1000">
              <a:latin typeface="Trebuchet MS"/>
              <a:cs typeface="Trebuchet MS"/>
            </a:endParaRPr>
          </a:p>
          <a:p>
            <a:pPr marL="566420" lvl="1" indent="-106045">
              <a:lnSpc>
                <a:spcPct val="100000"/>
              </a:lnSpc>
              <a:spcBef>
                <a:spcPts val="175"/>
              </a:spcBef>
              <a:buFont typeface="Trebuchet MS"/>
              <a:buChar char="•"/>
              <a:tabLst>
                <a:tab pos="567055" algn="l"/>
              </a:tabLst>
            </a:pP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rw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-</a:t>
            </a:r>
            <a:r>
              <a:rPr sz="1000" i="1" spc="-21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-wx</a:t>
            </a:r>
            <a:r>
              <a:rPr sz="1000" i="1" spc="-80" dirty="0">
                <a:solidFill>
                  <a:srgbClr val="22373A"/>
                </a:solidFill>
                <a:latin typeface="Trebuchet MS"/>
                <a:cs typeface="Trebuchet MS"/>
              </a:rPr>
              <a:t>,rwx</a:t>
            </a: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6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7)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definidos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22373A"/>
              </a:buClr>
              <a:buFont typeface="Trebuchet MS"/>
              <a:buChar char="•"/>
            </a:pP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Resultado</a:t>
            </a:r>
            <a:endParaRPr sz="1100">
              <a:latin typeface="Lucida Sans Unicode"/>
              <a:cs typeface="Lucida Sans Unicode"/>
            </a:endParaRPr>
          </a:p>
          <a:p>
            <a:pPr marL="289560" indent="-109855">
              <a:lnSpc>
                <a:spcPct val="100000"/>
              </a:lnSpc>
              <a:spcBef>
                <a:spcPts val="875"/>
              </a:spcBef>
              <a:buChar char="•"/>
              <a:tabLst>
                <a:tab pos="290195" algn="l"/>
              </a:tabLst>
            </a:pP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chequean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others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40"/>
              </a:spcBef>
              <a:buChar char="•"/>
              <a:tabLst>
                <a:tab pos="290195" algn="l"/>
              </a:tabLst>
            </a:pP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acceso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solicitado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será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otorgado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27482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C</a:t>
            </a:r>
            <a:r>
              <a:rPr spc="-35" dirty="0"/>
              <a:t>ont</a:t>
            </a:r>
            <a:r>
              <a:rPr spc="-70" dirty="0"/>
              <a:t>r</a:t>
            </a:r>
            <a:r>
              <a:rPr spc="-20" dirty="0"/>
              <a:t>ol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</a:t>
            </a:r>
            <a:r>
              <a:rPr spc="-30" dirty="0"/>
              <a:t>a</a:t>
            </a:r>
            <a:r>
              <a:rPr spc="-55" dirty="0"/>
              <a:t>c</a:t>
            </a:r>
            <a:r>
              <a:rPr spc="-70" dirty="0"/>
              <a:t>c</a:t>
            </a:r>
            <a:r>
              <a:rPr spc="-40" dirty="0"/>
              <a:t>eso</a:t>
            </a:r>
            <a:r>
              <a:rPr spc="-65" dirty="0"/>
              <a:t> </a:t>
            </a:r>
            <a:r>
              <a:rPr spc="-35" dirty="0"/>
              <a:t>en</a:t>
            </a:r>
            <a:r>
              <a:rPr spc="-65" dirty="0"/>
              <a:t> UNIX: </a:t>
            </a:r>
            <a:r>
              <a:rPr spc="-30" dirty="0"/>
              <a:t>limi</a:t>
            </a:r>
            <a:r>
              <a:rPr spc="-35" dirty="0"/>
              <a:t>taciones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/>
              <a:t>43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9336" rIns="0" bIns="0" rtlCol="0">
            <a:spAutoFit/>
          </a:bodyPr>
          <a:lstStyle/>
          <a:p>
            <a:pPr marL="287655" marR="264795" indent="-109220">
              <a:lnSpc>
                <a:spcPct val="118000"/>
              </a:lnSpc>
              <a:spcBef>
                <a:spcPts val="100"/>
              </a:spcBef>
              <a:buChar char="•"/>
              <a:tabLst>
                <a:tab pos="288290" algn="l"/>
              </a:tabLst>
            </a:pPr>
            <a:r>
              <a:rPr spc="5" dirty="0"/>
              <a:t>Los</a:t>
            </a:r>
            <a:r>
              <a:rPr spc="-35" dirty="0"/>
              <a:t> </a:t>
            </a:r>
            <a:r>
              <a:rPr spc="-10" dirty="0"/>
              <a:t>objetos</a:t>
            </a:r>
            <a:r>
              <a:rPr spc="-30" dirty="0"/>
              <a:t> </a:t>
            </a:r>
            <a:r>
              <a:rPr spc="10" dirty="0"/>
              <a:t>en</a:t>
            </a:r>
            <a:r>
              <a:rPr spc="-30" dirty="0"/>
              <a:t> </a:t>
            </a:r>
            <a:r>
              <a:rPr spc="-10" dirty="0"/>
              <a:t>Unix</a:t>
            </a:r>
            <a:r>
              <a:rPr spc="-30" dirty="0"/>
              <a:t> </a:t>
            </a:r>
            <a:r>
              <a:rPr spc="25" dirty="0"/>
              <a:t>solo</a:t>
            </a:r>
            <a:r>
              <a:rPr spc="-30" dirty="0"/>
              <a:t> </a:t>
            </a:r>
            <a:r>
              <a:rPr spc="-10" dirty="0"/>
              <a:t>tienen</a:t>
            </a:r>
            <a:r>
              <a:rPr spc="-30" dirty="0"/>
              <a:t> </a:t>
            </a:r>
            <a:r>
              <a:rPr spc="30" dirty="0"/>
              <a:t>un</a:t>
            </a:r>
            <a:r>
              <a:rPr spc="-30" dirty="0"/>
              <a:t> </a:t>
            </a:r>
            <a:r>
              <a:rPr spc="15" dirty="0"/>
              <a:t>usuario</a:t>
            </a:r>
            <a:r>
              <a:rPr spc="-30" dirty="0"/>
              <a:t> </a:t>
            </a:r>
            <a:r>
              <a:rPr spc="-35" dirty="0"/>
              <a:t>y</a:t>
            </a:r>
            <a:r>
              <a:rPr spc="-30" dirty="0"/>
              <a:t> </a:t>
            </a:r>
            <a:r>
              <a:rPr spc="30" dirty="0"/>
              <a:t>un</a:t>
            </a:r>
            <a:r>
              <a:rPr spc="-35" dirty="0"/>
              <a:t> </a:t>
            </a:r>
            <a:r>
              <a:rPr spc="10" dirty="0"/>
              <a:t>grupo </a:t>
            </a:r>
            <a:r>
              <a:rPr spc="-315" dirty="0"/>
              <a:t> </a:t>
            </a:r>
            <a:r>
              <a:rPr spc="20" dirty="0"/>
              <a:t>dueño</a:t>
            </a:r>
          </a:p>
          <a:p>
            <a:pPr marL="287655" marR="5080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288290" algn="l"/>
              </a:tabLst>
            </a:pPr>
            <a:r>
              <a:rPr spc="5" dirty="0"/>
              <a:t>Los</a:t>
            </a:r>
            <a:r>
              <a:rPr spc="-40" dirty="0"/>
              <a:t> </a:t>
            </a:r>
            <a:r>
              <a:rPr spc="15" dirty="0"/>
              <a:t>permisos</a:t>
            </a:r>
            <a:r>
              <a:rPr spc="-30" dirty="0"/>
              <a:t> </a:t>
            </a:r>
            <a:r>
              <a:rPr spc="25" dirty="0"/>
              <a:t>solo</a:t>
            </a:r>
            <a:r>
              <a:rPr spc="-35" dirty="0"/>
              <a:t> </a:t>
            </a:r>
            <a:r>
              <a:rPr spc="-10" dirty="0"/>
              <a:t>controlan</a:t>
            </a:r>
            <a:r>
              <a:rPr spc="-40" dirty="0"/>
              <a:t> </a:t>
            </a:r>
            <a:r>
              <a:rPr spc="-15" dirty="0"/>
              <a:t>el</a:t>
            </a:r>
            <a:r>
              <a:rPr spc="-30" dirty="0"/>
              <a:t> </a:t>
            </a:r>
            <a:r>
              <a:rPr spc="-5" dirty="0"/>
              <a:t>acceso</a:t>
            </a:r>
            <a:r>
              <a:rPr spc="-35" dirty="0"/>
              <a:t> </a:t>
            </a:r>
            <a:r>
              <a:rPr spc="5" dirty="0"/>
              <a:t>de</a:t>
            </a:r>
            <a:r>
              <a:rPr spc="-35" dirty="0"/>
              <a:t> </a:t>
            </a:r>
            <a:r>
              <a:rPr spc="-45" dirty="0"/>
              <a:t>lectura,</a:t>
            </a:r>
            <a:r>
              <a:rPr spc="-35" dirty="0"/>
              <a:t> </a:t>
            </a:r>
            <a:r>
              <a:rPr spc="-15" dirty="0"/>
              <a:t>escritura </a:t>
            </a:r>
            <a:r>
              <a:rPr spc="-315" dirty="0"/>
              <a:t> </a:t>
            </a:r>
            <a:r>
              <a:rPr spc="-35" dirty="0"/>
              <a:t>y </a:t>
            </a:r>
            <a:r>
              <a:rPr spc="-20" dirty="0"/>
              <a:t>ejecución</a:t>
            </a:r>
          </a:p>
          <a:p>
            <a:pPr marL="287655" marR="746125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288290" algn="l"/>
              </a:tabLst>
            </a:pPr>
            <a:r>
              <a:rPr spc="-15" dirty="0"/>
              <a:t>Otras</a:t>
            </a:r>
            <a:r>
              <a:rPr spc="-35" dirty="0"/>
              <a:t> </a:t>
            </a:r>
            <a:r>
              <a:rPr dirty="0"/>
              <a:t>operaciones</a:t>
            </a:r>
            <a:r>
              <a:rPr spc="-30" dirty="0"/>
              <a:t> </a:t>
            </a:r>
            <a:r>
              <a:rPr spc="5" dirty="0"/>
              <a:t>de</a:t>
            </a:r>
            <a:r>
              <a:rPr spc="-30" dirty="0"/>
              <a:t> </a:t>
            </a:r>
            <a:r>
              <a:rPr spc="-15" dirty="0"/>
              <a:t>control</a:t>
            </a:r>
            <a:r>
              <a:rPr spc="-30" dirty="0"/>
              <a:t> </a:t>
            </a:r>
            <a:r>
              <a:rPr spc="5" dirty="0"/>
              <a:t>de</a:t>
            </a:r>
            <a:r>
              <a:rPr spc="-35" dirty="0"/>
              <a:t> </a:t>
            </a:r>
            <a:r>
              <a:rPr spc="-5" dirty="0"/>
              <a:t>acceso</a:t>
            </a:r>
            <a:r>
              <a:rPr spc="-30" dirty="0"/>
              <a:t> </a:t>
            </a:r>
            <a:r>
              <a:rPr spc="10" dirty="0"/>
              <a:t>deben </a:t>
            </a:r>
            <a:r>
              <a:rPr spc="-315" dirty="0"/>
              <a:t> </a:t>
            </a:r>
            <a:r>
              <a:rPr spc="-5" dirty="0"/>
              <a:t>implementarse</a:t>
            </a:r>
            <a:r>
              <a:rPr spc="-35" dirty="0"/>
              <a:t> </a:t>
            </a:r>
            <a:r>
              <a:rPr spc="5" dirty="0"/>
              <a:t>a</a:t>
            </a:r>
            <a:r>
              <a:rPr spc="-35" dirty="0"/>
              <a:t> </a:t>
            </a:r>
            <a:r>
              <a:rPr spc="-10" dirty="0"/>
              <a:t>nivel</a:t>
            </a:r>
            <a:r>
              <a:rPr spc="-30" dirty="0"/>
              <a:t> </a:t>
            </a:r>
            <a:r>
              <a:rPr spc="5" dirty="0"/>
              <a:t>de</a:t>
            </a:r>
            <a:r>
              <a:rPr spc="-35" dirty="0"/>
              <a:t> </a:t>
            </a:r>
            <a:r>
              <a:rPr dirty="0"/>
              <a:t>aplicaciones</a:t>
            </a:r>
          </a:p>
          <a:p>
            <a:pPr marL="287655" marR="20320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288290" algn="l"/>
              </a:tabLst>
            </a:pPr>
            <a:r>
              <a:rPr spc="20" dirty="0"/>
              <a:t>Se</a:t>
            </a:r>
            <a:r>
              <a:rPr spc="-20" dirty="0"/>
              <a:t> </a:t>
            </a:r>
            <a:r>
              <a:rPr spc="-10" dirty="0"/>
              <a:t>hace</a:t>
            </a:r>
            <a:r>
              <a:rPr spc="-20" dirty="0"/>
              <a:t> impracticable </a:t>
            </a:r>
            <a:r>
              <a:rPr spc="-10" dirty="0"/>
              <a:t>implementar</a:t>
            </a:r>
            <a:r>
              <a:rPr spc="-20" dirty="0"/>
              <a:t> </a:t>
            </a:r>
            <a:r>
              <a:rPr spc="-10" dirty="0"/>
              <a:t>políticas</a:t>
            </a:r>
            <a:r>
              <a:rPr spc="-15" dirty="0"/>
              <a:t> </a:t>
            </a:r>
            <a:r>
              <a:rPr spc="5" dirty="0"/>
              <a:t>de</a:t>
            </a:r>
            <a:r>
              <a:rPr spc="-20" dirty="0"/>
              <a:t> </a:t>
            </a:r>
            <a:r>
              <a:rPr spc="5" dirty="0"/>
              <a:t>seguridad </a:t>
            </a:r>
            <a:r>
              <a:rPr spc="-315" dirty="0"/>
              <a:t> </a:t>
            </a:r>
            <a:r>
              <a:rPr spc="20" dirty="0"/>
              <a:t>más</a:t>
            </a:r>
            <a:r>
              <a:rPr spc="-35" dirty="0"/>
              <a:t> </a:t>
            </a:r>
            <a:r>
              <a:rPr spc="-10" dirty="0"/>
              <a:t>complejas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27482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C</a:t>
            </a:r>
            <a:r>
              <a:rPr spc="-35" dirty="0"/>
              <a:t>ont</a:t>
            </a:r>
            <a:r>
              <a:rPr spc="-70" dirty="0"/>
              <a:t>r</a:t>
            </a:r>
            <a:r>
              <a:rPr spc="-20" dirty="0"/>
              <a:t>ol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</a:t>
            </a:r>
            <a:r>
              <a:rPr spc="-30" dirty="0"/>
              <a:t>a</a:t>
            </a:r>
            <a:r>
              <a:rPr spc="-55" dirty="0"/>
              <a:t>c</a:t>
            </a:r>
            <a:r>
              <a:rPr spc="-70" dirty="0"/>
              <a:t>c</a:t>
            </a:r>
            <a:r>
              <a:rPr spc="-40" dirty="0"/>
              <a:t>eso</a:t>
            </a:r>
            <a:r>
              <a:rPr spc="-65" dirty="0"/>
              <a:t> </a:t>
            </a:r>
            <a:r>
              <a:rPr spc="-35" dirty="0"/>
              <a:t>en</a:t>
            </a:r>
            <a:r>
              <a:rPr spc="-65" dirty="0"/>
              <a:t> UNIX: </a:t>
            </a:r>
            <a:r>
              <a:rPr spc="-30" dirty="0"/>
              <a:t>limi</a:t>
            </a:r>
            <a:r>
              <a:rPr spc="-35" dirty="0"/>
              <a:t>taciones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353" y="883168"/>
            <a:ext cx="3642995" cy="1727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marR="5080" indent="-109220">
              <a:lnSpc>
                <a:spcPct val="118000"/>
              </a:lnSpc>
              <a:spcBef>
                <a:spcPts val="100"/>
              </a:spcBef>
              <a:buChar char="•"/>
              <a:tabLst>
                <a:tab pos="121920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Estas limitaciones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han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llevado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hayan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incorporado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distintas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“extensiones”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mejoras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modelo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control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acceso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Unix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tradicional</a:t>
            </a:r>
            <a:endParaRPr sz="1100">
              <a:latin typeface="Trebuchet MS"/>
              <a:cs typeface="Trebuchet MS"/>
            </a:endParaRPr>
          </a:p>
          <a:p>
            <a:pPr marL="121285" indent="-109220">
              <a:lnSpc>
                <a:spcPct val="100000"/>
              </a:lnSpc>
              <a:spcBef>
                <a:spcPts val="355"/>
              </a:spcBef>
              <a:buChar char="•"/>
              <a:tabLst>
                <a:tab pos="121920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Algunos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ejemplos:</a:t>
            </a:r>
            <a:endParaRPr sz="1100">
              <a:latin typeface="Trebuchet MS"/>
              <a:cs typeface="Trebuchet MS"/>
            </a:endParaRPr>
          </a:p>
          <a:p>
            <a:pPr marL="398780" lvl="1" indent="-106680">
              <a:lnSpc>
                <a:spcPct val="100000"/>
              </a:lnSpc>
              <a:spcBef>
                <a:spcPts val="355"/>
              </a:spcBef>
              <a:buChar char="•"/>
              <a:tabLst>
                <a:tab pos="39941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Access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Control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Lists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8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ACLs</a:t>
            </a:r>
            <a:r>
              <a:rPr sz="1000" spc="-80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nivel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endParaRPr sz="1000">
              <a:latin typeface="Trebuchet MS"/>
              <a:cs typeface="Trebuchet MS"/>
            </a:endParaRPr>
          </a:p>
          <a:p>
            <a:pPr marL="398780" marR="55244" lvl="1" indent="-106045">
              <a:lnSpc>
                <a:spcPct val="114599"/>
              </a:lnSpc>
              <a:buChar char="•"/>
              <a:tabLst>
                <a:tab pos="399415" algn="l"/>
              </a:tabLst>
            </a:pPr>
            <a:r>
              <a:rPr sz="1000" spc="-85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arian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ernel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linux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65" dirty="0">
                <a:solidFill>
                  <a:srgbClr val="22373A"/>
                </a:solidFill>
                <a:latin typeface="Trebuchet MS"/>
                <a:cs typeface="Trebuchet MS"/>
              </a:rPr>
              <a:t>“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gu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</a:t>
            </a:r>
            <a:r>
              <a:rPr sz="1000" spc="-160" dirty="0">
                <a:solidFill>
                  <a:srgbClr val="22373A"/>
                </a:solidFill>
                <a:latin typeface="Trebuchet MS"/>
                <a:cs typeface="Trebuchet MS"/>
              </a:rPr>
              <a:t>”:</a:t>
            </a:r>
            <a:r>
              <a:rPr sz="10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SeLinux</a:t>
            </a:r>
            <a:r>
              <a:rPr sz="1000" spc="-16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rus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ed 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Solaris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etc</a:t>
            </a:r>
            <a:endParaRPr sz="1000">
              <a:latin typeface="Trebuchet MS"/>
              <a:cs typeface="Trebuchet MS"/>
            </a:endParaRPr>
          </a:p>
          <a:p>
            <a:pPr marL="398780" marR="375285" lvl="1" indent="-106045">
              <a:lnSpc>
                <a:spcPct val="114599"/>
              </a:lnSpc>
              <a:buChar char="•"/>
              <a:tabLst>
                <a:tab pos="399415" algn="l"/>
              </a:tabLst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Mejoras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capas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intermedias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como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90" dirty="0">
                <a:solidFill>
                  <a:srgbClr val="22373A"/>
                </a:solidFill>
                <a:latin typeface="Trebuchet MS"/>
                <a:cs typeface="Trebuchet MS"/>
              </a:rPr>
              <a:t>p.e.</a:t>
            </a:r>
            <a:r>
              <a:rPr sz="1000" spc="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Sudo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TCP </a:t>
            </a:r>
            <a:r>
              <a:rPr sz="1000" spc="-30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wrappers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1245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Set</a:t>
            </a:r>
            <a:r>
              <a:rPr spc="-65" dirty="0"/>
              <a:t> </a:t>
            </a:r>
            <a:r>
              <a:rPr spc="-50" dirty="0"/>
              <a:t>U</a:t>
            </a:r>
            <a:r>
              <a:rPr spc="-35" dirty="0"/>
              <a:t>ser</a:t>
            </a:r>
            <a:r>
              <a:rPr spc="-65" dirty="0"/>
              <a:t> ID </a:t>
            </a:r>
            <a:r>
              <a:rPr spc="-30" dirty="0"/>
              <a:t>(SUID)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/>
              <a:t>45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353" y="939124"/>
            <a:ext cx="3592195" cy="161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marR="181610" indent="-109220">
              <a:lnSpc>
                <a:spcPct val="104200"/>
              </a:lnSpc>
              <a:spcBef>
                <a:spcPts val="100"/>
              </a:spcBef>
              <a:buChar char="•"/>
              <a:tabLst>
                <a:tab pos="121920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ciertas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circunstancias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necesitamos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poder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ejecutar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privilegios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root</a:t>
            </a:r>
            <a:endParaRPr sz="1100">
              <a:latin typeface="Trebuchet MS"/>
              <a:cs typeface="Trebuchet MS"/>
            </a:endParaRPr>
          </a:p>
          <a:p>
            <a:pPr marL="398780" lvl="1" indent="-106680">
              <a:lnSpc>
                <a:spcPct val="100000"/>
              </a:lnSpc>
              <a:spcBef>
                <a:spcPts val="355"/>
              </a:spcBef>
              <a:buChar char="•"/>
              <a:tabLst>
                <a:tab pos="399415" algn="l"/>
              </a:tabLst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abrir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soc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et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puer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&lt;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sz="1000" spc="-60" dirty="0">
                <a:solidFill>
                  <a:srgbClr val="22373A"/>
                </a:solidFill>
                <a:latin typeface="Trebuchet MS"/>
                <a:cs typeface="Trebuchet MS"/>
              </a:rPr>
              <a:t>0</a:t>
            </a:r>
            <a:r>
              <a:rPr sz="1000" spc="-80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4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(privil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egiado)</a:t>
            </a:r>
            <a:endParaRPr sz="1000">
              <a:latin typeface="Trebuchet MS"/>
              <a:cs typeface="Trebuchet MS"/>
            </a:endParaRPr>
          </a:p>
          <a:p>
            <a:pPr marL="398780" lvl="1" indent="-106680">
              <a:lnSpc>
                <a:spcPct val="100000"/>
              </a:lnSpc>
              <a:spcBef>
                <a:spcPts val="175"/>
              </a:spcBef>
              <a:buChar char="•"/>
              <a:tabLst>
                <a:tab pos="399415" algn="l"/>
              </a:tabLst>
            </a:pP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modificar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contraseña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endParaRPr sz="1000">
              <a:latin typeface="Trebuchet MS"/>
              <a:cs typeface="Trebuchet MS"/>
            </a:endParaRPr>
          </a:p>
          <a:p>
            <a:pPr marL="121285" marR="5080" indent="-109220">
              <a:lnSpc>
                <a:spcPct val="118000"/>
              </a:lnSpc>
              <a:spcBef>
                <a:spcPts val="320"/>
              </a:spcBef>
              <a:buChar char="•"/>
              <a:tabLst>
                <a:tab pos="121920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UNIX,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solución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adoptada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uso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Set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UserID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SUID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Set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GroupID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SGID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endParaRPr sz="1100">
              <a:latin typeface="Trebuchet MS"/>
              <a:cs typeface="Trebuchet MS"/>
            </a:endParaRPr>
          </a:p>
          <a:p>
            <a:pPr marL="121285" marR="93345" indent="-109220">
              <a:lnSpc>
                <a:spcPct val="118000"/>
              </a:lnSpc>
              <a:spcBef>
                <a:spcPts val="295"/>
              </a:spcBef>
              <a:buChar char="•"/>
              <a:tabLst>
                <a:tab pos="121920" algn="l"/>
              </a:tabLst>
            </a:pP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og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am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60" dirty="0">
                <a:solidFill>
                  <a:srgbClr val="22373A"/>
                </a:solidFill>
                <a:latin typeface="Trebuchet MS"/>
                <a:cs typeface="Trebuchet MS"/>
              </a:rPr>
              <a:t>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SUID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SGID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eje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u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an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UID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/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GID 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efectivo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grupo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dueño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archivo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6781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SUID</a:t>
            </a:r>
            <a:r>
              <a:rPr spc="-65" dirty="0"/>
              <a:t> </a:t>
            </a:r>
            <a:r>
              <a:rPr spc="-70" dirty="0"/>
              <a:t>r</a:t>
            </a:r>
            <a:r>
              <a:rPr spc="-35" dirty="0"/>
              <a:t>oot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/>
              <a:t>46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353" y="952586"/>
            <a:ext cx="3622675" cy="161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marR="288925" indent="-109220">
              <a:lnSpc>
                <a:spcPct val="118000"/>
              </a:lnSpc>
              <a:spcBef>
                <a:spcPts val="100"/>
              </a:spcBef>
              <a:buChar char="•"/>
              <a:tabLst>
                <a:tab pos="121920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SUID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root</a:t>
            </a:r>
            <a:r>
              <a:rPr sz="1100" spc="-70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lo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ejecuta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obtiene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privilegios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root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durante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ejecución</a:t>
            </a:r>
            <a:endParaRPr sz="1100">
              <a:latin typeface="Trebuchet MS"/>
              <a:cs typeface="Trebuchet MS"/>
            </a:endParaRPr>
          </a:p>
          <a:p>
            <a:pPr marL="121285" indent="-109220">
              <a:lnSpc>
                <a:spcPct val="100000"/>
              </a:lnSpc>
              <a:spcBef>
                <a:spcPts val="355"/>
              </a:spcBef>
              <a:buChar char="•"/>
              <a:tabLst>
                <a:tab pos="121920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Algunos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ejemplos:</a:t>
            </a:r>
            <a:endParaRPr sz="1100">
              <a:latin typeface="Trebuchet MS"/>
              <a:cs typeface="Trebuchet MS"/>
            </a:endParaRPr>
          </a:p>
          <a:p>
            <a:pPr marL="398780" lvl="1" indent="-106680">
              <a:lnSpc>
                <a:spcPct val="100000"/>
              </a:lnSpc>
              <a:spcBef>
                <a:spcPts val="355"/>
              </a:spcBef>
              <a:buFont typeface="Trebuchet MS"/>
              <a:buChar char="•"/>
              <a:tabLst>
                <a:tab pos="399415" algn="l"/>
              </a:tabLst>
            </a:pPr>
            <a:r>
              <a:rPr sz="1000" i="1" spc="-10" dirty="0">
                <a:solidFill>
                  <a:srgbClr val="22373A"/>
                </a:solidFill>
                <a:latin typeface="Trebuchet MS"/>
                <a:cs typeface="Trebuchet MS"/>
              </a:rPr>
              <a:t>/bin/passwd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cambio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contraseña</a:t>
            </a:r>
            <a:endParaRPr sz="1000">
              <a:latin typeface="Trebuchet MS"/>
              <a:cs typeface="Trebuchet MS"/>
            </a:endParaRPr>
          </a:p>
          <a:p>
            <a:pPr marL="398780" lvl="1" indent="-106680">
              <a:lnSpc>
                <a:spcPct val="100000"/>
              </a:lnSpc>
              <a:spcBef>
                <a:spcPts val="175"/>
              </a:spcBef>
              <a:buFont typeface="Trebuchet MS"/>
              <a:buChar char="•"/>
              <a:tabLst>
                <a:tab pos="399415" algn="l"/>
              </a:tabLst>
            </a:pPr>
            <a:r>
              <a:rPr sz="1000" i="1" spc="-15" dirty="0">
                <a:solidFill>
                  <a:srgbClr val="22373A"/>
                </a:solidFill>
                <a:latin typeface="Trebuchet MS"/>
                <a:cs typeface="Trebuchet MS"/>
              </a:rPr>
              <a:t>/bin/login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programa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login</a:t>
            </a:r>
            <a:endParaRPr sz="1000">
              <a:latin typeface="Trebuchet MS"/>
              <a:cs typeface="Trebuchet MS"/>
            </a:endParaRPr>
          </a:p>
          <a:p>
            <a:pPr marL="398780" lvl="1" indent="-106680">
              <a:lnSpc>
                <a:spcPct val="100000"/>
              </a:lnSpc>
              <a:spcBef>
                <a:spcPts val="175"/>
              </a:spcBef>
              <a:buFont typeface="Trebuchet MS"/>
              <a:buChar char="•"/>
              <a:tabLst>
                <a:tab pos="399415" algn="l"/>
              </a:tabLst>
            </a:pPr>
            <a:r>
              <a:rPr sz="1000" i="1" spc="-20" dirty="0">
                <a:solidFill>
                  <a:srgbClr val="22373A"/>
                </a:solidFill>
                <a:latin typeface="Trebuchet MS"/>
                <a:cs typeface="Trebuchet MS"/>
              </a:rPr>
              <a:t>/bin/su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Cambiar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UID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(Switch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Userid)</a:t>
            </a:r>
            <a:endParaRPr sz="1000">
              <a:latin typeface="Trebuchet MS"/>
              <a:cs typeface="Trebuchet MS"/>
            </a:endParaRPr>
          </a:p>
          <a:p>
            <a:pPr marL="121285" marR="5080" indent="-109220">
              <a:lnSpc>
                <a:spcPct val="118000"/>
              </a:lnSpc>
              <a:spcBef>
                <a:spcPts val="320"/>
              </a:spcBef>
              <a:buChar char="•"/>
              <a:tabLst>
                <a:tab pos="12192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Debemos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cuidar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estos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programas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hagan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solo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lo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deben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hacer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14566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Ries</a:t>
            </a:r>
            <a:r>
              <a:rPr spc="-80" dirty="0"/>
              <a:t>g</a:t>
            </a:r>
            <a:r>
              <a:rPr spc="-50" dirty="0"/>
              <a:t>os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</a:t>
            </a:r>
            <a:r>
              <a:rPr spc="-40" dirty="0"/>
              <a:t>SUID</a:t>
            </a:r>
            <a:r>
              <a:rPr spc="-65" dirty="0"/>
              <a:t> </a:t>
            </a:r>
            <a:r>
              <a:rPr spc="-70" dirty="0"/>
              <a:t>r</a:t>
            </a:r>
            <a:r>
              <a:rPr spc="-35" dirty="0"/>
              <a:t>oot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/>
              <a:t>47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353" y="886254"/>
            <a:ext cx="3630929" cy="172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marR="73660" indent="-109220">
              <a:lnSpc>
                <a:spcPct val="118000"/>
              </a:lnSpc>
              <a:spcBef>
                <a:spcPts val="100"/>
              </a:spcBef>
              <a:buChar char="•"/>
              <a:tabLst>
                <a:tab pos="12192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Si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logramos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”engañar”</a:t>
            </a:r>
            <a:r>
              <a:rPr sz="1100" i="1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programa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SUID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root,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estamos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logrando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acceso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root</a:t>
            </a:r>
            <a:endParaRPr sz="1100">
              <a:latin typeface="Trebuchet MS"/>
              <a:cs typeface="Trebuchet MS"/>
            </a:endParaRPr>
          </a:p>
          <a:p>
            <a:pPr marL="121285" marR="5080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Estos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programas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deben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procesar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mucho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cuidado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parámetros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entrada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:-)</a:t>
            </a:r>
            <a:endParaRPr sz="1100">
              <a:latin typeface="Trebuchet MS"/>
              <a:cs typeface="Trebuchet MS"/>
            </a:endParaRPr>
          </a:p>
          <a:p>
            <a:pPr marL="121285" marR="454659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Usemos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SUID/SGID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sólo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cuando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estrictamente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necesario</a:t>
            </a:r>
            <a:endParaRPr sz="1100">
              <a:latin typeface="Trebuchet MS"/>
              <a:cs typeface="Trebuchet MS"/>
            </a:endParaRPr>
          </a:p>
          <a:p>
            <a:pPr marL="121285" marR="198755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Debemos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controlar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especial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integridad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estos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og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am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60" dirty="0">
                <a:solidFill>
                  <a:srgbClr val="22373A"/>
                </a:solidFill>
                <a:latin typeface="Trebuchet MS"/>
                <a:cs typeface="Trebuchet MS"/>
              </a:rPr>
              <a:t>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spc="-13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ripwi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-180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AIDE,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afic)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8274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Bibliografía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353" y="1004161"/>
            <a:ext cx="3657600" cy="148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marR="5080" indent="-109220">
              <a:lnSpc>
                <a:spcPct val="118000"/>
              </a:lnSpc>
              <a:spcBef>
                <a:spcPts val="100"/>
              </a:spcBef>
              <a:buChar char="•"/>
              <a:tabLst>
                <a:tab pos="121920" algn="l"/>
              </a:tabLst>
            </a:pP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Dieter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Gollmann,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Computer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Security,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3rd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edition,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Editorial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Wi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-8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180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0</a:t>
            </a:r>
            <a:r>
              <a:rPr sz="1100" spc="-145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sz="1100" spc="-155" dirty="0">
                <a:solidFill>
                  <a:srgbClr val="22373A"/>
                </a:solidFill>
                <a:latin typeface="Trebuchet MS"/>
                <a:cs typeface="Trebuchet MS"/>
              </a:rPr>
              <a:t>1.</a:t>
            </a:r>
            <a:r>
              <a:rPr sz="1100" spc="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1100" spc="-180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r>
              <a:rPr sz="1100" spc="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Trebuchet MS"/>
                <a:cs typeface="Trebuchet MS"/>
              </a:rPr>
              <a:t>3,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6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10" dirty="0">
                <a:solidFill>
                  <a:srgbClr val="22373A"/>
                </a:solidFill>
                <a:latin typeface="Trebuchet MS"/>
                <a:cs typeface="Trebuchet MS"/>
              </a:rPr>
              <a:t>7</a:t>
            </a:r>
            <a:r>
              <a:rPr sz="1100" spc="-180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121285" marR="74295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A.Silberschatz,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P.Galvin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25" dirty="0">
                <a:solidFill>
                  <a:srgbClr val="22373A"/>
                </a:solidFill>
                <a:latin typeface="Trebuchet MS"/>
                <a:cs typeface="Trebuchet MS"/>
              </a:rPr>
              <a:t>G.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Gagne,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Operating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Systems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Concepts,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9th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edition,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Editorial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Wiley,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Trebuchet MS"/>
                <a:cs typeface="Trebuchet MS"/>
              </a:rPr>
              <a:t>2014.</a:t>
            </a:r>
            <a:r>
              <a:rPr sz="1100" spc="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Cap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rebuchet MS"/>
                <a:cs typeface="Trebuchet MS"/>
              </a:rPr>
              <a:t>14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Trebuchet MS"/>
                <a:cs typeface="Trebuchet MS"/>
              </a:rPr>
              <a:t>15.</a:t>
            </a:r>
            <a:endParaRPr sz="1100">
              <a:latin typeface="Trebuchet MS"/>
              <a:cs typeface="Trebuchet MS"/>
            </a:endParaRPr>
          </a:p>
          <a:p>
            <a:pPr marL="121285" marR="103505" indent="-109220">
              <a:lnSpc>
                <a:spcPct val="118000"/>
              </a:lnSpc>
              <a:spcBef>
                <a:spcPts val="300"/>
              </a:spcBef>
              <a:buChar char="•"/>
              <a:tabLst>
                <a:tab pos="121920" algn="l"/>
              </a:tabLst>
            </a:pP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M.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Soup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8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180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10" dirty="0">
                <a:solidFill>
                  <a:srgbClr val="22373A"/>
                </a:solidFill>
                <a:latin typeface="Trebuchet MS"/>
                <a:cs typeface="Trebuchet MS"/>
              </a:rPr>
              <a:t>K.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f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on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-180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Guide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M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100" spc="-70" dirty="0">
                <a:solidFill>
                  <a:srgbClr val="22373A"/>
                </a:solidFill>
                <a:latin typeface="Trebuchet MS"/>
                <a:cs typeface="Trebuchet MS"/>
              </a:rPr>
              <a:t>w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Incident 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Prevention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Handling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for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Desktop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Laptops,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NIST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Special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Publication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SP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800-53.</a:t>
            </a:r>
            <a:r>
              <a:rPr sz="1100" spc="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Cap.</a:t>
            </a:r>
            <a:r>
              <a:rPr sz="1100" spc="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17970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Se</a:t>
            </a:r>
            <a:r>
              <a:rPr spc="-70" dirty="0"/>
              <a:t>g</a:t>
            </a:r>
            <a:r>
              <a:rPr spc="-35" dirty="0"/>
              <a:t>uridad</a:t>
            </a:r>
            <a:r>
              <a:rPr spc="-65" dirty="0"/>
              <a:t> </a:t>
            </a:r>
            <a:r>
              <a:rPr spc="-190" dirty="0"/>
              <a:t>C</a:t>
            </a:r>
            <a:r>
              <a:rPr spc="-55" dirty="0"/>
              <a:t>ompu</a:t>
            </a:r>
            <a:r>
              <a:rPr spc="-40" dirty="0"/>
              <a:t>t</a:t>
            </a:r>
            <a:r>
              <a:rPr spc="-30" dirty="0"/>
              <a:t>acion</a:t>
            </a:r>
            <a:r>
              <a:rPr spc="-45" dirty="0"/>
              <a:t>a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pc="-5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353" y="688439"/>
            <a:ext cx="3740785" cy="211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marR="502284" indent="-109220">
              <a:lnSpc>
                <a:spcPct val="118000"/>
              </a:lnSpc>
              <a:spcBef>
                <a:spcPts val="100"/>
              </a:spcBef>
              <a:buFont typeface="Trebuchet MS"/>
              <a:buChar char="•"/>
              <a:tabLst>
                <a:tab pos="121920" algn="l"/>
              </a:tabLst>
            </a:pPr>
            <a:r>
              <a:rPr sz="1100" i="1" spc="-10" dirty="0">
                <a:solidFill>
                  <a:srgbClr val="22373A"/>
                </a:solidFill>
                <a:latin typeface="Trebuchet MS"/>
                <a:cs typeface="Trebuchet MS"/>
              </a:rPr>
              <a:t>”Mecanismos </a:t>
            </a:r>
            <a:r>
              <a:rPr sz="1100" i="1" dirty="0">
                <a:solidFill>
                  <a:srgbClr val="22373A"/>
                </a:solidFill>
                <a:latin typeface="Trebuchet MS"/>
                <a:cs typeface="Trebuchet MS"/>
              </a:rPr>
              <a:t>necesarios </a:t>
            </a:r>
            <a:r>
              <a:rPr sz="1100" i="1" spc="-5" dirty="0">
                <a:solidFill>
                  <a:srgbClr val="22373A"/>
                </a:solidFill>
                <a:latin typeface="Trebuchet MS"/>
                <a:cs typeface="Trebuchet MS"/>
              </a:rPr>
              <a:t>para 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proveer </a:t>
            </a:r>
            <a:r>
              <a:rPr sz="1100" i="1" spc="-25" dirty="0">
                <a:solidFill>
                  <a:srgbClr val="22373A"/>
                </a:solidFill>
                <a:latin typeface="Trebuchet MS"/>
                <a:cs typeface="Trebuchet MS"/>
              </a:rPr>
              <a:t>protección </a:t>
            </a:r>
            <a:r>
              <a:rPr sz="1100" i="1" spc="-40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i="1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5" dirty="0">
                <a:solidFill>
                  <a:srgbClr val="22373A"/>
                </a:solidFill>
                <a:latin typeface="Trebuchet MS"/>
                <a:cs typeface="Trebuchet MS"/>
              </a:rPr>
              <a:t>seguridad</a:t>
            </a:r>
            <a:r>
              <a:rPr sz="1100" i="1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computacional.”</a:t>
            </a:r>
            <a:endParaRPr sz="1100">
              <a:latin typeface="Trebuchet MS"/>
              <a:cs typeface="Trebuchet MS"/>
            </a:endParaRPr>
          </a:p>
          <a:p>
            <a:pPr marL="121285" marR="81280" indent="-109220">
              <a:lnSpc>
                <a:spcPct val="118000"/>
              </a:lnSpc>
              <a:spcBef>
                <a:spcPts val="300"/>
              </a:spcBef>
              <a:buFont typeface="Trebuchet MS"/>
              <a:buChar char="•"/>
              <a:tabLst>
                <a:tab pos="121920" algn="l"/>
              </a:tabLst>
            </a:pPr>
            <a:r>
              <a:rPr sz="1100" i="1" spc="-45" dirty="0">
                <a:solidFill>
                  <a:srgbClr val="22373A"/>
                </a:solidFill>
                <a:latin typeface="Trebuchet MS"/>
                <a:cs typeface="Trebuchet MS"/>
              </a:rPr>
              <a:t>”Computer 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security </a:t>
            </a:r>
            <a:r>
              <a:rPr sz="1100" i="1" dirty="0">
                <a:solidFill>
                  <a:srgbClr val="22373A"/>
                </a:solidFill>
                <a:latin typeface="Trebuchet MS"/>
                <a:cs typeface="Trebuchet MS"/>
              </a:rPr>
              <a:t>deals </a:t>
            </a:r>
            <a:r>
              <a:rPr sz="1100" i="1" spc="-45" dirty="0">
                <a:solidFill>
                  <a:srgbClr val="22373A"/>
                </a:solidFill>
                <a:latin typeface="Trebuchet MS"/>
                <a:cs typeface="Trebuchet MS"/>
              </a:rPr>
              <a:t>with 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100" i="1" spc="-25" dirty="0">
                <a:solidFill>
                  <a:srgbClr val="22373A"/>
                </a:solidFill>
                <a:latin typeface="Trebuchet MS"/>
                <a:cs typeface="Trebuchet MS"/>
              </a:rPr>
              <a:t>prevention </a:t>
            </a:r>
            <a:r>
              <a:rPr sz="1100" i="1" spc="25" dirty="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sz="1100" i="1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detection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of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15" dirty="0">
                <a:solidFill>
                  <a:srgbClr val="22373A"/>
                </a:solidFill>
                <a:latin typeface="Trebuchet MS"/>
                <a:cs typeface="Trebuchet MS"/>
              </a:rPr>
              <a:t>unauthorized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dirty="0">
                <a:solidFill>
                  <a:srgbClr val="22373A"/>
                </a:solidFill>
                <a:latin typeface="Trebuchet MS"/>
                <a:cs typeface="Trebuchet MS"/>
              </a:rPr>
              <a:t>actions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15" dirty="0">
                <a:solidFill>
                  <a:srgbClr val="22373A"/>
                </a:solidFill>
                <a:latin typeface="Trebuchet MS"/>
                <a:cs typeface="Trebuchet MS"/>
              </a:rPr>
              <a:t>by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5" dirty="0">
                <a:solidFill>
                  <a:srgbClr val="22373A"/>
                </a:solidFill>
                <a:latin typeface="Trebuchet MS"/>
                <a:cs typeface="Trebuchet MS"/>
              </a:rPr>
              <a:t>users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3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20" dirty="0">
                <a:solidFill>
                  <a:srgbClr val="22373A"/>
                </a:solidFill>
                <a:latin typeface="Trebuchet MS"/>
                <a:cs typeface="Trebuchet MS"/>
              </a:rPr>
              <a:t>computer </a:t>
            </a:r>
            <a:r>
              <a:rPr sz="1100" i="1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70" dirty="0">
                <a:solidFill>
                  <a:srgbClr val="22373A"/>
                </a:solidFill>
                <a:latin typeface="Trebuchet MS"/>
                <a:cs typeface="Trebuchet MS"/>
              </a:rPr>
              <a:t>system.”</a:t>
            </a:r>
            <a:endParaRPr sz="1100">
              <a:latin typeface="Trebuchet MS"/>
              <a:cs typeface="Trebuchet MS"/>
            </a:endParaRPr>
          </a:p>
          <a:p>
            <a:pPr marL="121285" indent="-109220">
              <a:lnSpc>
                <a:spcPct val="100000"/>
              </a:lnSpc>
              <a:spcBef>
                <a:spcPts val="535"/>
              </a:spcBef>
              <a:buChar char="•"/>
              <a:tabLst>
                <a:tab pos="12192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Según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esta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definición,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autorización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control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acceso</a:t>
            </a:r>
            <a:endParaRPr sz="1100">
              <a:latin typeface="Lucida Sans Unicode"/>
              <a:cs typeface="Lucida Sans Unicode"/>
            </a:endParaRPr>
          </a:p>
          <a:p>
            <a:pPr marL="121285">
              <a:lnSpc>
                <a:spcPct val="100000"/>
              </a:lnSpc>
              <a:spcBef>
                <a:spcPts val="240"/>
              </a:spcBef>
            </a:pP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elementos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claves</a:t>
            </a:r>
            <a:endParaRPr sz="1100">
              <a:latin typeface="Trebuchet MS"/>
              <a:cs typeface="Trebuchet MS"/>
            </a:endParaRPr>
          </a:p>
          <a:p>
            <a:pPr marL="121285" marR="5080" indent="-109220">
              <a:lnSpc>
                <a:spcPct val="118000"/>
              </a:lnSpc>
              <a:spcBef>
                <a:spcPts val="300"/>
              </a:spcBef>
              <a:buFont typeface="Trebuchet MS"/>
              <a:buChar char="•"/>
              <a:tabLst>
                <a:tab pos="121920" algn="l"/>
              </a:tabLst>
            </a:pPr>
            <a:r>
              <a:rPr sz="1100" i="1" spc="-45" dirty="0">
                <a:solidFill>
                  <a:srgbClr val="22373A"/>
                </a:solidFill>
                <a:latin typeface="Trebuchet MS"/>
                <a:cs typeface="Trebuchet MS"/>
              </a:rPr>
              <a:t>”Computer </a:t>
            </a:r>
            <a:r>
              <a:rPr sz="1100" i="1" spc="-30" dirty="0">
                <a:solidFill>
                  <a:srgbClr val="22373A"/>
                </a:solidFill>
                <a:latin typeface="Trebuchet MS"/>
                <a:cs typeface="Trebuchet MS"/>
              </a:rPr>
              <a:t>security </a:t>
            </a:r>
            <a:r>
              <a:rPr sz="1100" i="1" spc="5" dirty="0">
                <a:solidFill>
                  <a:srgbClr val="22373A"/>
                </a:solidFill>
                <a:latin typeface="Trebuchet MS"/>
                <a:cs typeface="Trebuchet MS"/>
              </a:rPr>
              <a:t>is </a:t>
            </a:r>
            <a:r>
              <a:rPr sz="1100" i="1" spc="-10" dirty="0">
                <a:solidFill>
                  <a:srgbClr val="22373A"/>
                </a:solidFill>
                <a:latin typeface="Trebuchet MS"/>
                <a:cs typeface="Trebuchet MS"/>
              </a:rPr>
              <a:t>concerned </a:t>
            </a:r>
            <a:r>
              <a:rPr sz="1100" i="1" spc="-45" dirty="0">
                <a:solidFill>
                  <a:srgbClr val="22373A"/>
                </a:solidFill>
                <a:latin typeface="Trebuchet MS"/>
                <a:cs typeface="Trebuchet MS"/>
              </a:rPr>
              <a:t>with 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100" i="1" dirty="0">
                <a:solidFill>
                  <a:srgbClr val="22373A"/>
                </a:solidFill>
                <a:latin typeface="Trebuchet MS"/>
                <a:cs typeface="Trebuchet MS"/>
              </a:rPr>
              <a:t>measures </a:t>
            </a:r>
            <a:r>
              <a:rPr sz="1100" i="1" spc="-50" dirty="0">
                <a:solidFill>
                  <a:srgbClr val="22373A"/>
                </a:solidFill>
                <a:latin typeface="Trebuchet MS"/>
                <a:cs typeface="Trebuchet MS"/>
              </a:rPr>
              <a:t>we </a:t>
            </a:r>
            <a:r>
              <a:rPr sz="1100" i="1" spc="10" dirty="0">
                <a:solidFill>
                  <a:srgbClr val="22373A"/>
                </a:solidFill>
                <a:latin typeface="Trebuchet MS"/>
                <a:cs typeface="Trebuchet MS"/>
              </a:rPr>
              <a:t>can </a:t>
            </a:r>
            <a:r>
              <a:rPr sz="1100" i="1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25" dirty="0">
                <a:solidFill>
                  <a:srgbClr val="22373A"/>
                </a:solidFill>
                <a:latin typeface="Trebuchet MS"/>
                <a:cs typeface="Trebuchet MS"/>
              </a:rPr>
              <a:t>take</a:t>
            </a:r>
            <a:r>
              <a:rPr sz="1100" i="1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45" dirty="0">
                <a:solidFill>
                  <a:srgbClr val="22373A"/>
                </a:solidFill>
                <a:latin typeface="Trebuchet MS"/>
                <a:cs typeface="Trebuchet MS"/>
              </a:rPr>
              <a:t>to</a:t>
            </a:r>
            <a:r>
              <a:rPr sz="1100" i="1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Trebuchet MS"/>
                <a:cs typeface="Trebuchet MS"/>
              </a:rPr>
              <a:t>deal </a:t>
            </a:r>
            <a:r>
              <a:rPr sz="1100" i="1" spc="-45" dirty="0">
                <a:solidFill>
                  <a:srgbClr val="22373A"/>
                </a:solidFill>
                <a:latin typeface="Trebuchet MS"/>
                <a:cs typeface="Trebuchet MS"/>
              </a:rPr>
              <a:t>with</a:t>
            </a:r>
            <a:r>
              <a:rPr sz="1100" i="1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20" dirty="0">
                <a:solidFill>
                  <a:srgbClr val="22373A"/>
                </a:solidFill>
                <a:latin typeface="Trebuchet MS"/>
                <a:cs typeface="Trebuchet MS"/>
              </a:rPr>
              <a:t>intentional</a:t>
            </a:r>
            <a:r>
              <a:rPr sz="1100" i="1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dirty="0">
                <a:solidFill>
                  <a:srgbClr val="22373A"/>
                </a:solidFill>
                <a:latin typeface="Trebuchet MS"/>
                <a:cs typeface="Trebuchet MS"/>
              </a:rPr>
              <a:t>actions</a:t>
            </a:r>
            <a:r>
              <a:rPr sz="1100" i="1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15" dirty="0">
                <a:solidFill>
                  <a:srgbClr val="22373A"/>
                </a:solidFill>
                <a:latin typeface="Trebuchet MS"/>
                <a:cs typeface="Trebuchet MS"/>
              </a:rPr>
              <a:t>by </a:t>
            </a:r>
            <a:r>
              <a:rPr sz="1100" i="1" spc="-20" dirty="0">
                <a:solidFill>
                  <a:srgbClr val="22373A"/>
                </a:solidFill>
                <a:latin typeface="Trebuchet MS"/>
                <a:cs typeface="Trebuchet MS"/>
              </a:rPr>
              <a:t>parties</a:t>
            </a:r>
            <a:r>
              <a:rPr sz="1100" i="1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5" dirty="0">
                <a:solidFill>
                  <a:srgbClr val="22373A"/>
                </a:solidFill>
                <a:latin typeface="Trebuchet MS"/>
                <a:cs typeface="Trebuchet MS"/>
              </a:rPr>
              <a:t>behaving </a:t>
            </a:r>
            <a:r>
              <a:rPr sz="1100" i="1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1100" i="1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15" dirty="0">
                <a:solidFill>
                  <a:srgbClr val="22373A"/>
                </a:solidFill>
                <a:latin typeface="Trebuchet MS"/>
                <a:cs typeface="Trebuchet MS"/>
              </a:rPr>
              <a:t>some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15" dirty="0">
                <a:solidFill>
                  <a:srgbClr val="22373A"/>
                </a:solidFill>
                <a:latin typeface="Trebuchet MS"/>
                <a:cs typeface="Trebuchet MS"/>
              </a:rPr>
              <a:t>unwelcome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50" dirty="0">
                <a:solidFill>
                  <a:srgbClr val="22373A"/>
                </a:solidFill>
                <a:latin typeface="Trebuchet MS"/>
                <a:cs typeface="Trebuchet MS"/>
              </a:rPr>
              <a:t>fashion.”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410"/>
            <a:ext cx="16598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P</a:t>
            </a:r>
            <a:r>
              <a:rPr spc="-35" dirty="0"/>
              <a:t>rincipios</a:t>
            </a:r>
            <a:r>
              <a:rPr spc="-65" dirty="0"/>
              <a:t> </a:t>
            </a:r>
            <a:r>
              <a:rPr spc="-30" dirty="0"/>
              <a:t>de</a:t>
            </a:r>
            <a:r>
              <a:rPr spc="-65" dirty="0"/>
              <a:t> </a:t>
            </a:r>
            <a:r>
              <a:rPr spc="-45" dirty="0"/>
              <a:t>Se</a:t>
            </a:r>
            <a:r>
              <a:rPr spc="-70" dirty="0"/>
              <a:t>g</a:t>
            </a:r>
            <a:r>
              <a:rPr spc="-35" dirty="0"/>
              <a:t>uridad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pc="-5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39861"/>
            <a:ext cx="3753485" cy="237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Lineamientos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principios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metodológicos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sirven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guía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implementar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controles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seguridad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1085"/>
              </a:spcBef>
              <a:buChar char="•"/>
              <a:tabLst>
                <a:tab pos="290195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Asegurar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eslabón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(punto)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más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débil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Defensa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profundidad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Principio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menor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privilegio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40"/>
              </a:spcBef>
              <a:buChar char="•"/>
              <a:tabLst>
                <a:tab pos="290195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Reducir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superficie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ataque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Compartimentar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(sandboxing)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40"/>
              </a:spcBef>
              <a:buChar char="•"/>
              <a:tabLst>
                <a:tab pos="290195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Asegurar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valores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defecto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Fallar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forma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segura</a:t>
            </a:r>
            <a:endParaRPr sz="1100">
              <a:latin typeface="Trebuchet MS"/>
              <a:cs typeface="Trebuchet MS"/>
            </a:endParaRPr>
          </a:p>
          <a:p>
            <a:pPr marL="289560" indent="-109855">
              <a:lnSpc>
                <a:spcPct val="100000"/>
              </a:lnSpc>
              <a:spcBef>
                <a:spcPts val="540"/>
              </a:spcBef>
              <a:buChar char="•"/>
              <a:tabLst>
                <a:tab pos="290195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Security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Through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Obscurity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285"/>
          </a:xfrm>
          <a:custGeom>
            <a:avLst/>
            <a:gdLst/>
            <a:ahLst/>
            <a:cxnLst/>
            <a:rect l="l" t="t" r="r" b="b"/>
            <a:pathLst>
              <a:path w="4608195" h="375285">
                <a:moveTo>
                  <a:pt x="4608004" y="0"/>
                </a:moveTo>
                <a:lnTo>
                  <a:pt x="0" y="0"/>
                </a:lnTo>
                <a:lnTo>
                  <a:pt x="0" y="375272"/>
                </a:lnTo>
                <a:lnTo>
                  <a:pt x="4608004" y="375272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410"/>
            <a:ext cx="2849880" cy="573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" dirty="0">
                <a:solidFill>
                  <a:srgbClr val="F9F9F9"/>
                </a:solidFill>
                <a:latin typeface="Lucida Sans Unicode"/>
                <a:cs typeface="Lucida Sans Unicode"/>
              </a:rPr>
              <a:t>P</a:t>
            </a:r>
            <a:r>
              <a:rPr sz="1200" spc="-35" dirty="0">
                <a:solidFill>
                  <a:srgbClr val="F9F9F9"/>
                </a:solidFill>
                <a:latin typeface="Lucida Sans Unicode"/>
                <a:cs typeface="Lucida Sans Unicode"/>
              </a:rPr>
              <a:t>rincipios</a:t>
            </a:r>
            <a:r>
              <a:rPr sz="1200" spc="-65" dirty="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sz="1200" spc="-30" dirty="0">
                <a:solidFill>
                  <a:srgbClr val="F9F9F9"/>
                </a:solidFill>
                <a:latin typeface="Lucida Sans Unicode"/>
                <a:cs typeface="Lucida Sans Unicode"/>
              </a:rPr>
              <a:t>de</a:t>
            </a:r>
            <a:r>
              <a:rPr sz="1200" spc="-65" dirty="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sz="1200" spc="-45" dirty="0">
                <a:solidFill>
                  <a:srgbClr val="F9F9F9"/>
                </a:solidFill>
                <a:latin typeface="Lucida Sans Unicode"/>
                <a:cs typeface="Lucida Sans Unicode"/>
              </a:rPr>
              <a:t>Se</a:t>
            </a:r>
            <a:r>
              <a:rPr sz="1200" spc="-70" dirty="0">
                <a:solidFill>
                  <a:srgbClr val="F9F9F9"/>
                </a:solidFill>
                <a:latin typeface="Lucida Sans Unicode"/>
                <a:cs typeface="Lucida Sans Unicode"/>
              </a:rPr>
              <a:t>g</a:t>
            </a:r>
            <a:r>
              <a:rPr sz="1200" spc="-35" dirty="0">
                <a:solidFill>
                  <a:srgbClr val="F9F9F9"/>
                </a:solidFill>
                <a:latin typeface="Lucida Sans Unicode"/>
                <a:cs typeface="Lucida Sans Unicode"/>
              </a:rPr>
              <a:t>uridad</a:t>
            </a:r>
            <a:endParaRPr sz="1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Lucida Sans Unicode"/>
              <a:cs typeface="Lucida Sans Unicode"/>
            </a:endParaRPr>
          </a:p>
          <a:p>
            <a:pPr marL="236854">
              <a:lnSpc>
                <a:spcPct val="100000"/>
              </a:lnSpc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Debemos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aplicarlo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visión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integral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794050"/>
            <a:ext cx="3888076" cy="20549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pc="-5" dirty="0"/>
              <a:t>7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4188"/>
            <a:ext cx="92836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Moti</a:t>
            </a:r>
            <a:r>
              <a:rPr sz="1400" spc="-55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v</a:t>
            </a:r>
            <a:r>
              <a:rPr sz="1400" spc="-15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ación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9911"/>
            <a:ext cx="3048635" cy="5080"/>
            <a:chOff x="779995" y="1779911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9911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9911"/>
              <a:ext cx="444500" cy="5080"/>
            </a:xfrm>
            <a:custGeom>
              <a:avLst/>
              <a:gdLst/>
              <a:ahLst/>
              <a:cxnLst/>
              <a:rect l="l" t="t" r="r" b="b"/>
              <a:pathLst>
                <a:path w="444500" h="5080">
                  <a:moveTo>
                    <a:pt x="0" y="5060"/>
                  </a:moveTo>
                  <a:lnTo>
                    <a:pt x="0" y="0"/>
                  </a:lnTo>
                  <a:lnTo>
                    <a:pt x="444489" y="0"/>
                  </a:lnTo>
                  <a:lnTo>
                    <a:pt x="4444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3438</Words>
  <Application>Microsoft Office PowerPoint</Application>
  <PresentationFormat>Personalizado</PresentationFormat>
  <Paragraphs>438</Paragraphs>
  <Slides>59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59</vt:i4>
      </vt:variant>
    </vt:vector>
  </HeadingPairs>
  <TitlesOfParts>
    <vt:vector size="65" baseType="lpstr">
      <vt:lpstr>Arial</vt:lpstr>
      <vt:lpstr>Calibri</vt:lpstr>
      <vt:lpstr>Courier New</vt:lpstr>
      <vt:lpstr>Lucida Sans Unicode</vt:lpstr>
      <vt:lpstr>Trebuchet MS</vt:lpstr>
      <vt:lpstr>Office Theme</vt:lpstr>
      <vt:lpstr>Presentación de PowerPoint</vt:lpstr>
      <vt:lpstr>Agenda</vt:lpstr>
      <vt:lpstr>Presentación de PowerPoint</vt:lpstr>
      <vt:lpstr>Seguridad: definiciones</vt:lpstr>
      <vt:lpstr>Confidencialidad, Integridad y Disponibilidad</vt:lpstr>
      <vt:lpstr>Seguridad Computacional</vt:lpstr>
      <vt:lpstr>Principios de Seguridad</vt:lpstr>
      <vt:lpstr>Presentación de PowerPoint</vt:lpstr>
      <vt:lpstr>Presentación de PowerPoint</vt:lpstr>
      <vt:lpstr>¿Por qué es necesario?</vt:lpstr>
      <vt:lpstr>¿Por qué es necesario?</vt:lpstr>
      <vt:lpstr>Presentación de PowerPoint</vt:lpstr>
      <vt:lpstr>¿Qué podemos hacer a nivel de los S.O.?</vt:lpstr>
      <vt:lpstr>Mecanismos de seguridad</vt:lpstr>
      <vt:lpstr>Presentación de PowerPoint</vt:lpstr>
      <vt:lpstr>Procesos</vt:lpstr>
      <vt:lpstr>Procesos</vt:lpstr>
      <vt:lpstr>Procesos</vt:lpstr>
      <vt:lpstr>Procesos: problemas de seguridad</vt:lpstr>
      <vt:lpstr>Modos de ejecución: User vs Kernel mode</vt:lpstr>
      <vt:lpstr>Modos de ejecución: Invocaciones controladas</vt:lpstr>
      <vt:lpstr>Modos de Invocación: objetivos de seguridad</vt:lpstr>
      <vt:lpstr>Gestor de memoria</vt:lpstr>
      <vt:lpstr>Gestor de memoria: problemas de seguridad</vt:lpstr>
      <vt:lpstr>Sistema de archivos</vt:lpstr>
      <vt:lpstr>Sistema de archivos: problemas de seguridad</vt:lpstr>
      <vt:lpstr>Sistema de archivos: problemas de seguridad</vt:lpstr>
      <vt:lpstr>Control de acceso y Autorización</vt:lpstr>
      <vt:lpstr>Control de acceso: definiciones</vt:lpstr>
      <vt:lpstr>Control de acceso: definiciones</vt:lpstr>
      <vt:lpstr>Presentación de PowerPoint</vt:lpstr>
      <vt:lpstr>Control de acceso: DAC vs MAC</vt:lpstr>
      <vt:lpstr>Presentación de PowerPoint</vt:lpstr>
      <vt:lpstr>Modelo de seguridad en UNIX</vt:lpstr>
      <vt:lpstr>Principals</vt:lpstr>
      <vt:lpstr>Grupos Unix</vt:lpstr>
      <vt:lpstr>Sujetos</vt:lpstr>
      <vt:lpstr>Proceso de login</vt:lpstr>
      <vt:lpstr>Objetos</vt:lpstr>
      <vt:lpstr>Permisos de archivos</vt:lpstr>
      <vt:lpstr>Presentación de PowerPoint</vt:lpstr>
      <vt:lpstr>Permisos por defecto</vt:lpstr>
      <vt:lpstr>Permisos para directorios</vt:lpstr>
      <vt:lpstr>Algoritmo de control de acceso</vt:lpstr>
      <vt:lpstr>Algoritmo de control de acceso</vt:lpstr>
      <vt:lpstr>Ejemplos control acceso UNIX</vt:lpstr>
      <vt:lpstr>Ejemplos control acceso UNIX</vt:lpstr>
      <vt:lpstr>Ejemplos control acceso UNIX</vt:lpstr>
      <vt:lpstr>Ejemplos control acceso UNIX</vt:lpstr>
      <vt:lpstr>Ejemplos control acceso UNIX</vt:lpstr>
      <vt:lpstr>Ejemplos control acceso UNIX</vt:lpstr>
      <vt:lpstr>Ejemplos control acceso UNIX</vt:lpstr>
      <vt:lpstr>Ejemplos control acceso UNIX</vt:lpstr>
      <vt:lpstr>Control de acceso en UNIX: limitaciones</vt:lpstr>
      <vt:lpstr>Control de acceso en UNIX: limitaciones</vt:lpstr>
      <vt:lpstr>Set User ID (SUID)</vt:lpstr>
      <vt:lpstr>SUID root</vt:lpstr>
      <vt:lpstr>Riesgos de SUID root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 - Seguridad en Sistemas Operativos</dc:title>
  <cp:lastModifiedBy>Julio David Requena Duarte</cp:lastModifiedBy>
  <cp:revision>1</cp:revision>
  <dcterms:created xsi:type="dcterms:W3CDTF">2023-01-13T16:32:17Z</dcterms:created>
  <dcterms:modified xsi:type="dcterms:W3CDTF">2023-04-21T00:27:34Z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2020-10-30T00:00:00Z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2023-01-13T00:00:00Z</vt:filetime>
  </property>
</Properties>
</file>