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David Requena Duarte" userId="acfc8f91-5f6e-462c-8150-793a56fba8dd" providerId="ADAL" clId="{0F4AFF9F-F0E0-4B65-ACC4-647DBC2B6A98}"/>
    <pc:docChg chg="modSld sldOrd">
      <pc:chgData name="Julio David Requena Duarte" userId="acfc8f91-5f6e-462c-8150-793a56fba8dd" providerId="ADAL" clId="{0F4AFF9F-F0E0-4B65-ACC4-647DBC2B6A98}" dt="2023-01-18T00:23:10.927" v="11"/>
      <pc:docMkLst>
        <pc:docMk/>
      </pc:docMkLst>
      <pc:sldChg chg="modSp mod">
        <pc:chgData name="Julio David Requena Duarte" userId="acfc8f91-5f6e-462c-8150-793a56fba8dd" providerId="ADAL" clId="{0F4AFF9F-F0E0-4B65-ACC4-647DBC2B6A98}" dt="2023-01-13T17:02:23.417" v="9" actId="20577"/>
        <pc:sldMkLst>
          <pc:docMk/>
          <pc:sldMk cId="0" sldId="256"/>
        </pc:sldMkLst>
        <pc:spChg chg="mod">
          <ac:chgData name="Julio David Requena Duarte" userId="acfc8f91-5f6e-462c-8150-793a56fba8dd" providerId="ADAL" clId="{0F4AFF9F-F0E0-4B65-ACC4-647DBC2B6A98}" dt="2023-01-13T17:02:23.417" v="9" actId="20577"/>
          <ac:spMkLst>
            <pc:docMk/>
            <pc:sldMk cId="0" sldId="256"/>
            <ac:spMk id="4" creationId="{00000000-0000-0000-0000-000000000000}"/>
          </ac:spMkLst>
        </pc:spChg>
      </pc:sldChg>
      <pc:sldChg chg="ord">
        <pc:chgData name="Julio David Requena Duarte" userId="acfc8f91-5f6e-462c-8150-793a56fba8dd" providerId="ADAL" clId="{0F4AFF9F-F0E0-4B65-ACC4-647DBC2B6A98}" dt="2023-01-18T00:23:10.927" v="11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295" y="1252616"/>
            <a:ext cx="3075508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830" y="775890"/>
            <a:ext cx="3720439" cy="18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4123" y="3170716"/>
            <a:ext cx="182879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-5" dirty="0">
                <a:hlinkClick r:id="rId2" action="ppaction://hlinksldjump"/>
              </a:rPr>
              <a:t>Introducción</a:t>
            </a:r>
            <a:r>
              <a:rPr spc="-85" dirty="0">
                <a:hlinkClick r:id="rId2" action="ppaction://hlinksldjump"/>
              </a:rPr>
              <a:t> </a:t>
            </a:r>
            <a:r>
              <a:rPr spc="35" dirty="0">
                <a:hlinkClick r:id="rId2" action="ppaction://hlinksldjump"/>
              </a:rPr>
              <a:t>a</a:t>
            </a:r>
            <a:r>
              <a:rPr spc="-90" dirty="0">
                <a:hlinkClick r:id="rId2" action="ppaction://hlinksldjump"/>
              </a:rPr>
              <a:t> </a:t>
            </a:r>
            <a:r>
              <a:rPr spc="40" dirty="0">
                <a:hlinkClick r:id="rId2" action="ppaction://hlinksldjump"/>
              </a:rPr>
              <a:t>los</a:t>
            </a:r>
            <a:r>
              <a:rPr spc="-85" dirty="0">
                <a:hlinkClick r:id="rId2" action="ppaction://hlinksldjump"/>
              </a:rPr>
              <a:t> </a:t>
            </a:r>
            <a:r>
              <a:rPr spc="25" dirty="0">
                <a:hlinkClick r:id="rId2" action="ppaction://hlinksldjump"/>
              </a:rPr>
              <a:t>sistemas </a:t>
            </a:r>
            <a:r>
              <a:rPr spc="-405" dirty="0"/>
              <a:t> </a:t>
            </a:r>
            <a:r>
              <a:rPr spc="10" dirty="0">
                <a:hlinkClick r:id="rId2" action="ppaction://hlinksldjump"/>
              </a:rPr>
              <a:t>operativos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210820" cy="5080"/>
            </a:xfrm>
            <a:custGeom>
              <a:avLst/>
              <a:gdLst/>
              <a:ahLst/>
              <a:cxnLst/>
              <a:rect l="l" t="t" r="r" b="b"/>
              <a:pathLst>
                <a:path w="210819" h="5080">
                  <a:moveTo>
                    <a:pt x="0" y="5060"/>
                  </a:moveTo>
                  <a:lnTo>
                    <a:pt x="0" y="0"/>
                  </a:lnTo>
                  <a:lnTo>
                    <a:pt x="210222" y="0"/>
                  </a:lnTo>
                  <a:lnTo>
                    <a:pt x="2102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252616"/>
            <a:ext cx="2910840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Evolución</a:t>
            </a:r>
            <a:r>
              <a:rPr sz="1400" b="1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histórica</a:t>
            </a:r>
            <a:r>
              <a:rPr sz="1400" b="1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los</a:t>
            </a:r>
            <a:r>
              <a:rPr sz="1400" b="1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sistemas </a:t>
            </a:r>
            <a:r>
              <a:rPr sz="1400" b="1" spc="-409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operativos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0842" y="0"/>
                  </a:lnTo>
                  <a:lnTo>
                    <a:pt x="840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91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b</a:t>
            </a:r>
            <a:r>
              <a:rPr sz="1200" spc="-10" dirty="0">
                <a:solidFill>
                  <a:srgbClr val="F9F9F9"/>
                </a:solidFill>
              </a:rPr>
              <a:t>a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35" dirty="0">
                <a:solidFill>
                  <a:srgbClr val="F9F9F9"/>
                </a:solidFill>
              </a:rPr>
              <a:t>ch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5" dirty="0">
                <a:solidFill>
                  <a:srgbClr val="F9F9F9"/>
                </a:solidFill>
              </a:rPr>
              <a:t>(</a:t>
            </a:r>
            <a:r>
              <a:rPr sz="1200" spc="-90" dirty="0">
                <a:solidFill>
                  <a:srgbClr val="F9F9F9"/>
                </a:solidFill>
              </a:rPr>
              <a:t>’</a:t>
            </a:r>
            <a:r>
              <a:rPr sz="1200" spc="-170" dirty="0">
                <a:solidFill>
                  <a:srgbClr val="F9F9F9"/>
                </a:solidFill>
              </a:rPr>
              <a:t>7</a:t>
            </a:r>
            <a:r>
              <a:rPr sz="1200" spc="-35" dirty="0">
                <a:solidFill>
                  <a:srgbClr val="F9F9F9"/>
                </a:solidFill>
              </a:rPr>
              <a:t>0)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91477" y="474825"/>
            <a:ext cx="256857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9431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primeras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épocas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eran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grandes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costosos.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Constaban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entrada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trabajos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salida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impresa.</a:t>
            </a:r>
            <a:endParaRPr sz="1100">
              <a:latin typeface="Trebuchet MS"/>
              <a:cs typeface="Trebuchet MS"/>
            </a:endParaRPr>
          </a:p>
          <a:p>
            <a:pPr marL="125095" marR="23114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Prácticamente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había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interacción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alguna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  <a:p>
            <a:pPr marL="125095" marR="13462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función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principal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cargador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(loader)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programas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soporte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entrada/salida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(E/S)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(operaciones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comunes).</a:t>
            </a:r>
            <a:endParaRPr sz="1100">
              <a:latin typeface="Trebuchet MS"/>
              <a:cs typeface="Trebuchet MS"/>
            </a:endParaRPr>
          </a:p>
          <a:p>
            <a:pPr marL="125095" marR="685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soportaba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trabajo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vez.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1593" y="505923"/>
            <a:ext cx="1326356" cy="23979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91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b</a:t>
            </a:r>
            <a:r>
              <a:rPr sz="1200" spc="-10" dirty="0">
                <a:solidFill>
                  <a:srgbClr val="F9F9F9"/>
                </a:solidFill>
              </a:rPr>
              <a:t>a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35" dirty="0">
                <a:solidFill>
                  <a:srgbClr val="F9F9F9"/>
                </a:solidFill>
              </a:rPr>
              <a:t>ch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5" dirty="0">
                <a:solidFill>
                  <a:srgbClr val="F9F9F9"/>
                </a:solidFill>
              </a:rPr>
              <a:t>(</a:t>
            </a:r>
            <a:r>
              <a:rPr sz="1200" spc="-90" dirty="0">
                <a:solidFill>
                  <a:srgbClr val="F9F9F9"/>
                </a:solidFill>
              </a:rPr>
              <a:t>’</a:t>
            </a:r>
            <a:r>
              <a:rPr sz="1200" spc="-170" dirty="0">
                <a:solidFill>
                  <a:srgbClr val="F9F9F9"/>
                </a:solidFill>
              </a:rPr>
              <a:t>7</a:t>
            </a:r>
            <a:r>
              <a:rPr sz="1200" spc="-35" dirty="0">
                <a:solidFill>
                  <a:srgbClr val="F9F9F9"/>
                </a:solidFill>
              </a:rPr>
              <a:t>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36975" cy="27959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Lectora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Entrada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2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2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Salida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resultado</a:t>
            </a:r>
            <a:endParaRPr sz="1100">
              <a:latin typeface="Trebuchet MS"/>
              <a:cs typeface="Trebuchet MS"/>
            </a:endParaRPr>
          </a:p>
          <a:p>
            <a:pPr marL="125095" marR="18605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tareas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relacionadas,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agrupaban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conjuntos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trabajos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lotes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batches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procesamiento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eficiente.</a:t>
            </a:r>
            <a:endParaRPr sz="1100">
              <a:latin typeface="Trebuchet MS"/>
              <a:cs typeface="Trebuchet MS"/>
            </a:endParaRPr>
          </a:p>
          <a:p>
            <a:pPr marL="125095" marR="9525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advenimiento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discos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comenzó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realizar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30" dirty="0">
                <a:solidFill>
                  <a:srgbClr val="EB801A"/>
                </a:solidFill>
                <a:latin typeface="Trebuchet MS"/>
                <a:cs typeface="Trebuchet MS"/>
              </a:rPr>
              <a:t>spool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haciendo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rápidas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operaciones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introduciendo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primera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vez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solapamiento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concurrencia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operaciones.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240"/>
              </a:spcBef>
              <a:buChar char="•"/>
              <a:tabLst>
                <a:tab pos="125730" algn="l"/>
              </a:tabLst>
            </a:pP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spool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=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Simultaneous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Peripheral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Operations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On-Line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spooler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buffer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región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memoria)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guardan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espera de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procesamiento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dispositivo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lento</a:t>
            </a:r>
            <a:endParaRPr sz="1100">
              <a:latin typeface="Trebuchet MS"/>
              <a:cs typeface="Trebuchet MS"/>
            </a:endParaRPr>
          </a:p>
          <a:p>
            <a:pPr marL="125095" marR="9144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recurso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época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(CPU),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tenía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bajo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porcentaje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utilización.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522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Ba</a:t>
            </a:r>
            <a:r>
              <a:rPr sz="1200" spc="-25" dirty="0">
                <a:solidFill>
                  <a:srgbClr val="F9F9F9"/>
                </a:solidFill>
              </a:rPr>
              <a:t>t</a:t>
            </a:r>
            <a:r>
              <a:rPr sz="1200" spc="-35" dirty="0">
                <a:solidFill>
                  <a:srgbClr val="F9F9F9"/>
                </a:solidFill>
              </a:rPr>
              <a:t>ch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multip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5" dirty="0">
                <a:solidFill>
                  <a:srgbClr val="F9F9F9"/>
                </a:solidFill>
              </a:rPr>
              <a:t>og</a:t>
            </a:r>
            <a:r>
              <a:rPr sz="1200" spc="-25" dirty="0">
                <a:solidFill>
                  <a:srgbClr val="F9F9F9"/>
                </a:solidFill>
              </a:rPr>
              <a:t>r</a:t>
            </a:r>
            <a:r>
              <a:rPr sz="1200" spc="5" dirty="0">
                <a:solidFill>
                  <a:srgbClr val="F9F9F9"/>
                </a:solidFill>
              </a:rPr>
              <a:t>amado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5" dirty="0">
                <a:solidFill>
                  <a:srgbClr val="F9F9F9"/>
                </a:solidFill>
              </a:rPr>
              <a:t>(</a:t>
            </a:r>
            <a:r>
              <a:rPr sz="1200" spc="-125" dirty="0">
                <a:solidFill>
                  <a:srgbClr val="F9F9F9"/>
                </a:solidFill>
              </a:rPr>
              <a:t>’</a:t>
            </a:r>
            <a:r>
              <a:rPr sz="1200" spc="-30" dirty="0">
                <a:solidFill>
                  <a:srgbClr val="F9F9F9"/>
                </a:solidFill>
              </a:rPr>
              <a:t>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7271"/>
            <a:ext cx="3706495" cy="261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Fue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mejora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batch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comienzos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década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80</a:t>
            </a:r>
            <a:endParaRPr sz="1100">
              <a:latin typeface="Trebuchet MS"/>
              <a:cs typeface="Trebuchet MS"/>
            </a:endParaRPr>
          </a:p>
          <a:p>
            <a:pPr marL="125095" marR="53340" indent="-113030">
              <a:lnSpc>
                <a:spcPct val="118000"/>
              </a:lnSpc>
              <a:spcBef>
                <a:spcPts val="5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disponer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conjunto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trabajos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10" dirty="0">
                <a:solidFill>
                  <a:srgbClr val="EB801A"/>
                </a:solidFill>
                <a:latin typeface="Trebuchet MS"/>
                <a:cs typeface="Trebuchet MS"/>
              </a:rPr>
              <a:t>pool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jobs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secundaria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permitió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desarrollar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técnicas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despacho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job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scheduling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así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multiprogramación.</a:t>
            </a:r>
            <a:endParaRPr sz="1100">
              <a:latin typeface="Trebuchet MS"/>
              <a:cs typeface="Trebuchet MS"/>
            </a:endParaRPr>
          </a:p>
          <a:p>
            <a:pPr marL="125095" marR="55244" indent="-113030">
              <a:lnSpc>
                <a:spcPct val="118000"/>
              </a:lnSpc>
              <a:spcBef>
                <a:spcPts val="5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debía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seleccionar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subconjunto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trabajos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lotes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jobs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estaban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secundaria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principal.</a:t>
            </a:r>
            <a:endParaRPr sz="1100">
              <a:latin typeface="Trebuchet MS"/>
              <a:cs typeface="Trebuchet MS"/>
            </a:endParaRPr>
          </a:p>
          <a:p>
            <a:pPr marL="125095" marR="28575" indent="-113030">
              <a:lnSpc>
                <a:spcPct val="118000"/>
              </a:lnSpc>
              <a:spcBef>
                <a:spcPts val="5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seleccionaba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trabajo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ejecutar.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trabajo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seleccionado debía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esperar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alguna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tarea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(p.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ej.: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E/S),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elegía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otro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procesador.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522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Ba</a:t>
            </a:r>
            <a:r>
              <a:rPr sz="1200" spc="-25" dirty="0">
                <a:solidFill>
                  <a:srgbClr val="F9F9F9"/>
                </a:solidFill>
              </a:rPr>
              <a:t>t</a:t>
            </a:r>
            <a:r>
              <a:rPr sz="1200" spc="-35" dirty="0">
                <a:solidFill>
                  <a:srgbClr val="F9F9F9"/>
                </a:solidFill>
              </a:rPr>
              <a:t>ch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multip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5" dirty="0">
                <a:solidFill>
                  <a:srgbClr val="F9F9F9"/>
                </a:solidFill>
              </a:rPr>
              <a:t>og</a:t>
            </a:r>
            <a:r>
              <a:rPr sz="1200" spc="-25" dirty="0">
                <a:solidFill>
                  <a:srgbClr val="F9F9F9"/>
                </a:solidFill>
              </a:rPr>
              <a:t>r</a:t>
            </a:r>
            <a:r>
              <a:rPr sz="1200" spc="5" dirty="0">
                <a:solidFill>
                  <a:srgbClr val="F9F9F9"/>
                </a:solidFill>
              </a:rPr>
              <a:t>amado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5" dirty="0">
                <a:solidFill>
                  <a:srgbClr val="F9F9F9"/>
                </a:solidFill>
              </a:rPr>
              <a:t>(</a:t>
            </a:r>
            <a:r>
              <a:rPr sz="1200" spc="-125" dirty="0">
                <a:solidFill>
                  <a:srgbClr val="F9F9F9"/>
                </a:solidFill>
              </a:rPr>
              <a:t>’</a:t>
            </a:r>
            <a:r>
              <a:rPr sz="1200" spc="-30" dirty="0">
                <a:solidFill>
                  <a:srgbClr val="F9F9F9"/>
                </a:solidFill>
              </a:rPr>
              <a:t>80)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91477" y="913750"/>
            <a:ext cx="2075180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Todo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esto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implicó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desarrollo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técnicas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incipientes para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manejo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ya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había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compartirla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trabajos.</a:t>
            </a:r>
            <a:endParaRPr sz="1100">
              <a:latin typeface="Trebuchet MS"/>
              <a:cs typeface="Trebuchet MS"/>
            </a:endParaRPr>
          </a:p>
          <a:p>
            <a:pPr marL="125095" marR="168275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multiprogramación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incrementa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utilización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recurso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procesador.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748" y="508298"/>
            <a:ext cx="1507331" cy="23931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4082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Perspectiva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histórica: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5" dirty="0">
                <a:solidFill>
                  <a:srgbClr val="F9F9F9"/>
                </a:solidFill>
              </a:rPr>
              <a:t>Sistemas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tiempo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compartido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19998"/>
            <a:ext cx="367792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4226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batch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multiprogramados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tenían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interacción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además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retorno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turnaround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time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extenso.</a:t>
            </a:r>
            <a:endParaRPr sz="1100">
              <a:latin typeface="Trebuchet MS"/>
              <a:cs typeface="Trebuchet MS"/>
            </a:endParaRPr>
          </a:p>
          <a:p>
            <a:pPr marL="125095" marR="685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debug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seguía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siendo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tortuoso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dump </a:t>
            </a:r>
            <a:r>
              <a:rPr sz="1100" spc="-32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memoria).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compartido,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programas en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concurrente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elevada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tasa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despacho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context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switch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interactúen directamente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como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fueran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4082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Perspectiva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histórica: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5" dirty="0">
                <a:solidFill>
                  <a:srgbClr val="F9F9F9"/>
                </a:solidFill>
              </a:rPr>
              <a:t>Sistemas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tiempo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compartido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02079"/>
            <a:ext cx="3738245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47015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combinar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multiprogramación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técnicas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planificación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CPU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scheduling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proveer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porción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adecuada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100">
              <a:latin typeface="Trebuchet MS"/>
              <a:cs typeface="Trebuchet MS"/>
            </a:endParaRPr>
          </a:p>
          <a:p>
            <a:pPr marL="125095" marR="47752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 compartido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time </a:t>
            </a: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sharing </a:t>
            </a:r>
            <a:r>
              <a:rPr sz="1100" spc="-32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systems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extensión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lógica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multiprogramados.</a:t>
            </a:r>
            <a:endParaRPr sz="1100">
              <a:latin typeface="Trebuchet MS"/>
              <a:cs typeface="Trebuchet MS"/>
            </a:endParaRPr>
          </a:p>
          <a:p>
            <a:pPr marL="125095" marR="16573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utilizaban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terminales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implementar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interacción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eran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atendidos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intérprete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comandos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multiusuarios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interacción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resultado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transmisión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carácter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carácter.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4082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Perspectiva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histórica: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5" dirty="0">
                <a:solidFill>
                  <a:srgbClr val="F9F9F9"/>
                </a:solidFill>
              </a:rPr>
              <a:t>Sistemas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tiempo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compartido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89353"/>
            <a:ext cx="3732529" cy="251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0386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creían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computador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disposición.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bien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ejecuta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vez,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despacho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30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ó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40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veces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segundo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tareas,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brinda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sensación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exclusivo.</a:t>
            </a:r>
            <a:endParaRPr sz="1100">
              <a:latin typeface="Trebuchet MS"/>
              <a:cs typeface="Trebuchet MS"/>
            </a:endParaRPr>
          </a:p>
          <a:p>
            <a:pPr marL="125095" marR="1447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intercambio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frecuente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interactuar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trabajo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total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comodidad.</a:t>
            </a:r>
            <a:endParaRPr sz="1100">
              <a:latin typeface="Trebuchet MS"/>
              <a:cs typeface="Trebuchet MS"/>
            </a:endParaRPr>
          </a:p>
          <a:p>
            <a:pPr marL="125095" marR="1143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necesidad 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acceder y actualizar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 en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concurrente,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creó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necesidad de evolucionar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multiusuario,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incorporando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técnicas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protección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serialización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acceso.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4082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Perspectiva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histórica: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5" dirty="0">
                <a:solidFill>
                  <a:srgbClr val="F9F9F9"/>
                </a:solidFill>
              </a:rPr>
              <a:t>Sistemas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tiempo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compartido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66785"/>
            <a:ext cx="3742054" cy="235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También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apareció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problema de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podrían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ver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endParaRPr sz="1100">
              <a:latin typeface="Trebuchet MS"/>
              <a:cs typeface="Trebuchet MS"/>
            </a:endParaRPr>
          </a:p>
          <a:p>
            <a:pPr marL="125095" marR="17335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estas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condiciones,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necesarias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eficiente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dando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requerimientos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hoy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día.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Comenzó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aparecer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idea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virtual</a:t>
            </a:r>
            <a:endParaRPr sz="1100">
              <a:latin typeface="Trebuchet MS"/>
              <a:cs typeface="Trebuchet MS"/>
            </a:endParaRPr>
          </a:p>
          <a:p>
            <a:pPr marL="402590" marR="19812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ven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virtual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encarga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mapear 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física</a:t>
            </a:r>
            <a:endParaRPr sz="1000">
              <a:latin typeface="Trebuchet MS"/>
              <a:cs typeface="Trebuchet MS"/>
            </a:endParaRPr>
          </a:p>
          <a:p>
            <a:pPr marL="402590" marR="889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Permite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corran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juntos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requerir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modificaciones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693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Perspectiva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histórica: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Computadoras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personales</a:t>
            </a:r>
            <a:r>
              <a:rPr sz="1200" spc="-65" dirty="0">
                <a:solidFill>
                  <a:srgbClr val="F9F9F9"/>
                </a:solidFill>
              </a:rPr>
              <a:t> (’80)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6306"/>
            <a:ext cx="3745865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0513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costos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decrecientes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posible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computadores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personales.</a:t>
            </a:r>
            <a:endParaRPr sz="1100">
              <a:latin typeface="Trebuchet MS"/>
              <a:cs typeface="Trebuchet MS"/>
            </a:endParaRPr>
          </a:p>
          <a:p>
            <a:pPr marL="125095" marR="75565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base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sería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dedicado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principio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modestos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 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procesador,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énfasis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desarrollo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estuvo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mejorar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interfase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  <a:p>
            <a:pPr marL="125095" marR="98425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ello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debió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maximizar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habilidad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interacción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vez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CP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5095" marR="221615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interfase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comandos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habitual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diseñada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técnicos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sustituida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interfaz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ventanas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hoy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conocemos.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67670"/>
            <a:ext cx="1722755" cy="66103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</a:rPr>
              <a:t>Introducción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894387"/>
            <a:ext cx="1439545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 err="1">
                <a:solidFill>
                  <a:srgbClr val="22373A"/>
                </a:solidFill>
                <a:latin typeface="Trebuchet MS"/>
                <a:cs typeface="Trebuchet MS"/>
              </a:rPr>
              <a:t>Curso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202</a:t>
            </a:r>
            <a:r>
              <a:rPr lang="es-GT" sz="1000" spc="-4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fld>
            <a:endParaRPr sz="800">
              <a:latin typeface="Trebuchet MS"/>
              <a:cs typeface="Trebuchet M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D98EEFC-F52A-F772-599F-8235F3A6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2" y="2481361"/>
            <a:ext cx="1730106" cy="77751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693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Perspectiva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histórica: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Computadoras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personales</a:t>
            </a:r>
            <a:r>
              <a:rPr sz="1200" spc="-65" dirty="0">
                <a:solidFill>
                  <a:srgbClr val="F9F9F9"/>
                </a:solidFill>
              </a:rPr>
              <a:t> (’80)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06194"/>
            <a:ext cx="373761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introdujeron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nuevos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dispositivos que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mejoran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interacción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(audio,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ratón,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video,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micrófono,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cámara,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disquete,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etc.).</a:t>
            </a:r>
            <a:endParaRPr sz="1100">
              <a:latin typeface="Trebuchet MS"/>
              <a:cs typeface="Trebuchet MS"/>
            </a:endParaRPr>
          </a:p>
          <a:p>
            <a:pPr marL="125095" marR="55244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Finalmente,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PC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invadieron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ambiente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empresarial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dispuestos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red.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ello,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utilizando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homogéneos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servidores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habilidades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específicas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impresión,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base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datos,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de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archivo,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seguridad,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correo,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100">
              <a:latin typeface="Trebuchet MS"/>
              <a:cs typeface="Trebuchet MS"/>
            </a:endParaRPr>
          </a:p>
          <a:p>
            <a:pPr marL="125095" marR="7874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disposición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reciente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dónde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aplicaciones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implementan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modalidad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cliente-servidor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189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p</a:t>
            </a:r>
            <a:r>
              <a:rPr sz="1200" spc="-15" dirty="0">
                <a:solidFill>
                  <a:srgbClr val="F9F9F9"/>
                </a:solidFill>
              </a:rPr>
              <a:t>a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dirty="0">
                <a:solidFill>
                  <a:srgbClr val="F9F9F9"/>
                </a:solidFill>
              </a:rPr>
              <a:t>a</a:t>
            </a:r>
            <a:r>
              <a:rPr sz="1200" spc="-10" dirty="0">
                <a:solidFill>
                  <a:srgbClr val="F9F9F9"/>
                </a:solidFill>
              </a:rPr>
              <a:t>l</a:t>
            </a:r>
            <a:r>
              <a:rPr sz="1200" spc="-20" dirty="0">
                <a:solidFill>
                  <a:srgbClr val="F9F9F9"/>
                </a:solidFill>
              </a:rPr>
              <a:t>el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(’90)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91017"/>
            <a:ext cx="3718560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16839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omien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z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om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añando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desar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ol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endParaRPr sz="1100">
              <a:latin typeface="Trebuchet MS"/>
              <a:cs typeface="Trebuchet MS"/>
            </a:endParaRPr>
          </a:p>
          <a:p>
            <a:pPr marL="125095" marR="8636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dispone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simultánea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sincronizada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clasifican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en:</a:t>
            </a:r>
            <a:endParaRPr sz="1100">
              <a:latin typeface="Trebuchet MS"/>
              <a:cs typeface="Trebuchet MS"/>
            </a:endParaRPr>
          </a:p>
          <a:p>
            <a:pPr marL="402590" marR="159385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altamente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integrados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tightly coupled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).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canales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interconexión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alta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velocidad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(bus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común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compartida).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 poco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integrados (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loosely </a:t>
            </a: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coupled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).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canales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interconexión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baja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velocidad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relativa.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red.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189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p</a:t>
            </a:r>
            <a:r>
              <a:rPr sz="1200" spc="-15" dirty="0">
                <a:solidFill>
                  <a:srgbClr val="F9F9F9"/>
                </a:solidFill>
              </a:rPr>
              <a:t>a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dirty="0">
                <a:solidFill>
                  <a:srgbClr val="F9F9F9"/>
                </a:solidFill>
              </a:rPr>
              <a:t>a</a:t>
            </a:r>
            <a:r>
              <a:rPr sz="1200" spc="-10" dirty="0">
                <a:solidFill>
                  <a:srgbClr val="F9F9F9"/>
                </a:solidFill>
              </a:rPr>
              <a:t>l</a:t>
            </a:r>
            <a:r>
              <a:rPr sz="1200" spc="-20" dirty="0">
                <a:solidFill>
                  <a:srgbClr val="F9F9F9"/>
                </a:solidFill>
              </a:rPr>
              <a:t>el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(’90)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18292"/>
            <a:ext cx="3663950" cy="26638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295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Taxonomía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Flynn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(1972):</a:t>
            </a:r>
            <a:endParaRPr sz="1100">
              <a:latin typeface="Trebuchet MS"/>
              <a:cs typeface="Trebuchet MS"/>
            </a:endParaRPr>
          </a:p>
          <a:p>
            <a:pPr marL="402590" marR="151130" lvl="1" indent="-109220">
              <a:lnSpc>
                <a:spcPct val="114599"/>
              </a:lnSpc>
              <a:spcBef>
                <a:spcPts val="10"/>
              </a:spcBef>
              <a:buChar char="•"/>
              <a:tabLst>
                <a:tab pos="40322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Caracterizó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arquitecturas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computadores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sobre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aplicando:</a:t>
            </a:r>
            <a:endParaRPr sz="1000">
              <a:latin typeface="Trebuchet MS"/>
              <a:cs typeface="Trebuchet MS"/>
            </a:endParaRPr>
          </a:p>
          <a:p>
            <a:pPr marL="402590" marR="15240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40" dirty="0">
                <a:solidFill>
                  <a:srgbClr val="EB801A"/>
                </a:solidFill>
                <a:latin typeface="Trebuchet MS"/>
                <a:cs typeface="Trebuchet MS"/>
              </a:rPr>
              <a:t>SISD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(Single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Instruction,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Single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Data):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arquitectura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secuencial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donde 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existe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paralelismo.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(Sistemas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monoprocesadores).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40" dirty="0">
                <a:solidFill>
                  <a:srgbClr val="EB801A"/>
                </a:solidFill>
                <a:latin typeface="Trebuchet MS"/>
                <a:cs typeface="Trebuchet MS"/>
              </a:rPr>
              <a:t>SIMD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(Single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Instruction,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Multiple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Data):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 que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ejecutan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misma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instrucción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conjunto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distinto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(Sistemas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vectoriales).</a:t>
            </a:r>
            <a:endParaRPr sz="1000">
              <a:latin typeface="Trebuchet MS"/>
              <a:cs typeface="Trebuchet MS"/>
            </a:endParaRPr>
          </a:p>
          <a:p>
            <a:pPr marL="402590" marR="16764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40" dirty="0">
                <a:solidFill>
                  <a:srgbClr val="EB801A"/>
                </a:solidFill>
                <a:latin typeface="Trebuchet MS"/>
                <a:cs typeface="Trebuchet MS"/>
              </a:rPr>
              <a:t>MISD</a:t>
            </a:r>
            <a:r>
              <a:rPr sz="10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(Multiple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Instruction,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Single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Data):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Utilizado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paralelismo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redundante.</a:t>
            </a:r>
            <a:endParaRPr sz="1000">
              <a:latin typeface="Trebuchet MS"/>
              <a:cs typeface="Trebuchet MS"/>
            </a:endParaRPr>
          </a:p>
          <a:p>
            <a:pPr marL="402590" marR="64769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40" dirty="0">
                <a:solidFill>
                  <a:srgbClr val="EB801A"/>
                </a:solidFill>
                <a:latin typeface="Trebuchet MS"/>
                <a:cs typeface="Trebuchet MS"/>
              </a:rPr>
              <a:t>MIMD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(Multip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Instruction,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Multip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ata):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on 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procesadores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autónomos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ejecutan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simultanea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diferentes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instrucciones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sobre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diferentes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datos.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189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p</a:t>
            </a:r>
            <a:r>
              <a:rPr sz="1200" spc="-15" dirty="0">
                <a:solidFill>
                  <a:srgbClr val="F9F9F9"/>
                </a:solidFill>
              </a:rPr>
              <a:t>a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dirty="0">
                <a:solidFill>
                  <a:srgbClr val="F9F9F9"/>
                </a:solidFill>
              </a:rPr>
              <a:t>a</a:t>
            </a:r>
            <a:r>
              <a:rPr sz="1200" spc="-10" dirty="0">
                <a:solidFill>
                  <a:srgbClr val="F9F9F9"/>
                </a:solidFill>
              </a:rPr>
              <a:t>l</a:t>
            </a:r>
            <a:r>
              <a:rPr sz="1200" spc="-20" dirty="0">
                <a:solidFill>
                  <a:srgbClr val="F9F9F9"/>
                </a:solidFill>
              </a:rPr>
              <a:t>el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(’90)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84224"/>
            <a:ext cx="3907790" cy="2118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EB801A"/>
                </a:solidFill>
                <a:latin typeface="Trebuchet MS"/>
                <a:cs typeface="Trebuchet MS"/>
              </a:rPr>
              <a:t>MIMD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suelen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hacer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divisiones:</a:t>
            </a:r>
            <a:endParaRPr sz="1100">
              <a:latin typeface="Trebuchet MS"/>
              <a:cs typeface="Trebuchet MS"/>
            </a:endParaRPr>
          </a:p>
          <a:p>
            <a:pPr marL="289560" marR="22225" indent="-113030">
              <a:lnSpc>
                <a:spcPct val="118000"/>
              </a:lnSpc>
              <a:spcBef>
                <a:spcPts val="844"/>
              </a:spcBef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de memoria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compartida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procesadores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coexisten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nodo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altamente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integrado.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Escalan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poco debido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convierte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“cuello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botella”.</a:t>
            </a:r>
            <a:endParaRPr sz="1100">
              <a:latin typeface="Trebuchet MS"/>
              <a:cs typeface="Trebuchet MS"/>
            </a:endParaRPr>
          </a:p>
          <a:p>
            <a:pPr marL="289560" marR="5080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Sistemas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distribuida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nodos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independientes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interconectan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través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red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alta velocidad.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Escalan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miles 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procesadores.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3189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specti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v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his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óri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75" dirty="0">
                <a:solidFill>
                  <a:srgbClr val="F9F9F9"/>
                </a:solidFill>
                <a:latin typeface="Trebuchet MS"/>
                <a:cs typeface="Trebuchet MS"/>
              </a:rPr>
              <a:t>a: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" dirty="0">
                <a:solidFill>
                  <a:srgbClr val="F9F9F9"/>
                </a:solidFill>
                <a:latin typeface="Trebuchet MS"/>
                <a:cs typeface="Trebuchet MS"/>
              </a:rPr>
              <a:t>Sis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emas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4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el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(’90)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56" y="771156"/>
            <a:ext cx="3780129" cy="1936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3189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specti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v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his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óri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75" dirty="0">
                <a:solidFill>
                  <a:srgbClr val="F9F9F9"/>
                </a:solidFill>
                <a:latin typeface="Trebuchet MS"/>
                <a:cs typeface="Trebuchet MS"/>
              </a:rPr>
              <a:t>a: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" dirty="0">
                <a:solidFill>
                  <a:srgbClr val="F9F9F9"/>
                </a:solidFill>
                <a:latin typeface="Trebuchet MS"/>
                <a:cs typeface="Trebuchet MS"/>
              </a:rPr>
              <a:t>Sis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emas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4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el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(’90)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56" y="653199"/>
            <a:ext cx="3780129" cy="21726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843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multip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dirty="0">
                <a:solidFill>
                  <a:srgbClr val="F9F9F9"/>
                </a:solidFill>
              </a:rPr>
              <a:t>esado</a:t>
            </a:r>
            <a:r>
              <a:rPr sz="1200" spc="-2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es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(’90)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5237"/>
            <a:ext cx="3913504" cy="2155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asimétricos:</a:t>
            </a:r>
            <a:endParaRPr sz="1100">
              <a:latin typeface="Trebuchet MS"/>
              <a:cs typeface="Trebuchet MS"/>
            </a:endParaRPr>
          </a:p>
          <a:p>
            <a:pPr marL="289560" marR="5080" indent="-113030">
              <a:lnSpc>
                <a:spcPct val="118000"/>
              </a:lnSpc>
              <a:spcBef>
                <a:spcPts val="844"/>
              </a:spcBef>
              <a:buChar char="•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surgir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multiprocesadores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núcleos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modificaron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soportar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tipo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 La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sencilla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fue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código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núcleo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procesador.</a:t>
            </a:r>
            <a:endParaRPr sz="1100">
              <a:latin typeface="Trebuchet MS"/>
              <a:cs typeface="Trebuchet MS"/>
            </a:endParaRPr>
          </a:p>
          <a:p>
            <a:pPr marL="289560" marR="7429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forma,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tenían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lidiar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programación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concurrente,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ya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código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estaba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restringido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ejecutarse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procesador.</a:t>
            </a:r>
            <a:endParaRPr sz="1100">
              <a:latin typeface="Trebuchet MS"/>
              <a:cs typeface="Trebuchet MS"/>
            </a:endParaRPr>
          </a:p>
          <a:p>
            <a:pPr marL="289560" marR="6921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Posteriormente,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empezó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asignar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ciertas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tareas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otros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procesadores,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generando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jerarquía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ellos.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843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multip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dirty="0">
                <a:solidFill>
                  <a:srgbClr val="F9F9F9"/>
                </a:solidFill>
              </a:rPr>
              <a:t>esado</a:t>
            </a:r>
            <a:r>
              <a:rPr sz="1200" spc="-2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es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(’90)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008"/>
            <a:ext cx="3913504" cy="2642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simétricos:</a:t>
            </a:r>
            <a:endParaRPr sz="1100">
              <a:latin typeface="Trebuchet MS"/>
              <a:cs typeface="Trebuchet MS"/>
            </a:endParaRPr>
          </a:p>
          <a:p>
            <a:pPr marL="289560" marR="49530" indent="-113030">
              <a:lnSpc>
                <a:spcPct val="118000"/>
              </a:lnSpc>
              <a:spcBef>
                <a:spcPts val="595"/>
              </a:spcBef>
              <a:buChar char="•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avanzar el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desarrollaron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en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código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núcleo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dispone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común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cualquier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procesador.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pierde la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jerarquía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asimétricos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todos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procesadores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pasan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ser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simétricos.</a:t>
            </a:r>
            <a:endParaRPr sz="1100">
              <a:latin typeface="Trebuchet MS"/>
              <a:cs typeface="Trebuchet MS"/>
            </a:endParaRPr>
          </a:p>
          <a:p>
            <a:pPr marL="289560" marR="482600" indent="-113030">
              <a:lnSpc>
                <a:spcPct val="118000"/>
              </a:lnSpc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Pasó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necesidad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crítica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núcleo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sea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reentrante.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proveedores debieron rediseñar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totalmente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sus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sistemas.</a:t>
            </a:r>
            <a:endParaRPr sz="1100">
              <a:latin typeface="Trebuchet MS"/>
              <a:cs typeface="Trebuchet MS"/>
            </a:endParaRPr>
          </a:p>
          <a:p>
            <a:pPr marL="289560" marR="5080" indent="-113030">
              <a:lnSpc>
                <a:spcPct val="118000"/>
              </a:lnSpc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código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operativo,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igual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ancho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banda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memoria,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transforman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críticos,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determinan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escalabilidad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843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multip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dirty="0">
                <a:solidFill>
                  <a:srgbClr val="F9F9F9"/>
                </a:solidFill>
              </a:rPr>
              <a:t>esado</a:t>
            </a:r>
            <a:r>
              <a:rPr sz="1200" spc="-2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es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(’90)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21688"/>
            <a:ext cx="3893185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85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multiprocesadores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caracteriza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tipos:</a:t>
            </a:r>
            <a:endParaRPr sz="1100">
              <a:latin typeface="Trebuchet MS"/>
              <a:cs typeface="Trebuchet MS"/>
            </a:endParaRPr>
          </a:p>
          <a:p>
            <a:pPr marL="289560" indent="-113664" algn="just">
              <a:lnSpc>
                <a:spcPct val="100000"/>
              </a:lnSpc>
              <a:spcBef>
                <a:spcPts val="900"/>
              </a:spcBef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Sistemas</a:t>
            </a:r>
            <a:r>
              <a:rPr sz="1100" spc="-5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UMA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(Uniform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Memory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Access):</a:t>
            </a:r>
            <a:endParaRPr sz="1100">
              <a:latin typeface="Trebuchet MS"/>
              <a:cs typeface="Trebuchet MS"/>
            </a:endParaRPr>
          </a:p>
          <a:p>
            <a:pPr marL="566420" marR="5080" lvl="1" indent="-109220" algn="just">
              <a:lnSpc>
                <a:spcPct val="114599"/>
              </a:lnSpc>
              <a:spcBef>
                <a:spcPts val="180"/>
              </a:spcBef>
              <a:buChar char="•"/>
              <a:tabLst>
                <a:tab pos="56705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Acceso uniforme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memoria.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accede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cualquier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lugar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costo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cuanto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tiempo.</a:t>
            </a:r>
            <a:endParaRPr sz="1000">
              <a:latin typeface="Trebuchet MS"/>
              <a:cs typeface="Trebuchet MS"/>
            </a:endParaRPr>
          </a:p>
          <a:p>
            <a:pPr marL="289560" indent="-113664" algn="just">
              <a:lnSpc>
                <a:spcPct val="100000"/>
              </a:lnSpc>
              <a:spcBef>
                <a:spcPts val="375"/>
              </a:spcBef>
              <a:buClr>
                <a:srgbClr val="22373A"/>
              </a:buClr>
              <a:buChar char="•"/>
              <a:tabLst>
                <a:tab pos="290195" algn="l"/>
              </a:tabLst>
            </a:pPr>
            <a:r>
              <a:rPr sz="1100" spc="15" dirty="0">
                <a:solidFill>
                  <a:srgbClr val="EB801A"/>
                </a:solidFill>
                <a:latin typeface="Trebuchet MS"/>
                <a:cs typeface="Trebuchet MS"/>
              </a:rPr>
              <a:t>Sistemas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EB801A"/>
                </a:solidFill>
                <a:latin typeface="Trebuchet MS"/>
                <a:cs typeface="Trebuchet MS"/>
              </a:rPr>
              <a:t>NUMA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(Non-Uniform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Memory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Access):</a:t>
            </a:r>
            <a:endParaRPr sz="1100">
              <a:latin typeface="Trebuchet MS"/>
              <a:cs typeface="Trebuchet MS"/>
            </a:endParaRPr>
          </a:p>
          <a:p>
            <a:pPr marL="566420" marR="356235" lvl="1" indent="-109220" algn="just">
              <a:lnSpc>
                <a:spcPct val="114599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uniforme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memoria.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procesadores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tienen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conjuntos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cual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acceden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rápido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resto.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553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75" dirty="0">
                <a:solidFill>
                  <a:srgbClr val="F9F9F9"/>
                </a:solidFill>
              </a:rPr>
              <a:t>a: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tiempo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r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dirty="0">
                <a:solidFill>
                  <a:srgbClr val="F9F9F9"/>
                </a:solidFill>
              </a:rPr>
              <a:t>al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5" dirty="0">
                <a:solidFill>
                  <a:srgbClr val="F9F9F9"/>
                </a:solidFill>
              </a:rPr>
              <a:t>(</a:t>
            </a:r>
            <a:r>
              <a:rPr sz="1200" spc="-120" dirty="0">
                <a:solidFill>
                  <a:srgbClr val="F9F9F9"/>
                </a:solidFill>
              </a:rPr>
              <a:t>’</a:t>
            </a:r>
            <a:r>
              <a:rPr sz="1200" spc="-25" dirty="0">
                <a:solidFill>
                  <a:srgbClr val="F9F9F9"/>
                </a:solidFill>
              </a:rPr>
              <a:t>00)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34435" cy="282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3622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tipo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estricto,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todo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resultado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producirse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cierto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tiempo,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contrario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falla.</a:t>
            </a:r>
            <a:endParaRPr sz="1100">
              <a:latin typeface="Trebuchet MS"/>
              <a:cs typeface="Trebuchet MS"/>
            </a:endParaRPr>
          </a:p>
          <a:p>
            <a:pPr marL="125095" marR="1968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práctica,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 compartido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prioridades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dinámicas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despacho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preemptivo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utilizado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estas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condiciones.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5"/>
              </a:spcBef>
              <a:buChar char="•"/>
              <a:tabLst>
                <a:tab pos="125730" algn="l"/>
              </a:tabLst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tipos: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4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Hard</a:t>
            </a:r>
            <a:endParaRPr sz="1000">
              <a:latin typeface="Trebuchet MS"/>
              <a:cs typeface="Trebuchet MS"/>
            </a:endParaRPr>
          </a:p>
          <a:p>
            <a:pPr marL="679450" lvl="2" indent="-106045">
              <a:lnSpc>
                <a:spcPct val="100000"/>
              </a:lnSpc>
              <a:spcBef>
                <a:spcPts val="160"/>
              </a:spcBef>
              <a:buChar char="•"/>
              <a:tabLst>
                <a:tab pos="68008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Todas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demoras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estar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acotadas.</a:t>
            </a:r>
            <a:endParaRPr sz="900">
              <a:latin typeface="Trebuchet MS"/>
              <a:cs typeface="Trebuchet MS"/>
            </a:endParaRPr>
          </a:p>
          <a:p>
            <a:pPr marL="6794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general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usa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almacenamiento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secundario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disco.</a:t>
            </a:r>
            <a:endParaRPr sz="900">
              <a:latin typeface="Trebuchet MS"/>
              <a:cs typeface="Trebuchet MS"/>
            </a:endParaRPr>
          </a:p>
          <a:p>
            <a:pPr marL="6794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especializados.</a:t>
            </a:r>
            <a:endParaRPr sz="9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8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Soft</a:t>
            </a:r>
            <a:endParaRPr sz="1000">
              <a:latin typeface="Trebuchet MS"/>
              <a:cs typeface="Trebuchet MS"/>
            </a:endParaRPr>
          </a:p>
          <a:p>
            <a:pPr marL="679450" marR="5080" lvl="2" indent="-105410">
              <a:lnSpc>
                <a:spcPts val="1260"/>
              </a:lnSpc>
              <a:spcBef>
                <a:spcPts val="50"/>
              </a:spcBef>
              <a:buChar char="•"/>
              <a:tabLst>
                <a:tab pos="680085" algn="l"/>
              </a:tabLst>
            </a:pP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propósito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general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900" spc="-2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mayor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prioridad.</a:t>
            </a:r>
            <a:endParaRPr sz="900">
              <a:latin typeface="Trebuchet MS"/>
              <a:cs typeface="Trebuchet MS"/>
            </a:endParaRPr>
          </a:p>
          <a:p>
            <a:pPr marL="679450" marR="25400" lvl="2" indent="-105410">
              <a:lnSpc>
                <a:spcPts val="1260"/>
              </a:lnSpc>
              <a:buChar char="•"/>
              <a:tabLst>
                <a:tab pos="680085" algn="l"/>
              </a:tabLst>
            </a:pP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tan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estrictos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pero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combinar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menor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prioridad.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2084" y="3181437"/>
            <a:ext cx="119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800" spc="-70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g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enda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52663"/>
            <a:ext cx="2558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solidFill>
                  <a:srgbClr val="22373A"/>
                </a:solidFill>
                <a:latin typeface="Trebuchet MS"/>
                <a:cs typeface="Trebuchet MS"/>
              </a:rPr>
              <a:t>1.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Introducción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operativos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41346"/>
            <a:ext cx="303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solidFill>
                  <a:srgbClr val="22373A"/>
                </a:solidFill>
                <a:latin typeface="Trebuchet MS"/>
                <a:cs typeface="Trebuchet MS"/>
              </a:rPr>
              <a:t>2.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Evolución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histórica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operativos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69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44936" y="3170716"/>
            <a:ext cx="181610" cy="1727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788475"/>
            <a:ext cx="3705860" cy="18992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multimedia</a:t>
            </a:r>
            <a:endParaRPr sz="1100">
              <a:latin typeface="Trebuchet MS"/>
              <a:cs typeface="Trebuchet MS"/>
            </a:endParaRPr>
          </a:p>
          <a:p>
            <a:pPr marL="402590" marR="253365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especializados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incorporación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multimedia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(audio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video).</a:t>
            </a:r>
            <a:endParaRPr sz="1000">
              <a:latin typeface="Trebuchet MS"/>
              <a:cs typeface="Trebuchet MS"/>
            </a:endParaRPr>
          </a:p>
          <a:p>
            <a:pPr marL="402590" marR="23749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tipos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reproducirse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bajos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ciertas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restricciones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usuarios.</a:t>
            </a:r>
            <a:endParaRPr sz="10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virtuales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corren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aplicaciones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operativos.</a:t>
            </a:r>
            <a:endParaRPr sz="1000">
              <a:latin typeface="Trebuchet MS"/>
              <a:cs typeface="Trebuchet MS"/>
            </a:endParaRPr>
          </a:p>
          <a:p>
            <a:pPr marL="402590" marR="23749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mover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otro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detenerlo.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69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specti</a:t>
            </a:r>
            <a:r>
              <a:rPr sz="1200" spc="-35" dirty="0">
                <a:solidFill>
                  <a:srgbClr val="F9F9F9"/>
                </a:solidFill>
              </a:rPr>
              <a:t>v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his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25" dirty="0">
                <a:solidFill>
                  <a:srgbClr val="F9F9F9"/>
                </a:solidFill>
              </a:rPr>
              <a:t>óri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44936" y="3170716"/>
            <a:ext cx="181610" cy="1727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29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113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92405" algn="l"/>
              </a:tabLst>
            </a:pPr>
            <a:r>
              <a:rPr spc="15" dirty="0"/>
              <a:t>Sistemas</a:t>
            </a:r>
            <a:r>
              <a:rPr spc="-65" dirty="0"/>
              <a:t> </a:t>
            </a:r>
            <a:r>
              <a:rPr spc="5" dirty="0"/>
              <a:t>de</a:t>
            </a:r>
            <a:r>
              <a:rPr spc="-65" dirty="0"/>
              <a:t> </a:t>
            </a:r>
            <a:r>
              <a:rPr spc="20" dirty="0"/>
              <a:t>mano</a:t>
            </a:r>
          </a:p>
          <a:p>
            <a:pPr marL="468630" marR="508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69900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utilizan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embebidos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tienen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limitaciones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recursos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altos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requerimientos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prestaciones.</a:t>
            </a:r>
            <a:endParaRPr sz="1000">
              <a:latin typeface="Trebuchet MS"/>
              <a:cs typeface="Trebuchet MS"/>
            </a:endParaRPr>
          </a:p>
          <a:p>
            <a:pPr marL="468630" marR="130810" lvl="1" indent="-109220">
              <a:lnSpc>
                <a:spcPct val="114599"/>
              </a:lnSpc>
              <a:buChar char="•"/>
              <a:tabLst>
                <a:tab pos="469900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Actualmente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parecen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vez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computadores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personales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usan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similares.</a:t>
            </a:r>
            <a:endParaRPr sz="1000">
              <a:latin typeface="Trebuchet MS"/>
              <a:cs typeface="Trebuchet MS"/>
            </a:endParaRPr>
          </a:p>
          <a:p>
            <a:pPr marL="191135" indent="-113030">
              <a:lnSpc>
                <a:spcPct val="100000"/>
              </a:lnSpc>
              <a:spcBef>
                <a:spcPts val="375"/>
              </a:spcBef>
              <a:buChar char="•"/>
              <a:tabLst>
                <a:tab pos="192405" algn="l"/>
              </a:tabLst>
            </a:pPr>
            <a:r>
              <a:rPr spc="15" dirty="0"/>
              <a:t>Sistemas</a:t>
            </a:r>
            <a:r>
              <a:rPr spc="-60" dirty="0"/>
              <a:t> </a:t>
            </a:r>
            <a:r>
              <a:rPr spc="10" dirty="0"/>
              <a:t>en</a:t>
            </a:r>
            <a:r>
              <a:rPr spc="-60" dirty="0"/>
              <a:t> </a:t>
            </a:r>
            <a:r>
              <a:rPr spc="-5" dirty="0"/>
              <a:t>la</a:t>
            </a:r>
            <a:r>
              <a:rPr spc="-60" dirty="0"/>
              <a:t> </a:t>
            </a:r>
            <a:r>
              <a:rPr spc="15" dirty="0"/>
              <a:t>nube</a:t>
            </a:r>
          </a:p>
          <a:p>
            <a:pPr marL="468630" marR="136525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69900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Toda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infraestructura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encuentra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centro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remoto</a:t>
            </a:r>
            <a:endParaRPr sz="1000">
              <a:latin typeface="Trebuchet MS"/>
              <a:cs typeface="Trebuchet MS"/>
            </a:endParaRPr>
          </a:p>
          <a:p>
            <a:pPr marL="46863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69900" algn="l"/>
              </a:tabLst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Usan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virtualización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implementación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Int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0" dirty="0">
                <a:solidFill>
                  <a:srgbClr val="F9F9F9"/>
                </a:solidFill>
              </a:rPr>
              <a:t>odu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ción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457008"/>
            <a:ext cx="3484879" cy="861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¿Qué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operativo?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endParaRPr sz="1100">
              <a:latin typeface="Trebuchet MS"/>
              <a:cs typeface="Trebuchet MS"/>
            </a:endParaRPr>
          </a:p>
          <a:p>
            <a:pPr marL="289560" marR="5080" indent="-113030">
              <a:lnSpc>
                <a:spcPct val="118000"/>
              </a:lnSpc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Funciona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intermediario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914" y="1394980"/>
            <a:ext cx="2212181" cy="1809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4631" y="3171630"/>
            <a:ext cx="132080" cy="1733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Int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0" dirty="0">
                <a:solidFill>
                  <a:srgbClr val="F9F9F9"/>
                </a:solidFill>
              </a:rPr>
              <a:t>odu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ción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4631" y="3171630"/>
            <a:ext cx="132080" cy="1733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752344"/>
            <a:ext cx="3731260" cy="19462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Metas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Brindar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entorno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puedan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ejecutar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conveniente</a:t>
            </a:r>
            <a:endParaRPr sz="1000">
              <a:latin typeface="Trebuchet MS"/>
              <a:cs typeface="Trebuchet MS"/>
            </a:endParaRPr>
          </a:p>
          <a:p>
            <a:pPr marL="402590" marR="40259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Brindar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entorno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usen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facilidad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Administrar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eficiente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equitativa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Proveer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entorno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interferencias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endParaRPr sz="1000">
              <a:latin typeface="Trebuchet MS"/>
              <a:cs typeface="Trebuchet MS"/>
            </a:endParaRPr>
          </a:p>
          <a:p>
            <a:pPr marL="125095" marR="170180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Todas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aplicaciones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requieren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conjunto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operaciones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comunes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incorporadas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Int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0" dirty="0">
                <a:solidFill>
                  <a:srgbClr val="F9F9F9"/>
                </a:solidFill>
              </a:rPr>
              <a:t>odu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ción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4631" y="3171630"/>
            <a:ext cx="132080" cy="1733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12608"/>
            <a:ext cx="2262505" cy="167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Funciones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básicas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1080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Manejo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interrupciones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Manejo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seguridad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35"/>
              </a:spcBef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entrada/salida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Int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0" dirty="0">
                <a:solidFill>
                  <a:srgbClr val="F9F9F9"/>
                </a:solidFill>
              </a:rPr>
              <a:t>odu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ción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4631" y="3171630"/>
            <a:ext cx="132080" cy="1733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712871"/>
            <a:ext cx="3679825" cy="204152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359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un: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235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Administrador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endParaRPr sz="1000">
              <a:latin typeface="Trebuchet MS"/>
              <a:cs typeface="Trebuchet MS"/>
            </a:endParaRPr>
          </a:p>
          <a:p>
            <a:pPr marL="679450" lvl="2" indent="-106045">
              <a:lnSpc>
                <a:spcPct val="100000"/>
              </a:lnSpc>
              <a:spcBef>
                <a:spcPts val="360"/>
              </a:spcBef>
              <a:buChar char="•"/>
              <a:tabLst>
                <a:tab pos="68008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Administra</a:t>
            </a:r>
            <a:r>
              <a:rPr sz="9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9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9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9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disponibles.</a:t>
            </a:r>
            <a:endParaRPr sz="900">
              <a:latin typeface="Trebuchet MS"/>
              <a:cs typeface="Trebuchet MS"/>
            </a:endParaRPr>
          </a:p>
          <a:p>
            <a:pPr marL="679450" marR="5080" lvl="2" indent="-105410">
              <a:lnSpc>
                <a:spcPct val="116700"/>
              </a:lnSpc>
              <a:buChar char="•"/>
              <a:tabLst>
                <a:tab pos="68008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Decide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como asignar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estos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recursos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programas que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requieren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según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pedidos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asignaciones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tenga.</a:t>
            </a:r>
            <a:endParaRPr sz="9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280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abstracción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hardware</a:t>
            </a:r>
            <a:endParaRPr sz="1000">
              <a:latin typeface="Trebuchet MS"/>
              <a:cs typeface="Trebuchet MS"/>
            </a:endParaRPr>
          </a:p>
          <a:p>
            <a:pPr marL="679450" marR="9525" lvl="2" indent="-105410">
              <a:lnSpc>
                <a:spcPct val="1167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Controla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prevención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errores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mal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uso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900">
              <a:latin typeface="Trebuchet MS"/>
              <a:cs typeface="Trebuchet MS"/>
            </a:endParaRPr>
          </a:p>
          <a:p>
            <a:pPr marL="679450" lvl="2" indent="-106045">
              <a:lnSpc>
                <a:spcPct val="100000"/>
              </a:lnSpc>
              <a:spcBef>
                <a:spcPts val="180"/>
              </a:spcBef>
              <a:buChar char="•"/>
              <a:tabLst>
                <a:tab pos="68008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Implementa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funciones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comunes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hardware.</a:t>
            </a:r>
            <a:endParaRPr sz="900">
              <a:latin typeface="Trebuchet MS"/>
              <a:cs typeface="Trebuchet MS"/>
            </a:endParaRPr>
          </a:p>
          <a:p>
            <a:pPr marL="125095" marR="20955" indent="-113030">
              <a:lnSpc>
                <a:spcPct val="118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Frecuentemente,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porción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residente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propio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denomina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núcleo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(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kernel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3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solidFill>
                  <a:srgbClr val="F9F9F9"/>
                </a:solidFill>
              </a:rPr>
              <a:t>¿</a:t>
            </a:r>
            <a:r>
              <a:rPr sz="1200" spc="-15" dirty="0">
                <a:solidFill>
                  <a:srgbClr val="F9F9F9"/>
                </a:solidFill>
              </a:rPr>
              <a:t>Por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qué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estudiar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ope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ati</a:t>
            </a:r>
            <a:r>
              <a:rPr sz="1200" spc="-30" dirty="0">
                <a:solidFill>
                  <a:srgbClr val="F9F9F9"/>
                </a:solidFill>
              </a:rPr>
              <a:t>v</a:t>
            </a:r>
            <a:r>
              <a:rPr sz="1200" spc="40" dirty="0">
                <a:solidFill>
                  <a:srgbClr val="F9F9F9"/>
                </a:solidFill>
              </a:rPr>
              <a:t>o</a:t>
            </a:r>
            <a:r>
              <a:rPr sz="1200" spc="-10" dirty="0">
                <a:solidFill>
                  <a:srgbClr val="F9F9F9"/>
                </a:solidFill>
              </a:rPr>
              <a:t>s</a:t>
            </a:r>
            <a:r>
              <a:rPr sz="1200" spc="40" dirty="0">
                <a:solidFill>
                  <a:srgbClr val="F9F9F9"/>
                </a:solidFill>
              </a:rPr>
              <a:t>?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4631" y="3171630"/>
            <a:ext cx="132080" cy="1733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1003043"/>
            <a:ext cx="355854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4732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Podremos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aprender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trabajan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realmente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computadoras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(junto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vieron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arquitectura)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Hay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todos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informáticos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(casi)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seguramente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van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interactuar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alguno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conocer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sus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limitaciones</a:t>
            </a:r>
            <a:endParaRPr sz="1100">
              <a:latin typeface="Trebuchet MS"/>
              <a:cs typeface="Trebuchet MS"/>
            </a:endParaRPr>
          </a:p>
          <a:p>
            <a:pPr marL="125095" marR="16383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ejemplos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soluciones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maduras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problemas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difíciles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ingeniería.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3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solidFill>
                  <a:srgbClr val="F9F9F9"/>
                </a:solidFill>
              </a:rPr>
              <a:t>¿</a:t>
            </a:r>
            <a:r>
              <a:rPr sz="1200" spc="-15" dirty="0">
                <a:solidFill>
                  <a:srgbClr val="F9F9F9"/>
                </a:solidFill>
              </a:rPr>
              <a:t>Por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qué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estudiar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5" dirty="0">
                <a:solidFill>
                  <a:srgbClr val="F9F9F9"/>
                </a:solidFill>
              </a:rPr>
              <a:t>sis</a:t>
            </a:r>
            <a:r>
              <a:rPr sz="1200" spc="-1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emas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ope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ati</a:t>
            </a:r>
            <a:r>
              <a:rPr sz="1200" spc="-30" dirty="0">
                <a:solidFill>
                  <a:srgbClr val="F9F9F9"/>
                </a:solidFill>
              </a:rPr>
              <a:t>v</a:t>
            </a:r>
            <a:r>
              <a:rPr sz="1200" spc="40" dirty="0">
                <a:solidFill>
                  <a:srgbClr val="F9F9F9"/>
                </a:solidFill>
              </a:rPr>
              <a:t>o</a:t>
            </a:r>
            <a:r>
              <a:rPr sz="1200" spc="-10" dirty="0">
                <a:solidFill>
                  <a:srgbClr val="F9F9F9"/>
                </a:solidFill>
              </a:rPr>
              <a:t>s</a:t>
            </a:r>
            <a:r>
              <a:rPr sz="1200" spc="40" dirty="0">
                <a:solidFill>
                  <a:srgbClr val="F9F9F9"/>
                </a:solidFill>
              </a:rPr>
              <a:t>?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4631" y="3171630"/>
            <a:ext cx="132080" cy="1733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805139"/>
            <a:ext cx="369633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159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muestra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importancia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establecer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cuidadoso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empezar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programar</a:t>
            </a:r>
            <a:endParaRPr sz="1100">
              <a:latin typeface="Trebuchet MS"/>
              <a:cs typeface="Trebuchet MS"/>
            </a:endParaRPr>
          </a:p>
          <a:p>
            <a:pPr marL="125095" marR="3937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crítica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muchas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líneas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código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funcionar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eficientemente.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 naturaleza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concurrente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modernos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nos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permite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motivar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necesidad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aprender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programación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concurrente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2143</Words>
  <Application>Microsoft Office PowerPoint</Application>
  <PresentationFormat>Personalizado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Calibri</vt:lpstr>
      <vt:lpstr>Lucida Sans Unicode</vt:lpstr>
      <vt:lpstr>Trebuchet MS</vt:lpstr>
      <vt:lpstr>Office Theme</vt:lpstr>
      <vt:lpstr>Introducción a los sistemas  operativos</vt:lpstr>
      <vt:lpstr>Presentación de PowerPoint</vt:lpstr>
      <vt:lpstr>Presentación de PowerPoint</vt:lpstr>
      <vt:lpstr>Introducción</vt:lpstr>
      <vt:lpstr>Introducción</vt:lpstr>
      <vt:lpstr>Introducción</vt:lpstr>
      <vt:lpstr>Introducción</vt:lpstr>
      <vt:lpstr>¿Por qué estudiar sistemas operativos?</vt:lpstr>
      <vt:lpstr>¿Por qué estudiar sistemas operativos?</vt:lpstr>
      <vt:lpstr>Presentación de PowerPoint</vt:lpstr>
      <vt:lpstr>Perspectiva histórica: Sistemas batch (’70)</vt:lpstr>
      <vt:lpstr>Perspectiva histórica: Sistemas batch (’70)</vt:lpstr>
      <vt:lpstr>Perspectiva histórica: Batch multiprogramado (’80)</vt:lpstr>
      <vt:lpstr>Perspectiva histórica: Batch multiprogramado (’80)</vt:lpstr>
      <vt:lpstr>Perspectiva histórica: Sistemas de tiempo compartido (’80)</vt:lpstr>
      <vt:lpstr>Perspectiva histórica: Sistemas de tiempo compartido (’80)</vt:lpstr>
      <vt:lpstr>Perspectiva histórica: Sistemas de tiempo compartido (’80)</vt:lpstr>
      <vt:lpstr>Perspectiva histórica: Sistemas de tiempo compartido (’80)</vt:lpstr>
      <vt:lpstr>Perspectiva histórica: Computadoras personales (’80)</vt:lpstr>
      <vt:lpstr>Perspectiva histórica: Computadoras personales (’80)</vt:lpstr>
      <vt:lpstr>Perspectiva histórica: Sistemas paralelos (’90)</vt:lpstr>
      <vt:lpstr>Perspectiva histórica: Sistemas paralelos (’90)</vt:lpstr>
      <vt:lpstr>Perspectiva histórica: Sistemas paralelos (’90)</vt:lpstr>
      <vt:lpstr>Presentación de PowerPoint</vt:lpstr>
      <vt:lpstr>Presentación de PowerPoint</vt:lpstr>
      <vt:lpstr>Perspectiva histórica: Sistemas multiprocesadores (’90)</vt:lpstr>
      <vt:lpstr>Perspectiva histórica: Sistemas multiprocesadores (’90)</vt:lpstr>
      <vt:lpstr>Perspectiva histórica: Sistemas multiprocesadores (’90)</vt:lpstr>
      <vt:lpstr>Perspectiva histórica: Sistemas de tiempo real (’00)</vt:lpstr>
      <vt:lpstr>Perspectiva histórica</vt:lpstr>
      <vt:lpstr>Perspectiva histórica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Introducción</dc:title>
  <cp:lastModifiedBy>Julio David Requena Duarte</cp:lastModifiedBy>
  <cp:revision>1</cp:revision>
  <dcterms:created xsi:type="dcterms:W3CDTF">2023-01-13T14:35:26Z</dcterms:created>
  <dcterms:modified xsi:type="dcterms:W3CDTF">2023-01-18T00:23:20Z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