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4610100" cy="3460750"/>
  <p:notesSz cx="4610100" cy="346075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50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1095512"/>
            <a:ext cx="3915511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3556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45" dirty="0"/>
              <a:t>‹Nº›</a:t>
            </a:fld>
            <a:endParaRPr spc="-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3556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45" dirty="0"/>
              <a:t>‹Nº›</a:t>
            </a:fld>
            <a:endParaRPr spc="-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3556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45" dirty="0"/>
              <a:t>‹Nº›</a:t>
            </a:fld>
            <a:endParaRPr spc="-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3556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45" dirty="0"/>
              <a:t>‹Nº›</a:t>
            </a:fld>
            <a:endParaRPr spc="-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3556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45" dirty="0"/>
              <a:t>‹Nº›</a:t>
            </a:fld>
            <a:endParaRPr spc="-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75867"/>
            <a:ext cx="436483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945" y="588274"/>
            <a:ext cx="3912209" cy="2316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53039" y="3171630"/>
            <a:ext cx="173354" cy="172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3556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45" dirty="0"/>
              <a:t>‹Nº›</a:t>
            </a:fld>
            <a:endParaRPr spc="-4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4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095512"/>
            <a:ext cx="17227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35" dirty="0">
                <a:solidFill>
                  <a:srgbClr val="22373A"/>
                </a:solidFill>
                <a:latin typeface="Trebuchet MS"/>
                <a:cs typeface="Trebuchet MS"/>
              </a:rPr>
              <a:t>Sis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400" b="1" spc="25" dirty="0">
                <a:solidFill>
                  <a:srgbClr val="22373A"/>
                </a:solidFill>
                <a:latin typeface="Trebuchet MS"/>
                <a:cs typeface="Trebuchet MS"/>
              </a:rPr>
              <a:t>emas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22373A"/>
                </a:solidFill>
                <a:latin typeface="Trebuchet MS"/>
                <a:cs typeface="Trebuchet MS"/>
              </a:rPr>
              <a:t>Ope</a:t>
            </a:r>
            <a:r>
              <a:rPr sz="1400" b="1" spc="-4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400" b="1" spc="-5" dirty="0">
                <a:solidFill>
                  <a:srgbClr val="22373A"/>
                </a:solidFill>
                <a:latin typeface="Trebuchet MS"/>
                <a:cs typeface="Trebuchet MS"/>
              </a:rPr>
              <a:t>ati</a:t>
            </a:r>
            <a:r>
              <a:rPr sz="1400" b="1" spc="-15" dirty="0">
                <a:solidFill>
                  <a:srgbClr val="22373A"/>
                </a:solidFill>
                <a:latin typeface="Trebuchet MS"/>
                <a:cs typeface="Trebuchet MS"/>
              </a:rPr>
              <a:t>v</a:t>
            </a:r>
            <a:r>
              <a:rPr sz="1400" b="1" spc="60" dirty="0">
                <a:solidFill>
                  <a:srgbClr val="22373A"/>
                </a:solidFill>
                <a:latin typeface="Trebuchet MS"/>
                <a:cs typeface="Trebuchet MS"/>
              </a:rPr>
              <a:t>os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853952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420683"/>
            <a:ext cx="2961640" cy="892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" dirty="0">
                <a:solidFill>
                  <a:srgbClr val="22373A"/>
                </a:solidFill>
                <a:latin typeface="Tahoma"/>
                <a:cs typeface="Tahoma"/>
              </a:rPr>
              <a:t>Estructura</a:t>
            </a:r>
            <a:r>
              <a:rPr sz="12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2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2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22373A"/>
                </a:solidFill>
                <a:latin typeface="Tahoma"/>
                <a:cs typeface="Tahoma"/>
              </a:rPr>
              <a:t>sistemas</a:t>
            </a:r>
            <a:r>
              <a:rPr sz="12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2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22373A"/>
                </a:solidFill>
                <a:latin typeface="Tahoma"/>
                <a:cs typeface="Tahoma"/>
              </a:rPr>
              <a:t>computación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000" spc="-65" dirty="0" err="1">
                <a:solidFill>
                  <a:srgbClr val="22373A"/>
                </a:solidFill>
                <a:latin typeface="Tahoma"/>
                <a:cs typeface="Tahoma"/>
              </a:rPr>
              <a:t>C</a:t>
            </a:r>
            <a:r>
              <a:rPr sz="1000" spc="20" dirty="0" err="1">
                <a:solidFill>
                  <a:srgbClr val="22373A"/>
                </a:solidFill>
                <a:latin typeface="Tahoma"/>
                <a:cs typeface="Tahoma"/>
              </a:rPr>
              <a:t>u</a:t>
            </a:r>
            <a:r>
              <a:rPr sz="1000" spc="-5" dirty="0" err="1">
                <a:solidFill>
                  <a:srgbClr val="22373A"/>
                </a:solidFill>
                <a:latin typeface="Tahoma"/>
                <a:cs typeface="Tahoma"/>
              </a:rPr>
              <a:t>r</a:t>
            </a:r>
            <a:r>
              <a:rPr sz="1000" spc="25" dirty="0" err="1">
                <a:solidFill>
                  <a:srgbClr val="22373A"/>
                </a:solidFill>
                <a:latin typeface="Tahoma"/>
                <a:cs typeface="Tahoma"/>
              </a:rPr>
              <a:t>so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r>
              <a:rPr sz="1000" spc="-85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lang="es-GT" sz="1000" spc="-120" dirty="0">
                <a:solidFill>
                  <a:srgbClr val="22373A"/>
                </a:solidFill>
                <a:latin typeface="Tahoma"/>
                <a:cs typeface="Tahoma"/>
              </a:rPr>
              <a:t>3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800" spc="5" dirty="0">
                <a:solidFill>
                  <a:srgbClr val="22373A"/>
                </a:solidFill>
                <a:latin typeface="Tahoma"/>
                <a:cs typeface="Tahoma"/>
              </a:rPr>
              <a:t>Facultad</a:t>
            </a:r>
            <a:r>
              <a:rPr sz="8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spc="15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8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Tahoma"/>
                <a:cs typeface="Tahoma"/>
              </a:rPr>
              <a:t>Ingeniería,</a:t>
            </a:r>
            <a:r>
              <a:rPr sz="8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lang="es-GT" sz="800" spc="-20" dirty="0">
                <a:solidFill>
                  <a:srgbClr val="22373A"/>
                </a:solidFill>
                <a:latin typeface="Tahoma"/>
                <a:cs typeface="Tahoma"/>
              </a:rPr>
              <a:t>URL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0410" y="3172837"/>
            <a:ext cx="126364" cy="17208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0" dirty="0">
                <a:solidFill>
                  <a:srgbClr val="22373A"/>
                </a:solidFill>
                <a:latin typeface="Tahoma"/>
                <a:cs typeface="Tahoma"/>
              </a:rPr>
              <a:t>1</a:t>
            </a:fld>
            <a:endParaRPr sz="800">
              <a:latin typeface="Tahoma"/>
              <a:cs typeface="Tahoma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48A9B946-DF1F-4FE2-DDCA-F64839491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106" y="2312858"/>
            <a:ext cx="1683992" cy="75679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2313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CPU:</a:t>
            </a:r>
            <a:r>
              <a:rPr spc="-70" dirty="0"/>
              <a:t> </a:t>
            </a:r>
            <a:r>
              <a:rPr spc="-15" dirty="0"/>
              <a:t>Instru</a:t>
            </a:r>
            <a:r>
              <a:rPr spc="-35" dirty="0"/>
              <a:t>c</a:t>
            </a:r>
            <a:r>
              <a:rPr spc="-10" dirty="0"/>
              <a:t>ciones</a:t>
            </a:r>
            <a:r>
              <a:rPr spc="-70" dirty="0"/>
              <a:t> </a:t>
            </a:r>
            <a:r>
              <a:rPr spc="-20" dirty="0"/>
              <a:t>privi</a:t>
            </a:r>
            <a:r>
              <a:rPr spc="-25" dirty="0"/>
              <a:t>l</a:t>
            </a:r>
            <a:r>
              <a:rPr spc="10" dirty="0"/>
              <a:t>egiadas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80"/>
              </a:spcBef>
            </a:pPr>
            <a:r>
              <a:rPr spc="-45" dirty="0"/>
              <a:t>9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4756" rIns="0" bIns="0" rtlCol="0">
            <a:spAutoFit/>
          </a:bodyPr>
          <a:lstStyle/>
          <a:p>
            <a:pPr marL="287020" marR="36195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288290" algn="l"/>
              </a:tabLst>
            </a:pPr>
            <a:r>
              <a:rPr spc="-5" dirty="0"/>
              <a:t>Se</a:t>
            </a:r>
            <a:r>
              <a:rPr spc="-60" dirty="0"/>
              <a:t> </a:t>
            </a:r>
            <a:r>
              <a:rPr spc="15" dirty="0"/>
              <a:t>establecen</a:t>
            </a:r>
            <a:r>
              <a:rPr spc="-55" dirty="0"/>
              <a:t> </a:t>
            </a:r>
            <a:r>
              <a:rPr spc="20" dirty="0"/>
              <a:t>niveles</a:t>
            </a:r>
            <a:r>
              <a:rPr spc="-60" dirty="0"/>
              <a:t> </a:t>
            </a:r>
            <a:r>
              <a:rPr spc="20" dirty="0"/>
              <a:t>de</a:t>
            </a:r>
            <a:r>
              <a:rPr spc="-55" dirty="0"/>
              <a:t> </a:t>
            </a:r>
            <a:r>
              <a:rPr spc="15" dirty="0"/>
              <a:t>ejecución</a:t>
            </a:r>
            <a:r>
              <a:rPr spc="-60" dirty="0"/>
              <a:t> </a:t>
            </a:r>
            <a:r>
              <a:rPr spc="-20" dirty="0"/>
              <a:t>y</a:t>
            </a:r>
            <a:r>
              <a:rPr spc="-55" dirty="0"/>
              <a:t> </a:t>
            </a:r>
            <a:r>
              <a:rPr spc="15" dirty="0"/>
              <a:t>un</a:t>
            </a:r>
            <a:r>
              <a:rPr spc="-60" dirty="0"/>
              <a:t> </a:t>
            </a:r>
            <a:r>
              <a:rPr spc="10" dirty="0"/>
              <a:t>conjunto</a:t>
            </a:r>
            <a:r>
              <a:rPr spc="-55" dirty="0"/>
              <a:t> </a:t>
            </a:r>
            <a:r>
              <a:rPr spc="20" dirty="0"/>
              <a:t>de </a:t>
            </a:r>
            <a:r>
              <a:rPr spc="-330" dirty="0"/>
              <a:t> </a:t>
            </a:r>
            <a:r>
              <a:rPr spc="20" dirty="0"/>
              <a:t>instrucciones</a:t>
            </a:r>
            <a:r>
              <a:rPr spc="-60" dirty="0"/>
              <a:t> </a:t>
            </a:r>
            <a:r>
              <a:rPr spc="5" dirty="0"/>
              <a:t>para</a:t>
            </a:r>
            <a:r>
              <a:rPr spc="-55" dirty="0"/>
              <a:t> </a:t>
            </a:r>
            <a:r>
              <a:rPr spc="10" dirty="0"/>
              <a:t>cada</a:t>
            </a:r>
            <a:r>
              <a:rPr spc="-55" dirty="0"/>
              <a:t> </a:t>
            </a:r>
            <a:r>
              <a:rPr spc="5" dirty="0"/>
              <a:t>nivel.</a:t>
            </a:r>
          </a:p>
          <a:p>
            <a:pPr marL="287020" marR="50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288290" algn="l"/>
              </a:tabLst>
            </a:pPr>
            <a:r>
              <a:rPr spc="5" dirty="0"/>
              <a:t>Un </a:t>
            </a:r>
            <a:r>
              <a:rPr spc="20" dirty="0"/>
              <a:t>protocolo </a:t>
            </a:r>
            <a:r>
              <a:rPr dirty="0"/>
              <a:t>seguro </a:t>
            </a:r>
            <a:r>
              <a:rPr spc="5" dirty="0"/>
              <a:t>para </a:t>
            </a:r>
            <a:r>
              <a:rPr spc="10" dirty="0"/>
              <a:t>aumentar </a:t>
            </a:r>
            <a:r>
              <a:rPr spc="40" dirty="0"/>
              <a:t>el </a:t>
            </a:r>
            <a:r>
              <a:rPr spc="25" dirty="0"/>
              <a:t>nivel </a:t>
            </a:r>
            <a:r>
              <a:rPr spc="20" dirty="0"/>
              <a:t>de </a:t>
            </a:r>
            <a:r>
              <a:rPr spc="15" dirty="0"/>
              <a:t>ejecución </a:t>
            </a:r>
            <a:r>
              <a:rPr spc="-330" dirty="0"/>
              <a:t> </a:t>
            </a:r>
            <a:r>
              <a:rPr spc="15" dirty="0"/>
              <a:t>que </a:t>
            </a:r>
            <a:r>
              <a:rPr spc="10" dirty="0"/>
              <a:t>se basa </a:t>
            </a:r>
            <a:r>
              <a:rPr spc="15" dirty="0"/>
              <a:t>en siempre transferir </a:t>
            </a:r>
            <a:r>
              <a:rPr spc="40" dirty="0"/>
              <a:t>el </a:t>
            </a:r>
            <a:r>
              <a:rPr spc="20" dirty="0"/>
              <a:t>control </a:t>
            </a:r>
            <a:r>
              <a:rPr spc="5" dirty="0"/>
              <a:t>a </a:t>
            </a:r>
            <a:r>
              <a:rPr spc="15" dirty="0"/>
              <a:t>código </a:t>
            </a:r>
            <a:r>
              <a:rPr spc="20" dirty="0"/>
              <a:t> </a:t>
            </a:r>
            <a:r>
              <a:rPr spc="15" dirty="0"/>
              <a:t>autenticado</a:t>
            </a:r>
            <a:r>
              <a:rPr spc="-75" dirty="0"/>
              <a:t> </a:t>
            </a:r>
            <a:r>
              <a:rPr spc="-5" dirty="0"/>
              <a:t>(</a:t>
            </a:r>
            <a:r>
              <a:rPr spc="-5" dirty="0">
                <a:solidFill>
                  <a:srgbClr val="EB801A"/>
                </a:solidFill>
              </a:rPr>
              <a:t>trusted</a:t>
            </a:r>
            <a:r>
              <a:rPr spc="-5" dirty="0"/>
              <a:t>)</a:t>
            </a:r>
            <a:r>
              <a:rPr spc="-75" dirty="0"/>
              <a:t> </a:t>
            </a:r>
            <a:r>
              <a:rPr spc="5" dirty="0"/>
              <a:t>para</a:t>
            </a:r>
            <a:r>
              <a:rPr spc="-75" dirty="0"/>
              <a:t> </a:t>
            </a:r>
            <a:r>
              <a:rPr spc="10" dirty="0"/>
              <a:t>aumentar</a:t>
            </a:r>
            <a:r>
              <a:rPr spc="-75" dirty="0"/>
              <a:t> </a:t>
            </a:r>
            <a:r>
              <a:rPr spc="40" dirty="0"/>
              <a:t>el</a:t>
            </a:r>
            <a:r>
              <a:rPr spc="-75" dirty="0"/>
              <a:t> </a:t>
            </a:r>
            <a:r>
              <a:rPr spc="25" dirty="0"/>
              <a:t>nivel</a:t>
            </a:r>
            <a:r>
              <a:rPr spc="-75" dirty="0"/>
              <a:t> </a:t>
            </a:r>
            <a:r>
              <a:rPr spc="20" dirty="0"/>
              <a:t>de</a:t>
            </a:r>
            <a:r>
              <a:rPr spc="-75" dirty="0"/>
              <a:t> </a:t>
            </a:r>
            <a:r>
              <a:rPr spc="5" dirty="0"/>
              <a:t>ejecución.</a:t>
            </a:r>
          </a:p>
          <a:p>
            <a:pPr marL="287020" indent="-113030">
              <a:lnSpc>
                <a:spcPct val="100000"/>
              </a:lnSpc>
              <a:spcBef>
                <a:spcPts val="355"/>
              </a:spcBef>
              <a:buChar char="•"/>
              <a:tabLst>
                <a:tab pos="288290" algn="l"/>
              </a:tabLst>
            </a:pPr>
            <a:r>
              <a:rPr spc="-15" dirty="0"/>
              <a:t>P</a:t>
            </a:r>
            <a:r>
              <a:rPr spc="25" dirty="0"/>
              <a:t>or</a:t>
            </a:r>
            <a:r>
              <a:rPr spc="-55" dirty="0"/>
              <a:t> </a:t>
            </a:r>
            <a:r>
              <a:rPr spc="20" dirty="0"/>
              <a:t>ejemp</a:t>
            </a:r>
            <a:r>
              <a:rPr spc="-5" dirty="0"/>
              <a:t>l</a:t>
            </a:r>
            <a:r>
              <a:rPr spc="-50" dirty="0"/>
              <a:t>o:</a:t>
            </a:r>
          </a:p>
          <a:p>
            <a:pPr marL="564515" lvl="1" indent="-109855">
              <a:lnSpc>
                <a:spcPct val="100000"/>
              </a:lnSpc>
              <a:spcBef>
                <a:spcPts val="355"/>
              </a:spcBef>
              <a:buChar char="•"/>
              <a:tabLst>
                <a:tab pos="565785" algn="l"/>
              </a:tabLst>
            </a:pP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Detener</a:t>
            </a:r>
            <a:r>
              <a:rPr sz="10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0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procesador</a:t>
            </a:r>
            <a:endParaRPr sz="1000">
              <a:latin typeface="Tahoma"/>
              <a:cs typeface="Tahoma"/>
            </a:endParaRPr>
          </a:p>
          <a:p>
            <a:pPr marL="564515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565785" algn="l"/>
              </a:tabLst>
            </a:pP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Cambiar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vector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interrupciones</a:t>
            </a:r>
            <a:endParaRPr sz="1000">
              <a:latin typeface="Tahoma"/>
              <a:cs typeface="Tahoma"/>
            </a:endParaRPr>
          </a:p>
          <a:p>
            <a:pPr marL="564515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565785" algn="l"/>
              </a:tabLst>
            </a:pP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Cambiar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las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tablas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páginas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3900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CPU:</a:t>
            </a:r>
            <a:r>
              <a:rPr spc="-70" dirty="0"/>
              <a:t> </a:t>
            </a:r>
            <a:r>
              <a:rPr spc="-10" dirty="0"/>
              <a:t>In</a:t>
            </a:r>
            <a:r>
              <a:rPr spc="-35" dirty="0"/>
              <a:t>t</a:t>
            </a:r>
            <a:r>
              <a:rPr spc="-20" dirty="0"/>
              <a:t>errupciones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31709"/>
            <a:ext cx="3749675" cy="14109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34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Interrumpen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flujo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normal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programa.</a:t>
            </a:r>
            <a:endParaRPr sz="1100">
              <a:latin typeface="Tahoma"/>
              <a:cs typeface="Tahoma"/>
            </a:endParaRPr>
          </a:p>
          <a:p>
            <a:pPr marL="125095" marR="379095" indent="-113030">
              <a:lnSpc>
                <a:spcPct val="118000"/>
              </a:lnSpc>
              <a:buChar char="•"/>
              <a:tabLst>
                <a:tab pos="125730" algn="l"/>
              </a:tabLst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forma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principal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comunicarse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sistema </a:t>
            </a:r>
            <a:r>
              <a:rPr sz="1100" spc="-3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operativo</a:t>
            </a:r>
            <a:endParaRPr sz="1100">
              <a:latin typeface="Tahoma"/>
              <a:cs typeface="Tahoma"/>
            </a:endParaRPr>
          </a:p>
          <a:p>
            <a:pPr marL="125095" marR="5080" indent="-113030">
              <a:lnSpc>
                <a:spcPct val="118000"/>
              </a:lnSpc>
              <a:buChar char="•"/>
              <a:tabLst>
                <a:tab pos="125730" algn="l"/>
              </a:tabLst>
            </a:pP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sistema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operativo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preserva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estado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actual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(previo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interrupción)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procesador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(registros,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etc.)</a:t>
            </a:r>
            <a:endParaRPr sz="1100">
              <a:latin typeface="Tahoma"/>
              <a:cs typeface="Tahoma"/>
            </a:endParaRPr>
          </a:p>
          <a:p>
            <a:pPr marL="125095" indent="-113030">
              <a:lnSpc>
                <a:spcPct val="100000"/>
              </a:lnSpc>
              <a:spcBef>
                <a:spcPts val="240"/>
              </a:spcBef>
              <a:buChar char="•"/>
              <a:tabLst>
                <a:tab pos="125730" algn="l"/>
              </a:tabLst>
            </a:pP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Se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determina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tipo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interrupción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ocurrió.</a:t>
            </a:r>
            <a:endParaRPr sz="1100">
              <a:latin typeface="Tahoma"/>
              <a:cs typeface="Tahoma"/>
            </a:endParaRPr>
          </a:p>
          <a:p>
            <a:pPr marL="125095" indent="-113030">
              <a:lnSpc>
                <a:spcPct val="100000"/>
              </a:lnSpc>
              <a:spcBef>
                <a:spcPts val="235"/>
              </a:spcBef>
              <a:buChar char="•"/>
              <a:tabLst>
                <a:tab pos="125730" algn="l"/>
              </a:tabLst>
            </a:pP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Se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ejecuta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rutina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atención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correspondiente.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523" y="1919376"/>
            <a:ext cx="2888932" cy="139160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80"/>
              </a:spcBef>
            </a:pPr>
            <a:r>
              <a:rPr spc="-45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6305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Memoria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711972"/>
            <a:ext cx="3348354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sistema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memoria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construido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base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una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jerarquía,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 permite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mejorar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utilización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del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procesador: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100" y="1439735"/>
            <a:ext cx="3861816" cy="136763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80"/>
              </a:spcBef>
            </a:pPr>
            <a:r>
              <a:rPr spc="-45" dirty="0"/>
              <a:t>11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3920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Memoria:</a:t>
            </a:r>
            <a:r>
              <a:rPr spc="-70" dirty="0"/>
              <a:t> </a:t>
            </a:r>
            <a:r>
              <a:rPr spc="-10" dirty="0"/>
              <a:t>Memoria</a:t>
            </a:r>
            <a:r>
              <a:rPr spc="-70" dirty="0"/>
              <a:t> </a:t>
            </a:r>
            <a:r>
              <a:rPr spc="-20" dirty="0"/>
              <a:t>princi</a:t>
            </a:r>
            <a:r>
              <a:rPr spc="-35" dirty="0"/>
              <a:t>p</a:t>
            </a:r>
            <a:r>
              <a:rPr dirty="0"/>
              <a:t>al</a:t>
            </a:r>
            <a:r>
              <a:rPr spc="-70" dirty="0"/>
              <a:t> </a:t>
            </a:r>
            <a:r>
              <a:rPr spc="-25" dirty="0"/>
              <a:t>(RAM)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80"/>
              </a:spcBef>
            </a:pPr>
            <a:r>
              <a:rPr spc="-45" dirty="0"/>
              <a:t>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70354"/>
            <a:ext cx="3693795" cy="2552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241935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Memoria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tipo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volátil,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direcciones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palabra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o </a:t>
            </a:r>
            <a:r>
              <a:rPr sz="1100" spc="-3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byte.</a:t>
            </a:r>
            <a:endParaRPr sz="1100">
              <a:latin typeface="Tahoma"/>
              <a:cs typeface="Tahoma"/>
            </a:endParaRPr>
          </a:p>
          <a:p>
            <a:pPr marL="125095" indent="-113030">
              <a:lnSpc>
                <a:spcPct val="100000"/>
              </a:lnSpc>
              <a:spcBef>
                <a:spcPts val="540"/>
              </a:spcBef>
              <a:buChar char="•"/>
              <a:tabLst>
                <a:tab pos="125730" algn="l"/>
              </a:tabLst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P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55" dirty="0">
                <a:solidFill>
                  <a:srgbClr val="22373A"/>
                </a:solidFill>
                <a:latin typeface="Tahoma"/>
                <a:cs typeface="Tahoma"/>
              </a:rPr>
              <a:t>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ab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r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32,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48,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64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bits</a:t>
            </a:r>
            <a:endParaRPr sz="1100">
              <a:latin typeface="Tahoma"/>
              <a:cs typeface="Tahoma"/>
            </a:endParaRPr>
          </a:p>
          <a:p>
            <a:pPr marL="125095" marR="200660" indent="-113030">
              <a:lnSpc>
                <a:spcPct val="118000"/>
              </a:lnSpc>
              <a:spcBef>
                <a:spcPts val="295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Transferencia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ciclo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bus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y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acceso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paralelo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dirty="0">
                <a:solidFill>
                  <a:srgbClr val="EB801A"/>
                </a:solidFill>
                <a:latin typeface="Tahoma"/>
                <a:cs typeface="Tahoma"/>
              </a:rPr>
              <a:t>interleaving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más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módulo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memoria.</a:t>
            </a:r>
            <a:endParaRPr sz="1100">
              <a:latin typeface="Tahoma"/>
              <a:cs typeface="Tahoma"/>
            </a:endParaRPr>
          </a:p>
          <a:p>
            <a:pPr marL="125095" marR="37655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Existen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instrucciones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toman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como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argumentos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direcciones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memoria.</a:t>
            </a:r>
            <a:endParaRPr sz="1100">
              <a:latin typeface="Tahoma"/>
              <a:cs typeface="Tahoma"/>
            </a:endParaRPr>
          </a:p>
          <a:p>
            <a:pPr marL="125095" marR="50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Es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útil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también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para hacer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transferencias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con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controladoras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dispositivos.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Las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controladoras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tienen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su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propio </a:t>
            </a:r>
            <a:r>
              <a:rPr sz="1100" dirty="0">
                <a:solidFill>
                  <a:srgbClr val="EB801A"/>
                </a:solidFill>
                <a:latin typeface="Tahoma"/>
                <a:cs typeface="Tahoma"/>
              </a:rPr>
              <a:t>buffer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memoria,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y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existen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instrucciones de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E/S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permiten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transferencia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directa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desde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buffer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memoria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principal.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7578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Memoria:</a:t>
            </a:r>
            <a:r>
              <a:rPr spc="-70" dirty="0"/>
              <a:t> </a:t>
            </a:r>
            <a:r>
              <a:rPr spc="-5" dirty="0"/>
              <a:t>Dis</a:t>
            </a:r>
            <a:r>
              <a:rPr spc="-25" dirty="0"/>
              <a:t>c</a:t>
            </a:r>
            <a:r>
              <a:rPr spc="35" dirty="0"/>
              <a:t>os</a:t>
            </a:r>
            <a:r>
              <a:rPr spc="-70" dirty="0"/>
              <a:t> </a:t>
            </a:r>
            <a:r>
              <a:rPr spc="-10" dirty="0"/>
              <a:t>ma</a:t>
            </a:r>
            <a:r>
              <a:rPr spc="-15" dirty="0"/>
              <a:t>gnéti</a:t>
            </a:r>
            <a:r>
              <a:rPr spc="-40" dirty="0"/>
              <a:t>c</a:t>
            </a:r>
            <a:r>
              <a:rPr spc="35" dirty="0"/>
              <a:t>os</a:t>
            </a:r>
            <a:r>
              <a:rPr spc="-70" dirty="0"/>
              <a:t> </a:t>
            </a:r>
            <a:r>
              <a:rPr spc="-30" dirty="0"/>
              <a:t>(ha</a:t>
            </a:r>
            <a:r>
              <a:rPr spc="-50" dirty="0"/>
              <a:t>r</a:t>
            </a:r>
            <a:r>
              <a:rPr spc="10" dirty="0"/>
              <a:t>d</a:t>
            </a:r>
            <a:r>
              <a:rPr spc="-70" dirty="0"/>
              <a:t> </a:t>
            </a:r>
            <a:r>
              <a:rPr spc="-5" dirty="0"/>
              <a:t>disk)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31709"/>
            <a:ext cx="3749675" cy="286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45085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Dispositivos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velocidad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acceso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mucho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menor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memoria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principal,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pero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mayor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capacidad.</a:t>
            </a:r>
            <a:endParaRPr sz="1100">
              <a:latin typeface="Tahoma"/>
              <a:cs typeface="Tahoma"/>
            </a:endParaRPr>
          </a:p>
          <a:p>
            <a:pPr marL="125095" marR="5080" indent="-113030">
              <a:lnSpc>
                <a:spcPct val="104200"/>
              </a:lnSpc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Tiene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componentes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mecánicas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diferencia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memoria </a:t>
            </a:r>
            <a:r>
              <a:rPr sz="1100" spc="-3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principal,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cache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y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registros.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Consta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de:</a:t>
            </a:r>
            <a:endParaRPr sz="1100">
              <a:latin typeface="Tahoma"/>
              <a:cs typeface="Tahoma"/>
            </a:endParaRPr>
          </a:p>
          <a:p>
            <a:pPr marL="402590" lvl="1" indent="-109855">
              <a:lnSpc>
                <a:spcPct val="100000"/>
              </a:lnSpc>
              <a:spcBef>
                <a:spcPts val="155"/>
              </a:spcBef>
              <a:buChar char="•"/>
              <a:tabLst>
                <a:tab pos="403225" algn="l"/>
              </a:tabLst>
            </a:pP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Platos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metal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giran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alta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velocidad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(entre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6.000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y</a:t>
            </a:r>
            <a:endParaRPr sz="1000">
              <a:latin typeface="Tahoma"/>
              <a:cs typeface="Tahoma"/>
            </a:endParaRPr>
          </a:p>
          <a:p>
            <a:pPr marL="402590">
              <a:lnSpc>
                <a:spcPct val="100000"/>
              </a:lnSpc>
              <a:spcBef>
                <a:spcPts val="175"/>
              </a:spcBef>
            </a:pP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1000" spc="-75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r>
              <a:rPr sz="1000" spc="-90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000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rpm)</a:t>
            </a:r>
            <a:endParaRPr sz="1000">
              <a:latin typeface="Tahoma"/>
              <a:cs typeface="Tahoma"/>
            </a:endParaRPr>
          </a:p>
          <a:p>
            <a:pPr marL="402590" marR="619125" indent="-109220">
              <a:lnSpc>
                <a:spcPct val="114599"/>
              </a:lnSpc>
              <a:buChar char="•"/>
              <a:tabLst>
                <a:tab pos="403225" algn="l"/>
              </a:tabLst>
            </a:pP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brazo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mecánico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contiene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las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cabezas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 </a:t>
            </a:r>
            <a:r>
              <a:rPr sz="1000" spc="-2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lectura/escritura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para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cada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plato</a:t>
            </a:r>
            <a:endParaRPr sz="1000">
              <a:latin typeface="Tahoma"/>
              <a:cs typeface="Tahoma"/>
            </a:endParaRPr>
          </a:p>
          <a:p>
            <a:pPr marL="125095" indent="-113030">
              <a:lnSpc>
                <a:spcPct val="100000"/>
              </a:lnSpc>
              <a:spcBef>
                <a:spcPts val="75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superficie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platos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divide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secciones:</a:t>
            </a:r>
            <a:endParaRPr sz="1100">
              <a:latin typeface="Tahoma"/>
              <a:cs typeface="Tahoma"/>
            </a:endParaRPr>
          </a:p>
          <a:p>
            <a:pPr marL="402590" marR="340360" lvl="1" indent="-109220">
              <a:lnSpc>
                <a:spcPts val="1370"/>
              </a:lnSpc>
              <a:spcBef>
                <a:spcPts val="60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20" dirty="0">
                <a:solidFill>
                  <a:srgbClr val="EB801A"/>
                </a:solidFill>
                <a:latin typeface="Tahoma"/>
                <a:cs typeface="Tahoma"/>
              </a:rPr>
              <a:t>Pistas</a:t>
            </a:r>
            <a:r>
              <a:rPr sz="1000" spc="-5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(tracks):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superficie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platos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dividida </a:t>
            </a:r>
            <a:r>
              <a:rPr sz="1000" spc="-3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lógicamente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pistas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circulares.</a:t>
            </a:r>
            <a:endParaRPr sz="1000">
              <a:latin typeface="Tahoma"/>
              <a:cs typeface="Tahoma"/>
            </a:endParaRPr>
          </a:p>
          <a:p>
            <a:pPr marL="402590" marR="124460" lvl="1" indent="-109220">
              <a:lnSpc>
                <a:spcPts val="1370"/>
              </a:lnSpc>
              <a:spcBef>
                <a:spcPts val="10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10" dirty="0">
                <a:solidFill>
                  <a:srgbClr val="EB801A"/>
                </a:solidFill>
                <a:latin typeface="Tahoma"/>
                <a:cs typeface="Tahoma"/>
              </a:rPr>
              <a:t>Sectores</a:t>
            </a:r>
            <a:r>
              <a:rPr sz="1000" spc="-5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(sectors):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Cada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pista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dividida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conjunto </a:t>
            </a:r>
            <a:r>
              <a:rPr sz="1000" spc="-3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sectores.</a:t>
            </a:r>
            <a:endParaRPr sz="1000">
              <a:latin typeface="Tahoma"/>
              <a:cs typeface="Tahoma"/>
            </a:endParaRPr>
          </a:p>
          <a:p>
            <a:pPr marL="402590" marR="174625" lvl="1" indent="-109220">
              <a:lnSpc>
                <a:spcPts val="1370"/>
              </a:lnSpc>
              <a:spcBef>
                <a:spcPts val="10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20" dirty="0">
                <a:solidFill>
                  <a:srgbClr val="EB801A"/>
                </a:solidFill>
                <a:latin typeface="Tahoma"/>
                <a:cs typeface="Tahoma"/>
              </a:rPr>
              <a:t>Cilindros</a:t>
            </a:r>
            <a:r>
              <a:rPr sz="1000" spc="-5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(cylinders):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conjunto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pistas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(de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todos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los </a:t>
            </a:r>
            <a:r>
              <a:rPr sz="1000" spc="-2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platos)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que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están en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una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posición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del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brazo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mecánico </a:t>
            </a:r>
            <a:r>
              <a:rPr sz="1000" spc="-3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forman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cilindro.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1982" y="3181145"/>
            <a:ext cx="1193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70" dirty="0">
                <a:solidFill>
                  <a:srgbClr val="22373A"/>
                </a:solidFill>
                <a:latin typeface="Tahoma"/>
                <a:cs typeface="Tahoma"/>
              </a:rPr>
              <a:t>13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5867"/>
            <a:ext cx="2757805" cy="579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25" dirty="0">
                <a:solidFill>
                  <a:srgbClr val="F9F9F9"/>
                </a:solidFill>
                <a:latin typeface="Trebuchet MS"/>
                <a:cs typeface="Trebuchet MS"/>
              </a:rPr>
              <a:t>Memoria: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F9F9F9"/>
                </a:solidFill>
                <a:latin typeface="Trebuchet MS"/>
                <a:cs typeface="Trebuchet MS"/>
              </a:rPr>
              <a:t>Dis</a:t>
            </a:r>
            <a:r>
              <a:rPr sz="1200" b="1" spc="-25" dirty="0">
                <a:solidFill>
                  <a:srgbClr val="F9F9F9"/>
                </a:solidFill>
                <a:latin typeface="Trebuchet MS"/>
                <a:cs typeface="Trebuchet MS"/>
              </a:rPr>
              <a:t>c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os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ma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gnéti</a:t>
            </a:r>
            <a:r>
              <a:rPr sz="1200" b="1" spc="-40" dirty="0">
                <a:solidFill>
                  <a:srgbClr val="F9F9F9"/>
                </a:solidFill>
                <a:latin typeface="Trebuchet MS"/>
                <a:cs typeface="Trebuchet MS"/>
              </a:rPr>
              <a:t>c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os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30" dirty="0">
                <a:solidFill>
                  <a:srgbClr val="F9F9F9"/>
                </a:solidFill>
                <a:latin typeface="Trebuchet MS"/>
                <a:cs typeface="Trebuchet MS"/>
              </a:rPr>
              <a:t>(ha</a:t>
            </a:r>
            <a:r>
              <a:rPr sz="1200" b="1" spc="-50" dirty="0">
                <a:solidFill>
                  <a:srgbClr val="F9F9F9"/>
                </a:solidFill>
                <a:latin typeface="Trebuchet MS"/>
                <a:cs typeface="Trebuchet MS"/>
              </a:rPr>
              <a:t>r</a:t>
            </a:r>
            <a:r>
              <a:rPr sz="1200" b="1" spc="10" dirty="0">
                <a:solidFill>
                  <a:srgbClr val="F9F9F9"/>
                </a:solidFill>
                <a:latin typeface="Trebuchet MS"/>
                <a:cs typeface="Trebuchet MS"/>
              </a:rPr>
              <a:t>d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F9F9F9"/>
                </a:solidFill>
                <a:latin typeface="Trebuchet MS"/>
                <a:cs typeface="Trebuchet MS"/>
              </a:rPr>
              <a:t>disk)</a:t>
            </a:r>
            <a:endParaRPr sz="1200">
              <a:latin typeface="Trebuchet MS"/>
              <a:cs typeface="Trebuchet MS"/>
            </a:endParaRPr>
          </a:p>
          <a:p>
            <a:pPr marL="514350" indent="-113664">
              <a:lnSpc>
                <a:spcPct val="100000"/>
              </a:lnSpc>
              <a:spcBef>
                <a:spcPts val="1605"/>
              </a:spcBef>
              <a:buChar char="•"/>
              <a:tabLst>
                <a:tab pos="514984" algn="l"/>
              </a:tabLst>
            </a:pP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Esquema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discos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magnéticos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096" y="732091"/>
            <a:ext cx="3363753" cy="242697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53242" y="3171630"/>
            <a:ext cx="173355" cy="17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spc="-60" dirty="0">
                <a:solidFill>
                  <a:srgbClr val="22373A"/>
                </a:solidFill>
                <a:latin typeface="Tahoma"/>
                <a:cs typeface="Tahoma"/>
              </a:rPr>
              <a:t>14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7578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Memoria:</a:t>
            </a:r>
            <a:r>
              <a:rPr spc="-70" dirty="0"/>
              <a:t> </a:t>
            </a:r>
            <a:r>
              <a:rPr spc="-5" dirty="0"/>
              <a:t>Dis</a:t>
            </a:r>
            <a:r>
              <a:rPr spc="-25" dirty="0"/>
              <a:t>c</a:t>
            </a:r>
            <a:r>
              <a:rPr spc="35" dirty="0"/>
              <a:t>os</a:t>
            </a:r>
            <a:r>
              <a:rPr spc="-70" dirty="0"/>
              <a:t> </a:t>
            </a:r>
            <a:r>
              <a:rPr spc="-10" dirty="0"/>
              <a:t>ma</a:t>
            </a:r>
            <a:r>
              <a:rPr spc="-15" dirty="0"/>
              <a:t>gnéti</a:t>
            </a:r>
            <a:r>
              <a:rPr spc="-40" dirty="0"/>
              <a:t>c</a:t>
            </a:r>
            <a:r>
              <a:rPr spc="35" dirty="0"/>
              <a:t>os</a:t>
            </a:r>
            <a:r>
              <a:rPr spc="-70" dirty="0"/>
              <a:t> </a:t>
            </a:r>
            <a:r>
              <a:rPr spc="-30" dirty="0"/>
              <a:t>(ha</a:t>
            </a:r>
            <a:r>
              <a:rPr spc="-50" dirty="0"/>
              <a:t>r</a:t>
            </a:r>
            <a:r>
              <a:rPr spc="10" dirty="0"/>
              <a:t>d</a:t>
            </a:r>
            <a:r>
              <a:rPr spc="-70" dirty="0"/>
              <a:t> </a:t>
            </a:r>
            <a:r>
              <a:rPr spc="-5" dirty="0"/>
              <a:t>disk)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53242" y="3171630"/>
            <a:ext cx="173355" cy="17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spc="-60" dirty="0">
                <a:solidFill>
                  <a:srgbClr val="22373A"/>
                </a:solidFill>
                <a:latin typeface="Tahoma"/>
                <a:cs typeface="Tahoma"/>
              </a:rPr>
              <a:t>15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479" y="417754"/>
            <a:ext cx="3701415" cy="27025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265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velocidad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disco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tiene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dos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componentes:</a:t>
            </a:r>
            <a:endParaRPr sz="1100">
              <a:latin typeface="Tahoma"/>
              <a:cs typeface="Tahoma"/>
            </a:endParaRPr>
          </a:p>
          <a:p>
            <a:pPr marL="402590" marR="5080" lvl="1" indent="-109220">
              <a:lnSpc>
                <a:spcPts val="1370"/>
              </a:lnSpc>
              <a:spcBef>
                <a:spcPts val="60"/>
              </a:spcBef>
              <a:buChar char="•"/>
              <a:tabLst>
                <a:tab pos="403225" algn="l"/>
              </a:tabLst>
            </a:pP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Tasa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transferencia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dirty="0">
                <a:solidFill>
                  <a:srgbClr val="EB801A"/>
                </a:solidFill>
                <a:latin typeface="Tahoma"/>
                <a:cs typeface="Tahoma"/>
              </a:rPr>
              <a:t>transfer</a:t>
            </a:r>
            <a:r>
              <a:rPr sz="1000" spc="-4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EB801A"/>
                </a:solidFill>
                <a:latin typeface="Tahoma"/>
                <a:cs typeface="Tahoma"/>
              </a:rPr>
              <a:t>rate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):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tasa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con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cual </a:t>
            </a:r>
            <a:r>
              <a:rPr sz="1000" spc="-3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datos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van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entre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disco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y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computadora.</a:t>
            </a:r>
            <a:endParaRPr sz="1000">
              <a:latin typeface="Tahoma"/>
              <a:cs typeface="Tahoma"/>
            </a:endParaRPr>
          </a:p>
          <a:p>
            <a:pPr marL="402590" marR="94615" lvl="1" indent="-109220">
              <a:lnSpc>
                <a:spcPts val="1370"/>
              </a:lnSpc>
              <a:spcBef>
                <a:spcPts val="10"/>
              </a:spcBef>
              <a:buChar char="•"/>
              <a:tabLst>
                <a:tab pos="403225" algn="l"/>
              </a:tabLst>
            </a:pP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Tiempo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 posicionamiento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positioning </a:t>
            </a:r>
            <a:r>
              <a:rPr sz="1000" spc="-20" dirty="0">
                <a:solidFill>
                  <a:srgbClr val="EB801A"/>
                </a:solidFill>
                <a:latin typeface="Tahoma"/>
                <a:cs typeface="Tahoma"/>
              </a:rPr>
              <a:t>time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): 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Es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el </a:t>
            </a:r>
            <a:r>
              <a:rPr sz="10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tiempo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que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se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tarda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en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ubicar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el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brazo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en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el 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cilindro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adecuado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spc="-5" dirty="0">
                <a:solidFill>
                  <a:srgbClr val="EB801A"/>
                </a:solidFill>
                <a:latin typeface="Tahoma"/>
                <a:cs typeface="Tahoma"/>
              </a:rPr>
              <a:t>seek</a:t>
            </a:r>
            <a:r>
              <a:rPr sz="1000" spc="-5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EB801A"/>
                </a:solidFill>
                <a:latin typeface="Tahoma"/>
                <a:cs typeface="Tahoma"/>
              </a:rPr>
              <a:t>time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),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mas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tiempo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rotar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plato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al </a:t>
            </a:r>
            <a:r>
              <a:rPr sz="1000" spc="-2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sector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adecuado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rotational</a:t>
            </a:r>
            <a:r>
              <a:rPr sz="1000" spc="-5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EB801A"/>
                </a:solidFill>
                <a:latin typeface="Tahoma"/>
                <a:cs typeface="Tahoma"/>
              </a:rPr>
              <a:t>latency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).</a:t>
            </a:r>
            <a:endParaRPr sz="1000">
              <a:latin typeface="Tahoma"/>
              <a:cs typeface="Tahoma"/>
            </a:endParaRPr>
          </a:p>
          <a:p>
            <a:pPr marL="125095" marR="21590" indent="-113030">
              <a:lnSpc>
                <a:spcPts val="1560"/>
              </a:lnSpc>
              <a:spcBef>
                <a:spcPts val="50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unidad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transferencia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bloque.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Ocasionalmente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bloques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pueden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estar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EB801A"/>
                </a:solidFill>
                <a:latin typeface="Tahoma"/>
                <a:cs typeface="Tahoma"/>
              </a:rPr>
              <a:t>interleaving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5095" indent="-113030">
              <a:lnSpc>
                <a:spcPts val="1280"/>
              </a:lnSpc>
              <a:buChar char="•"/>
              <a:tabLst>
                <a:tab pos="125730" algn="l"/>
              </a:tabLst>
            </a:pP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Existen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distintos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tipos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buses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conexión:</a:t>
            </a:r>
            <a:endParaRPr sz="1100">
              <a:latin typeface="Tahoma"/>
              <a:cs typeface="Tahoma"/>
            </a:endParaRPr>
          </a:p>
          <a:p>
            <a:pPr marL="402590" lvl="1" indent="-109855">
              <a:lnSpc>
                <a:spcPct val="100000"/>
              </a:lnSpc>
              <a:spcBef>
                <a:spcPts val="155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55" dirty="0">
                <a:solidFill>
                  <a:srgbClr val="EB801A"/>
                </a:solidFill>
                <a:latin typeface="Tahoma"/>
                <a:cs typeface="Tahoma"/>
              </a:rPr>
              <a:t>IDE</a:t>
            </a:r>
            <a:r>
              <a:rPr sz="1000" spc="-5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(In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t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eg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r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t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ed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driv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Tahoma"/>
                <a:cs typeface="Tahoma"/>
              </a:rPr>
              <a:t>e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lect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r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onics)</a:t>
            </a:r>
            <a:endParaRPr sz="1000">
              <a:latin typeface="Tahoma"/>
              <a:cs typeface="Tahoma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85" dirty="0">
                <a:solidFill>
                  <a:srgbClr val="EB801A"/>
                </a:solidFill>
                <a:latin typeface="Tahoma"/>
                <a:cs typeface="Tahoma"/>
              </a:rPr>
              <a:t>A</a:t>
            </a:r>
            <a:r>
              <a:rPr sz="1000" spc="-125" dirty="0">
                <a:solidFill>
                  <a:srgbClr val="EB801A"/>
                </a:solidFill>
                <a:latin typeface="Tahoma"/>
                <a:cs typeface="Tahoma"/>
              </a:rPr>
              <a:t>T</a:t>
            </a:r>
            <a:r>
              <a:rPr sz="1000" spc="-35" dirty="0">
                <a:solidFill>
                  <a:srgbClr val="EB801A"/>
                </a:solidFill>
                <a:latin typeface="Tahoma"/>
                <a:cs typeface="Tahoma"/>
              </a:rPr>
              <a:t>A</a:t>
            </a:r>
            <a:r>
              <a:rPr sz="1000" spc="-5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(Ad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v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c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ed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30" dirty="0">
                <a:solidFill>
                  <a:srgbClr val="22373A"/>
                </a:solidFill>
                <a:latin typeface="Tahoma"/>
                <a:cs typeface="Tahoma"/>
              </a:rPr>
              <a:t>T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echno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l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ogy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Attachment)</a:t>
            </a:r>
            <a:endParaRPr sz="1000">
              <a:latin typeface="Tahoma"/>
              <a:cs typeface="Tahoma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25" dirty="0">
                <a:solidFill>
                  <a:srgbClr val="EB801A"/>
                </a:solidFill>
                <a:latin typeface="Tahoma"/>
                <a:cs typeface="Tahoma"/>
              </a:rPr>
              <a:t>S</a:t>
            </a:r>
            <a:r>
              <a:rPr sz="1000" spc="-85" dirty="0">
                <a:solidFill>
                  <a:srgbClr val="EB801A"/>
                </a:solidFill>
                <a:latin typeface="Tahoma"/>
                <a:cs typeface="Tahoma"/>
              </a:rPr>
              <a:t>A</a:t>
            </a:r>
            <a:r>
              <a:rPr sz="1000" spc="-125" dirty="0">
                <a:solidFill>
                  <a:srgbClr val="EB801A"/>
                </a:solidFill>
                <a:latin typeface="Tahoma"/>
                <a:cs typeface="Tahoma"/>
              </a:rPr>
              <a:t>T</a:t>
            </a:r>
            <a:r>
              <a:rPr sz="1000" spc="-35" dirty="0">
                <a:solidFill>
                  <a:srgbClr val="EB801A"/>
                </a:solidFill>
                <a:latin typeface="Tahoma"/>
                <a:cs typeface="Tahoma"/>
              </a:rPr>
              <a:t>A</a:t>
            </a:r>
            <a:r>
              <a:rPr sz="1000" spc="-5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(Seri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60" dirty="0">
                <a:solidFill>
                  <a:srgbClr val="22373A"/>
                </a:solidFill>
                <a:latin typeface="Tahoma"/>
                <a:cs typeface="Tahoma"/>
              </a:rPr>
              <a:t>l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Ad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v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c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ed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30" dirty="0">
                <a:solidFill>
                  <a:srgbClr val="22373A"/>
                </a:solidFill>
                <a:latin typeface="Tahoma"/>
                <a:cs typeface="Tahoma"/>
              </a:rPr>
              <a:t>T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echno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l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ogy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At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tachment)</a:t>
            </a:r>
            <a:endParaRPr sz="1000">
              <a:latin typeface="Tahoma"/>
              <a:cs typeface="Tahoma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30" dirty="0">
                <a:solidFill>
                  <a:srgbClr val="EB801A"/>
                </a:solidFill>
                <a:latin typeface="Tahoma"/>
                <a:cs typeface="Tahoma"/>
              </a:rPr>
              <a:t>S</a:t>
            </a:r>
            <a:r>
              <a:rPr sz="1000" spc="-45" dirty="0">
                <a:solidFill>
                  <a:srgbClr val="EB801A"/>
                </a:solidFill>
                <a:latin typeface="Tahoma"/>
                <a:cs typeface="Tahoma"/>
              </a:rPr>
              <a:t>C</a:t>
            </a:r>
            <a:r>
              <a:rPr sz="1000" spc="-50" dirty="0">
                <a:solidFill>
                  <a:srgbClr val="EB801A"/>
                </a:solidFill>
                <a:latin typeface="Tahoma"/>
                <a:cs typeface="Tahoma"/>
              </a:rPr>
              <a:t>SI 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(Sm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60" dirty="0">
                <a:solidFill>
                  <a:srgbClr val="22373A"/>
                </a:solidFill>
                <a:latin typeface="Tahoma"/>
                <a:cs typeface="Tahoma"/>
              </a:rPr>
              <a:t>ll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Tahoma"/>
                <a:cs typeface="Tahoma"/>
              </a:rPr>
              <a:t>C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ompu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t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r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-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Sy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s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t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ems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t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er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f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c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e)</a:t>
            </a:r>
            <a:endParaRPr sz="1000">
              <a:latin typeface="Tahoma"/>
              <a:cs typeface="Tahoma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25" dirty="0">
                <a:solidFill>
                  <a:srgbClr val="EB801A"/>
                </a:solidFill>
                <a:latin typeface="Tahoma"/>
                <a:cs typeface="Tahoma"/>
              </a:rPr>
              <a:t>SAS</a:t>
            </a:r>
            <a:r>
              <a:rPr sz="1000" spc="-5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(Seri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60" dirty="0">
                <a:solidFill>
                  <a:srgbClr val="22373A"/>
                </a:solidFill>
                <a:latin typeface="Tahoma"/>
                <a:cs typeface="Tahoma"/>
              </a:rPr>
              <a:t>l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Attached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S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C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SI)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0618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Dis</a:t>
            </a:r>
            <a:r>
              <a:rPr spc="-25" dirty="0"/>
              <a:t>c</a:t>
            </a:r>
            <a:r>
              <a:rPr spc="35" dirty="0"/>
              <a:t>os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dirty="0"/>
              <a:t>es</a:t>
            </a:r>
            <a:r>
              <a:rPr spc="-10" dirty="0"/>
              <a:t>t</a:t>
            </a:r>
            <a:r>
              <a:rPr spc="10" dirty="0"/>
              <a:t>ado</a:t>
            </a:r>
            <a:r>
              <a:rPr spc="-70" dirty="0"/>
              <a:t> </a:t>
            </a:r>
            <a:r>
              <a:rPr spc="10" dirty="0"/>
              <a:t>sólido</a:t>
            </a:r>
            <a:r>
              <a:rPr spc="-70" dirty="0"/>
              <a:t> </a:t>
            </a:r>
            <a:r>
              <a:rPr dirty="0"/>
              <a:t>(</a:t>
            </a:r>
            <a:r>
              <a:rPr spc="-10" dirty="0"/>
              <a:t>S</a:t>
            </a:r>
            <a:r>
              <a:rPr dirty="0"/>
              <a:t>SD)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4395" y="2827559"/>
            <a:ext cx="1403350" cy="2260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-15" dirty="0">
                <a:solidFill>
                  <a:srgbClr val="EB801A"/>
                </a:solidFill>
                <a:latin typeface="Tahoma"/>
                <a:cs typeface="Tahoma"/>
              </a:rPr>
              <a:t>Drive</a:t>
            </a:r>
            <a:r>
              <a:rPr sz="1100" spc="-6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EB801A"/>
                </a:solidFill>
                <a:latin typeface="Tahoma"/>
                <a:cs typeface="Tahoma"/>
              </a:rPr>
              <a:t>Writes</a:t>
            </a:r>
            <a:r>
              <a:rPr sz="1100" spc="-6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EB801A"/>
                </a:solidFill>
                <a:latin typeface="Tahoma"/>
                <a:cs typeface="Tahoma"/>
              </a:rPr>
              <a:t>Per</a:t>
            </a:r>
            <a:r>
              <a:rPr sz="1100" spc="-6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EB801A"/>
                </a:solidFill>
                <a:latin typeface="Tahoma"/>
                <a:cs typeface="Tahoma"/>
              </a:rPr>
              <a:t>Day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pc="-55" dirty="0"/>
              <a:t>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25968"/>
            <a:ext cx="3716654" cy="240855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61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Están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construidos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memoria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flash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no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volátil.</a:t>
            </a:r>
            <a:endParaRPr sz="1100">
              <a:latin typeface="Tahoma"/>
              <a:cs typeface="Tahoma"/>
            </a:endParaRPr>
          </a:p>
          <a:p>
            <a:pPr marL="125095" marR="17780" indent="-113030">
              <a:lnSpc>
                <a:spcPct val="118000"/>
              </a:lnSpc>
              <a:spcBef>
                <a:spcPts val="270"/>
              </a:spcBef>
              <a:buChar char="•"/>
              <a:tabLst>
                <a:tab pos="125730" algn="l"/>
              </a:tabLst>
            </a:pP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Son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más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confiables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discos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magnéticos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porque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no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tienen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partes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móviles.</a:t>
            </a:r>
            <a:endParaRPr sz="1100">
              <a:latin typeface="Tahoma"/>
              <a:cs typeface="Tahoma"/>
            </a:endParaRPr>
          </a:p>
          <a:p>
            <a:pPr marL="125095" marR="186690" indent="-113030">
              <a:lnSpc>
                <a:spcPct val="118000"/>
              </a:lnSpc>
              <a:spcBef>
                <a:spcPts val="270"/>
              </a:spcBef>
              <a:buChar char="•"/>
              <a:tabLst>
                <a:tab pos="125730" algn="l"/>
              </a:tabLst>
            </a:pP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Son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más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rápidos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discos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magnéticos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porque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no </a:t>
            </a:r>
            <a:r>
              <a:rPr sz="1100" spc="-3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tienen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EB801A"/>
                </a:solidFill>
                <a:latin typeface="Tahoma"/>
                <a:cs typeface="Tahoma"/>
              </a:rPr>
              <a:t>seek</a:t>
            </a:r>
            <a:r>
              <a:rPr sz="1100" spc="-5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EB801A"/>
                </a:solidFill>
                <a:latin typeface="Tahoma"/>
                <a:cs typeface="Tahoma"/>
              </a:rPr>
              <a:t>time</a:t>
            </a:r>
            <a:r>
              <a:rPr sz="1100" spc="-6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EB801A"/>
                </a:solidFill>
                <a:latin typeface="Tahoma"/>
                <a:cs typeface="Tahoma"/>
              </a:rPr>
              <a:t>rotational</a:t>
            </a:r>
            <a:r>
              <a:rPr sz="1100" spc="-5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EB801A"/>
                </a:solidFill>
                <a:latin typeface="Tahoma"/>
                <a:cs typeface="Tahoma"/>
              </a:rPr>
              <a:t>latency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5095" marR="29209" indent="-113030">
              <a:lnSpc>
                <a:spcPct val="118000"/>
              </a:lnSpc>
              <a:spcBef>
                <a:spcPts val="275"/>
              </a:spcBef>
              <a:buChar char="•"/>
              <a:tabLst>
                <a:tab pos="125730" algn="l"/>
              </a:tabLst>
            </a:pP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Son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más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caros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y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generalmente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más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chicos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discos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magnéticos.</a:t>
            </a:r>
            <a:endParaRPr sz="1100">
              <a:latin typeface="Tahoma"/>
              <a:cs typeface="Tahoma"/>
            </a:endParaRPr>
          </a:p>
          <a:p>
            <a:pPr marL="125095" marR="71755" indent="-113030" algn="just">
              <a:lnSpc>
                <a:spcPct val="118000"/>
              </a:lnSpc>
              <a:spcBef>
                <a:spcPts val="27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datos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no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se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pueden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sobreescribir,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hay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borrarlos </a:t>
            </a:r>
            <a:r>
              <a:rPr sz="1100" spc="-3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si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quieren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cambiar.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memoria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deteriora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cada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ciclo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borrado.</a:t>
            </a:r>
            <a:endParaRPr sz="1100">
              <a:latin typeface="Tahoma"/>
              <a:cs typeface="Tahoma"/>
            </a:endParaRPr>
          </a:p>
          <a:p>
            <a:pPr marL="125095" indent="-113030" algn="just">
              <a:lnSpc>
                <a:spcPct val="100000"/>
              </a:lnSpc>
              <a:spcBef>
                <a:spcPts val="509"/>
              </a:spcBef>
              <a:buChar char="•"/>
              <a:tabLst>
                <a:tab pos="125730" algn="l"/>
              </a:tabLst>
            </a:pP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Su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vida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útil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no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mide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años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sino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escrituras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por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día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115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Memoria:</a:t>
            </a:r>
            <a:r>
              <a:rPr spc="-70" dirty="0"/>
              <a:t> C</a:t>
            </a:r>
            <a:r>
              <a:rPr spc="-25" dirty="0"/>
              <a:t>ache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4395" y="2798552"/>
            <a:ext cx="3309620" cy="2260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alto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impacto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mejora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real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performance.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70"/>
              </a:spcBef>
            </a:pPr>
            <a:r>
              <a:rPr spc="-90" dirty="0"/>
              <a:t>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89353"/>
            <a:ext cx="3634740" cy="231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4445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cache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principio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muy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importante,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utilizado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varios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niveles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sistema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computación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(hardware,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sistema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operativo,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software).</a:t>
            </a:r>
            <a:endParaRPr sz="1100">
              <a:latin typeface="Tahoma"/>
              <a:cs typeface="Tahoma"/>
            </a:endParaRPr>
          </a:p>
          <a:p>
            <a:pPr marL="125095" marR="10350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concepto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mantener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una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copia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memoria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está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siendo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utilizada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medio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temporal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mayor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velocidad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acceso.</a:t>
            </a:r>
            <a:endParaRPr sz="1100">
              <a:latin typeface="Tahoma"/>
              <a:cs typeface="Tahoma"/>
            </a:endParaRPr>
          </a:p>
          <a:p>
            <a:pPr marL="125095" marR="4762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El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medio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memoria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cache es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mucho menor en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capacidad,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pero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más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veloz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dispositivo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principal.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Esto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genera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manejo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cache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problema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diseño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importante.</a:t>
            </a:r>
            <a:endParaRPr sz="1100">
              <a:latin typeface="Tahoma"/>
              <a:cs typeface="Tahoma"/>
            </a:endParaRPr>
          </a:p>
          <a:p>
            <a:pPr marL="125095" indent="-113030">
              <a:lnSpc>
                <a:spcPct val="100000"/>
              </a:lnSpc>
              <a:spcBef>
                <a:spcPts val="535"/>
              </a:spcBef>
              <a:buChar char="•"/>
              <a:tabLst>
                <a:tab pos="125730" algn="l"/>
              </a:tabLst>
            </a:pP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tamaño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cache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y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sus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políticas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reemplazo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tienen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283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Memoria:</a:t>
            </a:r>
            <a:r>
              <a:rPr spc="-70" dirty="0"/>
              <a:t> </a:t>
            </a:r>
            <a:r>
              <a:rPr spc="-80" dirty="0"/>
              <a:t>C</a:t>
            </a:r>
            <a:r>
              <a:rPr spc="-20" dirty="0"/>
              <a:t>ohe</a:t>
            </a:r>
            <a:r>
              <a:rPr spc="-40" dirty="0"/>
              <a:t>r</a:t>
            </a:r>
            <a:r>
              <a:rPr spc="-25" dirty="0"/>
              <a:t>encia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10" dirty="0"/>
              <a:t>l</a:t>
            </a:r>
            <a:r>
              <a:rPr spc="10" dirty="0"/>
              <a:t>a</a:t>
            </a:r>
            <a:r>
              <a:rPr spc="-70" dirty="0"/>
              <a:t> </a:t>
            </a:r>
            <a:r>
              <a:rPr spc="-55" dirty="0"/>
              <a:t>c</a:t>
            </a:r>
            <a:r>
              <a:rPr spc="-25" dirty="0"/>
              <a:t>ache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76711" y="3171630"/>
            <a:ext cx="124460" cy="17208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800" spc="-50" dirty="0">
                <a:solidFill>
                  <a:srgbClr val="22373A"/>
                </a:solidFill>
                <a:latin typeface="Tahoma"/>
                <a:cs typeface="Tahoma"/>
              </a:rPr>
              <a:t>18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479" y="533385"/>
            <a:ext cx="3745865" cy="242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37719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Un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problema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 introduce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memoria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cache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ambientes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multiprocesadores,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coherencia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y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consistencia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datos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están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replicados.</a:t>
            </a:r>
            <a:endParaRPr sz="1100">
              <a:latin typeface="Tahoma"/>
              <a:cs typeface="Tahoma"/>
            </a:endParaRPr>
          </a:p>
          <a:p>
            <a:pPr marL="125095" indent="-113030">
              <a:lnSpc>
                <a:spcPct val="100000"/>
              </a:lnSpc>
              <a:spcBef>
                <a:spcPts val="355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Caches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multiprocesadores:</a:t>
            </a:r>
            <a:endParaRPr sz="1100">
              <a:latin typeface="Tahoma"/>
              <a:cs typeface="Tahoma"/>
            </a:endParaRPr>
          </a:p>
          <a:p>
            <a:pPr marL="402590" marR="5080" lvl="1" indent="-109220">
              <a:lnSpc>
                <a:spcPct val="114599"/>
              </a:lnSpc>
              <a:spcBef>
                <a:spcPts val="180"/>
              </a:spcBef>
              <a:buChar char="•"/>
              <a:tabLst>
                <a:tab pos="403225" algn="l"/>
              </a:tabLst>
            </a:pP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Mayor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rendimiento,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no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se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satura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bus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sistema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(cuello </a:t>
            </a:r>
            <a:r>
              <a:rPr sz="1000" spc="-2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botella).</a:t>
            </a:r>
            <a:endParaRPr sz="1000">
              <a:latin typeface="Tahoma"/>
              <a:cs typeface="Tahoma"/>
            </a:endParaRPr>
          </a:p>
          <a:p>
            <a:pPr marL="402590" marR="262890" lvl="1" indent="-109220">
              <a:lnSpc>
                <a:spcPct val="114599"/>
              </a:lnSpc>
              <a:buChar char="•"/>
              <a:tabLst>
                <a:tab pos="403225" algn="l"/>
              </a:tabLst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Aún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monoprocesador,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hay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contemplar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los </a:t>
            </a:r>
            <a:r>
              <a:rPr sz="1000" spc="-3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controladores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dispositivos.</a:t>
            </a:r>
            <a:endParaRPr sz="1000">
              <a:latin typeface="Tahoma"/>
              <a:cs typeface="Tahoma"/>
            </a:endParaRPr>
          </a:p>
          <a:p>
            <a:pPr marL="402590" marR="37465" lvl="1" indent="-109220">
              <a:lnSpc>
                <a:spcPct val="114599"/>
              </a:lnSpc>
              <a:buChar char="•"/>
              <a:tabLst>
                <a:tab pos="403225" algn="l"/>
              </a:tabLst>
            </a:pP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Problemas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coherencia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entre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caches, 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ya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que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una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palabra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puede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estar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replicada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diferentes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caches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los </a:t>
            </a:r>
            <a:r>
              <a:rPr sz="1000" spc="-2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procesadores.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problema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coherencia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se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torna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mucho </a:t>
            </a:r>
            <a:r>
              <a:rPr sz="1000" spc="-2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más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complicado.</a:t>
            </a:r>
            <a:endParaRPr sz="1000">
              <a:latin typeface="Tahoma"/>
              <a:cs typeface="Tahoma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Surgen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técnicas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como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EB801A"/>
                </a:solidFill>
                <a:latin typeface="Tahoma"/>
                <a:cs typeface="Tahoma"/>
              </a:rPr>
              <a:t>write-through</a:t>
            </a:r>
            <a:r>
              <a:rPr sz="1000" spc="-5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y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EB801A"/>
                </a:solidFill>
                <a:latin typeface="Tahoma"/>
                <a:cs typeface="Tahoma"/>
              </a:rPr>
              <a:t>write-back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5867"/>
            <a:ext cx="5403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A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g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enda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0410" y="3172837"/>
            <a:ext cx="126364" cy="17208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0" dirty="0">
                <a:solidFill>
                  <a:srgbClr val="22373A"/>
                </a:solidFill>
                <a:latin typeface="Tahoma"/>
                <a:cs typeface="Tahoma"/>
              </a:rPr>
              <a:t>2</a:t>
            </a:fld>
            <a:endParaRPr sz="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040192"/>
            <a:ext cx="19202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" dirty="0">
                <a:solidFill>
                  <a:srgbClr val="22373A"/>
                </a:solidFill>
                <a:latin typeface="Tahoma"/>
                <a:cs typeface="Tahoma"/>
              </a:rPr>
              <a:t>1.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Tahoma"/>
                <a:cs typeface="Tahoma"/>
                <a:hlinkClick r:id="rId2" action="ppaction://hlinksldjump"/>
              </a:rPr>
              <a:t>C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  <a:hlinkClick r:id="rId2" action="ppaction://hlinksldjump"/>
              </a:rPr>
              <a:t>omponen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  <a:hlinkClick r:id="rId2" action="ppaction://hlinksldjump"/>
              </a:rPr>
              <a:t>t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  <a:hlinkClick r:id="rId2" action="ppaction://hlinksldjump"/>
              </a:rPr>
              <a:t>es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  <a:hlinkClick r:id="rId2" action="ppaction://hlinksldjump"/>
              </a:rPr>
              <a:t>un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  <a:hlinkClick r:id="rId2" action="ppaction://hlinksldjump"/>
              </a:rPr>
              <a:t>sis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  <a:hlinkClick r:id="rId2" action="ppaction://hlinksldjump"/>
              </a:rPr>
              <a:t>t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  <a:hlinkClick r:id="rId2" action="ppaction://hlinksldjump"/>
              </a:rPr>
              <a:t>ema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622639"/>
            <a:ext cx="1637030" cy="750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9860" indent="-137795">
              <a:lnSpc>
                <a:spcPct val="100000"/>
              </a:lnSpc>
              <a:spcBef>
                <a:spcPts val="90"/>
              </a:spcBef>
              <a:buAutoNum type="arabicPeriod" startAt="2"/>
              <a:tabLst>
                <a:tab pos="150495" algn="l"/>
              </a:tabLst>
            </a:pPr>
            <a:r>
              <a:rPr sz="1100" spc="10" dirty="0">
                <a:solidFill>
                  <a:srgbClr val="22373A"/>
                </a:solidFill>
                <a:latin typeface="Tahoma"/>
                <a:cs typeface="Tahoma"/>
                <a:hlinkClick r:id="rId3" action="ppaction://hlinksldjump"/>
              </a:rPr>
              <a:t>Protección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  <a:hlinkClick r:id="rId3" action="ppaction://hlinksldjump"/>
              </a:rPr>
              <a:t>de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  <a:hlinkClick r:id="rId3" action="ppaction://hlinksldjump"/>
              </a:rPr>
              <a:t>hardware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22373A"/>
              </a:buClr>
              <a:buFont typeface="Tahoma"/>
              <a:buAutoNum type="arabicPeriod" startAt="2"/>
            </a:pPr>
            <a:endParaRPr sz="160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1150"/>
              </a:spcBef>
              <a:buAutoNum type="arabicPeriod" startAt="2"/>
              <a:tabLst>
                <a:tab pos="1511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  <a:hlinkClick r:id="rId4" action="ppaction://hlinksldjump"/>
              </a:rPr>
              <a:t>Red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5076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Dispositivos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65" dirty="0"/>
              <a:t> </a:t>
            </a:r>
            <a:r>
              <a:rPr dirty="0"/>
              <a:t>entrada/salida</a:t>
            </a:r>
            <a:r>
              <a:rPr spc="-65" dirty="0"/>
              <a:t> </a:t>
            </a:r>
            <a:r>
              <a:rPr dirty="0"/>
              <a:t>(I/O)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80"/>
              </a:spcBef>
            </a:pPr>
            <a:r>
              <a:rPr spc="-20" dirty="0"/>
              <a:t>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89353"/>
            <a:ext cx="3703954" cy="2513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262255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dispositivos,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por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lo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general,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componen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una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controladora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y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dispositivo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sí.</a:t>
            </a:r>
            <a:endParaRPr sz="1100">
              <a:latin typeface="Tahoma"/>
              <a:cs typeface="Tahoma"/>
            </a:endParaRPr>
          </a:p>
          <a:p>
            <a:pPr marL="125095" marR="50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La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controladora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es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un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chip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controla físicamente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al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dispositivo.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Acepta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comandos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sistema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operativo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y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los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ejecuta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(genera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las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correspondientes señales sobre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dispositivo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para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realizar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tarea).</a:t>
            </a:r>
            <a:endParaRPr sz="1100">
              <a:latin typeface="Tahoma"/>
              <a:cs typeface="Tahoma"/>
            </a:endParaRPr>
          </a:p>
          <a:p>
            <a:pPr marL="125095" marR="9842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La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interfaz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le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presenta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controladora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al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sistema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operativo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bastante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más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simple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provista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por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dispositivo.</a:t>
            </a:r>
            <a:endParaRPr sz="1100">
              <a:latin typeface="Tahoma"/>
              <a:cs typeface="Tahoma"/>
            </a:endParaRPr>
          </a:p>
          <a:p>
            <a:pPr marL="125095" marR="11430" indent="-113030" algn="just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sistema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existen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distintas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controladoras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(de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discos, </a:t>
            </a:r>
            <a:r>
              <a:rPr sz="1100" spc="-3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red,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etc.),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por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eso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necesario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distintos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componentes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 </a:t>
            </a:r>
            <a:r>
              <a:rPr sz="1100" spc="-3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software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para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manejar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cada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uno.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31953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Dispositivos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10" dirty="0"/>
              <a:t>entrada/salida:</a:t>
            </a:r>
            <a:r>
              <a:rPr spc="-65" dirty="0"/>
              <a:t> </a:t>
            </a:r>
            <a:r>
              <a:rPr spc="-30" dirty="0"/>
              <a:t>Device</a:t>
            </a:r>
            <a:r>
              <a:rPr spc="-70" dirty="0"/>
              <a:t> </a:t>
            </a:r>
            <a:r>
              <a:rPr spc="-20" dirty="0"/>
              <a:t>drivers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80"/>
              </a:spcBef>
            </a:pPr>
            <a:r>
              <a:rPr spc="-20" dirty="0"/>
              <a:t>20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7457" rIns="0" bIns="0" rtlCol="0">
            <a:spAutoFit/>
          </a:bodyPr>
          <a:lstStyle/>
          <a:p>
            <a:pPr marL="287020" marR="24892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288290" algn="l"/>
              </a:tabLst>
            </a:pPr>
            <a:r>
              <a:rPr spc="15" dirty="0"/>
              <a:t>Al</a:t>
            </a:r>
            <a:r>
              <a:rPr spc="-55" dirty="0"/>
              <a:t> </a:t>
            </a:r>
            <a:r>
              <a:rPr spc="5" dirty="0"/>
              <a:t>software</a:t>
            </a:r>
            <a:r>
              <a:rPr spc="-55" dirty="0"/>
              <a:t> </a:t>
            </a:r>
            <a:r>
              <a:rPr spc="15" dirty="0"/>
              <a:t>que</a:t>
            </a:r>
            <a:r>
              <a:rPr spc="-50" dirty="0"/>
              <a:t> </a:t>
            </a:r>
            <a:r>
              <a:rPr spc="10" dirty="0"/>
              <a:t>se</a:t>
            </a:r>
            <a:r>
              <a:rPr spc="-55" dirty="0"/>
              <a:t> </a:t>
            </a:r>
            <a:r>
              <a:rPr spc="15" dirty="0"/>
              <a:t>comunica</a:t>
            </a:r>
            <a:r>
              <a:rPr spc="-50" dirty="0"/>
              <a:t> </a:t>
            </a:r>
            <a:r>
              <a:rPr spc="15" dirty="0"/>
              <a:t>con</a:t>
            </a:r>
            <a:r>
              <a:rPr spc="-55" dirty="0"/>
              <a:t> </a:t>
            </a:r>
            <a:r>
              <a:rPr spc="30" dirty="0"/>
              <a:t>la</a:t>
            </a:r>
            <a:r>
              <a:rPr spc="-55" dirty="0"/>
              <a:t> </a:t>
            </a:r>
            <a:r>
              <a:rPr spc="15" dirty="0"/>
              <a:t>controladora</a:t>
            </a:r>
            <a:r>
              <a:rPr spc="-50" dirty="0"/>
              <a:t> </a:t>
            </a:r>
            <a:r>
              <a:rPr spc="10" dirty="0"/>
              <a:t>se</a:t>
            </a:r>
            <a:r>
              <a:rPr spc="-55" dirty="0"/>
              <a:t> </a:t>
            </a:r>
            <a:r>
              <a:rPr spc="35" dirty="0"/>
              <a:t>le </a:t>
            </a:r>
            <a:r>
              <a:rPr spc="-330" dirty="0"/>
              <a:t> </a:t>
            </a:r>
            <a:r>
              <a:rPr spc="20" dirty="0"/>
              <a:t>denomina</a:t>
            </a:r>
            <a:r>
              <a:rPr spc="-60" dirty="0"/>
              <a:t> </a:t>
            </a:r>
            <a:r>
              <a:rPr spc="10" dirty="0">
                <a:solidFill>
                  <a:srgbClr val="EB801A"/>
                </a:solidFill>
              </a:rPr>
              <a:t>device</a:t>
            </a:r>
            <a:r>
              <a:rPr spc="-55" dirty="0">
                <a:solidFill>
                  <a:srgbClr val="EB801A"/>
                </a:solidFill>
              </a:rPr>
              <a:t> </a:t>
            </a:r>
            <a:r>
              <a:rPr dirty="0">
                <a:solidFill>
                  <a:srgbClr val="EB801A"/>
                </a:solidFill>
              </a:rPr>
              <a:t>driver</a:t>
            </a:r>
            <a:r>
              <a:rPr dirty="0"/>
              <a:t>.</a:t>
            </a:r>
          </a:p>
          <a:p>
            <a:pPr marL="287020" marR="50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288290" algn="l"/>
              </a:tabLst>
            </a:pPr>
            <a:r>
              <a:rPr spc="-5" dirty="0"/>
              <a:t>Para </a:t>
            </a:r>
            <a:r>
              <a:rPr spc="10" dirty="0"/>
              <a:t>cada </a:t>
            </a:r>
            <a:r>
              <a:rPr spc="15" dirty="0"/>
              <a:t>controladora </a:t>
            </a:r>
            <a:r>
              <a:rPr spc="10" dirty="0"/>
              <a:t>se </a:t>
            </a:r>
            <a:r>
              <a:rPr spc="20" dirty="0"/>
              <a:t>debe </a:t>
            </a:r>
            <a:r>
              <a:rPr spc="10" dirty="0"/>
              <a:t>proveer </a:t>
            </a:r>
            <a:r>
              <a:rPr spc="40" dirty="0"/>
              <a:t>el </a:t>
            </a:r>
            <a:r>
              <a:rPr spc="10" dirty="0"/>
              <a:t>device </a:t>
            </a:r>
            <a:r>
              <a:rPr spc="15" dirty="0"/>
              <a:t>driver </a:t>
            </a:r>
            <a:r>
              <a:rPr spc="20" dirty="0"/>
              <a:t> </a:t>
            </a:r>
            <a:r>
              <a:rPr spc="5" dirty="0"/>
              <a:t>adecuado. </a:t>
            </a:r>
            <a:r>
              <a:rPr dirty="0"/>
              <a:t>Estos </a:t>
            </a:r>
            <a:r>
              <a:rPr spc="20" dirty="0"/>
              <a:t>son incorporados </a:t>
            </a:r>
            <a:r>
              <a:rPr spc="30" dirty="0"/>
              <a:t>al </a:t>
            </a:r>
            <a:r>
              <a:rPr spc="15" dirty="0"/>
              <a:t>sistema operativo </a:t>
            </a:r>
            <a:r>
              <a:rPr spc="20" dirty="0"/>
              <a:t> </a:t>
            </a:r>
            <a:r>
              <a:rPr spc="25" dirty="0"/>
              <a:t>dado</a:t>
            </a:r>
            <a:r>
              <a:rPr spc="-55" dirty="0"/>
              <a:t> </a:t>
            </a:r>
            <a:r>
              <a:rPr spc="15" dirty="0"/>
              <a:t>que</a:t>
            </a:r>
            <a:r>
              <a:rPr spc="-50" dirty="0"/>
              <a:t> </a:t>
            </a:r>
            <a:r>
              <a:rPr spc="20" dirty="0"/>
              <a:t>son</a:t>
            </a:r>
            <a:r>
              <a:rPr spc="-50" dirty="0"/>
              <a:t> </a:t>
            </a:r>
            <a:r>
              <a:rPr spc="30" dirty="0"/>
              <a:t>la</a:t>
            </a:r>
            <a:r>
              <a:rPr spc="-55" dirty="0"/>
              <a:t> </a:t>
            </a:r>
            <a:r>
              <a:rPr spc="10" dirty="0"/>
              <a:t>vía</a:t>
            </a:r>
            <a:r>
              <a:rPr spc="-50" dirty="0"/>
              <a:t> </a:t>
            </a:r>
            <a:r>
              <a:rPr spc="20" dirty="0"/>
              <a:t>de</a:t>
            </a:r>
            <a:r>
              <a:rPr spc="-50" dirty="0"/>
              <a:t> </a:t>
            </a:r>
            <a:r>
              <a:rPr spc="15" dirty="0"/>
              <a:t>comunicación</a:t>
            </a:r>
            <a:r>
              <a:rPr spc="-55" dirty="0"/>
              <a:t> </a:t>
            </a:r>
            <a:r>
              <a:rPr spc="15" dirty="0"/>
              <a:t>con</a:t>
            </a:r>
            <a:r>
              <a:rPr spc="-50" dirty="0"/>
              <a:t> </a:t>
            </a:r>
            <a:r>
              <a:rPr spc="35" dirty="0"/>
              <a:t>los</a:t>
            </a:r>
            <a:r>
              <a:rPr spc="-50" dirty="0"/>
              <a:t> </a:t>
            </a:r>
            <a:r>
              <a:rPr spc="15" dirty="0"/>
              <a:t>dispositivos.</a:t>
            </a:r>
          </a:p>
          <a:p>
            <a:pPr marL="287020" indent="-113030">
              <a:lnSpc>
                <a:spcPct val="100000"/>
              </a:lnSpc>
              <a:spcBef>
                <a:spcPts val="355"/>
              </a:spcBef>
              <a:buChar char="•"/>
              <a:tabLst>
                <a:tab pos="288290" algn="l"/>
              </a:tabLst>
            </a:pPr>
            <a:r>
              <a:rPr dirty="0"/>
              <a:t>Los</a:t>
            </a:r>
            <a:r>
              <a:rPr spc="-50" dirty="0"/>
              <a:t> </a:t>
            </a:r>
            <a:r>
              <a:rPr spc="10" dirty="0"/>
              <a:t>device</a:t>
            </a:r>
            <a:r>
              <a:rPr spc="-50" dirty="0"/>
              <a:t> </a:t>
            </a:r>
            <a:r>
              <a:rPr spc="10" dirty="0"/>
              <a:t>drivers</a:t>
            </a:r>
            <a:r>
              <a:rPr spc="-50" dirty="0"/>
              <a:t> </a:t>
            </a:r>
            <a:r>
              <a:rPr spc="20" dirty="0"/>
              <a:t>son</a:t>
            </a:r>
            <a:r>
              <a:rPr spc="-45" dirty="0"/>
              <a:t> </a:t>
            </a:r>
            <a:r>
              <a:rPr spc="5" dirty="0"/>
              <a:t>cargados</a:t>
            </a:r>
            <a:r>
              <a:rPr spc="-50" dirty="0"/>
              <a:t> </a:t>
            </a:r>
            <a:r>
              <a:rPr spc="20" dirty="0"/>
              <a:t>de</a:t>
            </a:r>
            <a:r>
              <a:rPr spc="-50" dirty="0"/>
              <a:t> </a:t>
            </a:r>
            <a:r>
              <a:rPr spc="10" dirty="0"/>
              <a:t>diferentes</a:t>
            </a:r>
            <a:r>
              <a:rPr spc="-50" dirty="0"/>
              <a:t> </a:t>
            </a:r>
            <a:r>
              <a:rPr spc="-10" dirty="0"/>
              <a:t>formas:</a:t>
            </a:r>
          </a:p>
          <a:p>
            <a:pPr marL="564515" lvl="1" indent="-109855">
              <a:lnSpc>
                <a:spcPct val="100000"/>
              </a:lnSpc>
              <a:spcBef>
                <a:spcPts val="355"/>
              </a:spcBef>
              <a:buChar char="•"/>
              <a:tabLst>
                <a:tab pos="565785" algn="l"/>
              </a:tabLst>
            </a:pP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Ensamblados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estáticamente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al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núcleo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sistema.</a:t>
            </a:r>
            <a:endParaRPr sz="1000">
              <a:latin typeface="Tahoma"/>
              <a:cs typeface="Tahoma"/>
            </a:endParaRPr>
          </a:p>
          <a:p>
            <a:pPr marL="564515" marR="95885" lvl="1" indent="-109220">
              <a:lnSpc>
                <a:spcPct val="114599"/>
              </a:lnSpc>
              <a:buChar char="•"/>
              <a:tabLst>
                <a:tab pos="565785" algn="l"/>
              </a:tabLst>
            </a:pP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Cuando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se 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carga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el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sistema se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lee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un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archivo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configuración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menciona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cuales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device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drivers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cargar.</a:t>
            </a:r>
            <a:endParaRPr sz="1000">
              <a:latin typeface="Tahoma"/>
              <a:cs typeface="Tahoma"/>
            </a:endParaRPr>
          </a:p>
          <a:p>
            <a:pPr marL="564515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565785" algn="l"/>
              </a:tabLst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Cargados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dinámicamente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demanda.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1469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Dispositivos</a:t>
            </a:r>
            <a:r>
              <a:rPr spc="-75" dirty="0"/>
              <a:t> </a:t>
            </a:r>
            <a:r>
              <a:rPr spc="-10" dirty="0"/>
              <a:t>de</a:t>
            </a:r>
            <a:r>
              <a:rPr spc="-75" dirty="0"/>
              <a:t> </a:t>
            </a:r>
            <a:r>
              <a:rPr dirty="0"/>
              <a:t>entrada/salida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80"/>
              </a:spcBef>
            </a:pPr>
            <a:r>
              <a:rPr spc="-20" dirty="0"/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730235"/>
            <a:ext cx="3743325" cy="2032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042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Las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controladoras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contienen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conjunto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registros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sirven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para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comunicarse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ella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y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ejecutar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comandos.</a:t>
            </a:r>
            <a:endParaRPr sz="1100">
              <a:latin typeface="Tahoma"/>
              <a:cs typeface="Tahoma"/>
            </a:endParaRPr>
          </a:p>
          <a:p>
            <a:pPr marL="402590" marR="13335" lvl="1" indent="-109220">
              <a:lnSpc>
                <a:spcPct val="114599"/>
              </a:lnSpc>
              <a:spcBef>
                <a:spcPts val="180"/>
              </a:spcBef>
              <a:buChar char="•"/>
              <a:tabLst>
                <a:tab pos="403225" algn="l"/>
              </a:tabLst>
            </a:pP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Ej.: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Tahoma"/>
                <a:cs typeface="Tahoma"/>
              </a:rPr>
              <a:t>l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c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ont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r</a:t>
            </a:r>
            <a:r>
              <a:rPr sz="1000" spc="65" dirty="0">
                <a:solidFill>
                  <a:srgbClr val="22373A"/>
                </a:solidFill>
                <a:latin typeface="Tahoma"/>
                <a:cs typeface="Tahoma"/>
              </a:rPr>
              <a:t>o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l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ado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r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dis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c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o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podría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t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ener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r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egist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r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os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p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r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a 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especificar 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la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dirección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en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disco, 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la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dirección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en memoria </a:t>
            </a:r>
            <a:r>
              <a:rPr sz="1000" spc="-3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principal,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el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número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sectores 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y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el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sentido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(lectura 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y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escritura).</a:t>
            </a:r>
            <a:endParaRPr sz="1000">
              <a:latin typeface="Tahoma"/>
              <a:cs typeface="Tahoma"/>
            </a:endParaRPr>
          </a:p>
          <a:p>
            <a:pPr marL="125095" indent="-113030">
              <a:lnSpc>
                <a:spcPct val="100000"/>
              </a:lnSpc>
              <a:spcBef>
                <a:spcPts val="37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Acceso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registros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controladora:</a:t>
            </a:r>
            <a:endParaRPr sz="1100">
              <a:latin typeface="Tahoma"/>
              <a:cs typeface="Tahoma"/>
            </a:endParaRPr>
          </a:p>
          <a:p>
            <a:pPr marL="402590" marR="302260" lvl="1" indent="-109220">
              <a:lnSpc>
                <a:spcPct val="114599"/>
              </a:lnSpc>
              <a:spcBef>
                <a:spcPts val="180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10" dirty="0">
                <a:solidFill>
                  <a:srgbClr val="EB801A"/>
                </a:solidFill>
                <a:latin typeface="Tahoma"/>
                <a:cs typeface="Tahoma"/>
              </a:rPr>
              <a:t>Memory</a:t>
            </a:r>
            <a:r>
              <a:rPr sz="1000" spc="-5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mapped</a:t>
            </a:r>
            <a:r>
              <a:rPr sz="1000" spc="-5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EB801A"/>
                </a:solidFill>
                <a:latin typeface="Tahoma"/>
                <a:cs typeface="Tahoma"/>
              </a:rPr>
              <a:t>I/O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registros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son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“mapeados”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a </a:t>
            </a:r>
            <a:r>
              <a:rPr sz="1000" spc="-3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direcciones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memoria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principal.</a:t>
            </a:r>
            <a:endParaRPr sz="1000">
              <a:latin typeface="Tahoma"/>
              <a:cs typeface="Tahoma"/>
            </a:endParaRPr>
          </a:p>
          <a:p>
            <a:pPr marL="402590" marR="244475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5" dirty="0">
                <a:solidFill>
                  <a:srgbClr val="EB801A"/>
                </a:solidFill>
                <a:latin typeface="Tahoma"/>
                <a:cs typeface="Tahoma"/>
              </a:rPr>
              <a:t>Direct</a:t>
            </a:r>
            <a:r>
              <a:rPr sz="1000" spc="-5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EB801A"/>
                </a:solidFill>
                <a:latin typeface="Tahoma"/>
                <a:cs typeface="Tahoma"/>
              </a:rPr>
              <a:t>I/O</a:t>
            </a:r>
            <a:r>
              <a:rPr sz="1000" spc="-5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EB801A"/>
                </a:solidFill>
                <a:latin typeface="Tahoma"/>
                <a:cs typeface="Tahoma"/>
              </a:rPr>
              <a:t>instructions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registros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se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le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asigna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una </a:t>
            </a:r>
            <a:r>
              <a:rPr sz="1000" spc="-2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dirección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puerto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(I/O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port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address)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36410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Dispositivos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10" dirty="0"/>
              <a:t>entrada/salida:</a:t>
            </a:r>
            <a:r>
              <a:rPr spc="-65" dirty="0"/>
              <a:t> </a:t>
            </a:r>
            <a:r>
              <a:rPr spc="-10" dirty="0"/>
              <a:t>Memory</a:t>
            </a:r>
            <a:r>
              <a:rPr spc="-70" dirty="0"/>
              <a:t> </a:t>
            </a:r>
            <a:r>
              <a:rPr spc="-5" dirty="0"/>
              <a:t>mapped</a:t>
            </a:r>
            <a:r>
              <a:rPr spc="-70" dirty="0"/>
              <a:t> </a:t>
            </a:r>
            <a:r>
              <a:rPr spc="40" dirty="0"/>
              <a:t>I/O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80"/>
              </a:spcBef>
            </a:pPr>
            <a:r>
              <a:rPr spc="-20" dirty="0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37271"/>
            <a:ext cx="3684270" cy="2618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10795" indent="-113030" algn="just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Para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facilitar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acceso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registros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dispositivos,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se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reserva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espacio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memoria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principal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mapea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 </a:t>
            </a:r>
            <a:r>
              <a:rPr sz="1100" spc="-3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registros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dispositivo.</a:t>
            </a:r>
            <a:endParaRPr sz="1100">
              <a:latin typeface="Tahoma"/>
              <a:cs typeface="Tahoma"/>
            </a:endParaRPr>
          </a:p>
          <a:p>
            <a:pPr marL="125095" marR="5080" indent="-113030">
              <a:lnSpc>
                <a:spcPct val="118000"/>
              </a:lnSpc>
              <a:spcBef>
                <a:spcPts val="55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Leer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o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escribir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los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registros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los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dispositivos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se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traduce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leer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o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escribir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sobre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las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direcciones de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memoria.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Al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operar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sobre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estas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direcciones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memoria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genera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transferencia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registros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dispositivos </a:t>
            </a:r>
            <a:r>
              <a:rPr sz="1100" spc="-3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forma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transparente.</a:t>
            </a:r>
            <a:endParaRPr sz="1100">
              <a:latin typeface="Tahoma"/>
              <a:cs typeface="Tahoma"/>
            </a:endParaRPr>
          </a:p>
          <a:p>
            <a:pPr marL="125095" marR="92075" indent="-113030">
              <a:lnSpc>
                <a:spcPct val="118000"/>
              </a:lnSpc>
              <a:spcBef>
                <a:spcPts val="55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Las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direcciones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memoria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deben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ser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puesta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fuera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del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alcance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procesos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usuario.</a:t>
            </a:r>
            <a:endParaRPr sz="1100">
              <a:latin typeface="Tahoma"/>
              <a:cs typeface="Tahoma"/>
            </a:endParaRPr>
          </a:p>
          <a:p>
            <a:pPr marL="125095" marR="5080" indent="-113030">
              <a:lnSpc>
                <a:spcPct val="118000"/>
              </a:lnSpc>
              <a:spcBef>
                <a:spcPts val="50"/>
              </a:spcBef>
              <a:buChar char="•"/>
              <a:tabLst>
                <a:tab pos="125730" algn="l"/>
              </a:tabLst>
            </a:pP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Ej.: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ant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l</a:t>
            </a:r>
            <a:r>
              <a:rPr sz="1100" spc="55" dirty="0">
                <a:solidFill>
                  <a:srgbClr val="22373A"/>
                </a:solidFill>
                <a:latin typeface="Tahoma"/>
                <a:cs typeface="Tahoma"/>
              </a:rPr>
              <a:t>l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map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ada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lugar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memoria.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P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r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 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desplegar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carácter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pantalla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solo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basta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escribir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sobre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lugar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correcto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memoria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principal.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33635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Dispositivos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10" dirty="0"/>
              <a:t>entrada/salida:</a:t>
            </a:r>
            <a:r>
              <a:rPr spc="-70" dirty="0"/>
              <a:t> </a:t>
            </a:r>
            <a:r>
              <a:rPr spc="40" dirty="0"/>
              <a:t>I/O</a:t>
            </a:r>
            <a:r>
              <a:rPr spc="-70" dirty="0"/>
              <a:t> </a:t>
            </a:r>
            <a:r>
              <a:rPr spc="-10" dirty="0"/>
              <a:t>port</a:t>
            </a:r>
            <a:r>
              <a:rPr spc="-70" dirty="0"/>
              <a:t> </a:t>
            </a:r>
            <a:r>
              <a:rPr spc="5" dirty="0"/>
              <a:t>address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31709"/>
            <a:ext cx="3659504" cy="1212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340"/>
              </a:spcBef>
              <a:buChar char="•"/>
              <a:tabLst>
                <a:tab pos="125730" algn="l"/>
              </a:tabLst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cada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registro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asigna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una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dirección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puerto.</a:t>
            </a:r>
            <a:endParaRPr sz="1100">
              <a:latin typeface="Tahoma"/>
              <a:cs typeface="Tahoma"/>
            </a:endParaRPr>
          </a:p>
          <a:p>
            <a:pPr marL="125095" marR="58419" indent="-113030">
              <a:lnSpc>
                <a:spcPct val="118000"/>
              </a:lnSpc>
              <a:buChar char="•"/>
              <a:tabLst>
                <a:tab pos="125730" algn="l"/>
              </a:tabLst>
            </a:pP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</a:t>
            </a: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sis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ema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c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uenta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on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instru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c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ciones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privi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legiadas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EB801A"/>
                </a:solidFill>
                <a:latin typeface="Tahoma"/>
                <a:cs typeface="Tahoma"/>
              </a:rPr>
              <a:t>IN</a:t>
            </a:r>
            <a:r>
              <a:rPr sz="1100" spc="-5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y  </a:t>
            </a:r>
            <a:r>
              <a:rPr sz="1100" spc="-40" dirty="0">
                <a:solidFill>
                  <a:srgbClr val="EB801A"/>
                </a:solidFill>
                <a:latin typeface="Tahoma"/>
                <a:cs typeface="Tahoma"/>
              </a:rPr>
              <a:t>OUT</a:t>
            </a:r>
            <a:r>
              <a:rPr sz="1100" spc="-5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permiten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device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drivers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leer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escribir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registros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controladora.</a:t>
            </a:r>
            <a:endParaRPr sz="1100">
              <a:latin typeface="Tahoma"/>
              <a:cs typeface="Tahoma"/>
            </a:endParaRPr>
          </a:p>
          <a:p>
            <a:pPr marL="125095" marR="5080" indent="-113030">
              <a:lnSpc>
                <a:spcPct val="118000"/>
              </a:lnSpc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instrucción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genera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señales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bus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sistema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para </a:t>
            </a:r>
            <a:r>
              <a:rPr sz="1100" spc="-3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seleccionar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dispositivo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adecuado.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380" y="1721497"/>
            <a:ext cx="2883217" cy="164877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80"/>
              </a:spcBef>
            </a:pPr>
            <a:r>
              <a:rPr spc="-2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38379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Dispositivos</a:t>
            </a:r>
            <a:r>
              <a:rPr spc="-65" dirty="0"/>
              <a:t> </a:t>
            </a:r>
            <a:r>
              <a:rPr spc="-10" dirty="0"/>
              <a:t>de</a:t>
            </a:r>
            <a:r>
              <a:rPr spc="-65" dirty="0"/>
              <a:t> </a:t>
            </a:r>
            <a:r>
              <a:rPr spc="-10" dirty="0"/>
              <a:t>entrada/salida:</a:t>
            </a:r>
            <a:r>
              <a:rPr spc="-65" dirty="0"/>
              <a:t> </a:t>
            </a:r>
            <a:r>
              <a:rPr spc="-20" dirty="0"/>
              <a:t>Comparación</a:t>
            </a:r>
            <a:r>
              <a:rPr spc="-65" dirty="0"/>
              <a:t> </a:t>
            </a:r>
            <a:r>
              <a:rPr spc="-10" dirty="0"/>
              <a:t>de</a:t>
            </a:r>
            <a:r>
              <a:rPr spc="-65" dirty="0"/>
              <a:t> </a:t>
            </a:r>
            <a:r>
              <a:rPr spc="-15" dirty="0"/>
              <a:t>acceso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80"/>
              </a:spcBef>
            </a:pPr>
            <a:r>
              <a:rPr spc="-20" dirty="0"/>
              <a:t>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1037789"/>
            <a:ext cx="3745865" cy="1376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484"/>
              </a:spcBef>
              <a:buChar char="•"/>
              <a:tabLst>
                <a:tab pos="125730" algn="l"/>
              </a:tabLst>
            </a:pP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Memory-mapped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I/O:</a:t>
            </a:r>
            <a:endParaRPr sz="1100">
              <a:latin typeface="Tahoma"/>
              <a:cs typeface="Tahoma"/>
            </a:endParaRPr>
          </a:p>
          <a:p>
            <a:pPr marL="402590" lvl="1" indent="-109855">
              <a:lnSpc>
                <a:spcPct val="100000"/>
              </a:lnSpc>
              <a:spcBef>
                <a:spcPts val="350"/>
              </a:spcBef>
              <a:buChar char="•"/>
              <a:tabLst>
                <a:tab pos="403225" algn="l"/>
              </a:tabLst>
            </a:pP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No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necesita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instrucciones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especiales: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simplifica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CPU</a:t>
            </a:r>
            <a:endParaRPr sz="1000">
              <a:latin typeface="Tahoma"/>
              <a:cs typeface="Tahoma"/>
            </a:endParaRPr>
          </a:p>
          <a:p>
            <a:pPr marL="402590" marR="5080" lvl="1" indent="-109220">
              <a:lnSpc>
                <a:spcPct val="114599"/>
              </a:lnSpc>
              <a:buChar char="•"/>
              <a:tabLst>
                <a:tab pos="403225" algn="l"/>
              </a:tabLst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Tiene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problema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hay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excluir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esas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direcciones </a:t>
            </a:r>
            <a:r>
              <a:rPr sz="1000" spc="-2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procesos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usuarios</a:t>
            </a:r>
            <a:endParaRPr sz="1000">
              <a:latin typeface="Tahoma"/>
              <a:cs typeface="Tahoma"/>
            </a:endParaRPr>
          </a:p>
          <a:p>
            <a:pPr marL="125095" indent="-113030">
              <a:lnSpc>
                <a:spcPct val="100000"/>
              </a:lnSpc>
              <a:spcBef>
                <a:spcPts val="375"/>
              </a:spcBef>
              <a:buChar char="•"/>
              <a:tabLst>
                <a:tab pos="125730" algn="l"/>
              </a:tabLst>
            </a:pP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Direct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I/O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instructions:</a:t>
            </a:r>
            <a:endParaRPr sz="1100">
              <a:latin typeface="Tahoma"/>
              <a:cs typeface="Tahoma"/>
            </a:endParaRPr>
          </a:p>
          <a:p>
            <a:pPr marL="402590" lvl="1" indent="-109855">
              <a:lnSpc>
                <a:spcPct val="100000"/>
              </a:lnSpc>
              <a:spcBef>
                <a:spcPts val="355"/>
              </a:spcBef>
              <a:buChar char="•"/>
              <a:tabLst>
                <a:tab pos="403225" algn="l"/>
              </a:tabLst>
            </a:pP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No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consume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memoria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principal.</a:t>
            </a:r>
            <a:endParaRPr sz="1000">
              <a:latin typeface="Tahoma"/>
              <a:cs typeface="Tahoma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Las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instrucciones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I/O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deben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ser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privilegiadas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43326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Dispositivos</a:t>
            </a:r>
            <a:r>
              <a:rPr spc="-120" dirty="0"/>
              <a:t> </a:t>
            </a:r>
            <a:r>
              <a:rPr spc="-10" dirty="0"/>
              <a:t>de</a:t>
            </a:r>
            <a:r>
              <a:rPr spc="-114" dirty="0"/>
              <a:t> </a:t>
            </a:r>
            <a:r>
              <a:rPr spc="-10" dirty="0"/>
              <a:t>entrada/salida:</a:t>
            </a:r>
            <a:r>
              <a:rPr spc="-114" dirty="0"/>
              <a:t> </a:t>
            </a:r>
            <a:r>
              <a:rPr spc="-25" dirty="0"/>
              <a:t>Interacción</a:t>
            </a:r>
            <a:r>
              <a:rPr spc="-120" dirty="0"/>
              <a:t> </a:t>
            </a:r>
            <a:r>
              <a:rPr spc="-25" dirty="0"/>
              <a:t>con</a:t>
            </a:r>
            <a:r>
              <a:rPr spc="-114" dirty="0"/>
              <a:t> </a:t>
            </a:r>
            <a:r>
              <a:rPr dirty="0"/>
              <a:t>la</a:t>
            </a:r>
            <a:r>
              <a:rPr spc="-120" dirty="0"/>
              <a:t> </a:t>
            </a:r>
            <a:r>
              <a:rPr spc="-15" dirty="0"/>
              <a:t>controladora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80"/>
              </a:spcBef>
            </a:pPr>
            <a:r>
              <a:rPr spc="-20" dirty="0"/>
              <a:t>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57008"/>
            <a:ext cx="3900804" cy="2642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Métodos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para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efectuar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una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operación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entrada-salida:</a:t>
            </a:r>
            <a:endParaRPr sz="1100">
              <a:latin typeface="Tahoma"/>
              <a:cs typeface="Tahoma"/>
            </a:endParaRPr>
          </a:p>
          <a:p>
            <a:pPr marL="289560" marR="5080" indent="-113030">
              <a:lnSpc>
                <a:spcPct val="118000"/>
              </a:lnSpc>
              <a:spcBef>
                <a:spcPts val="595"/>
              </a:spcBef>
              <a:buClr>
                <a:srgbClr val="22373A"/>
              </a:buClr>
              <a:buChar char="•"/>
              <a:tabLst>
                <a:tab pos="290195" algn="l"/>
              </a:tabLst>
            </a:pPr>
            <a:r>
              <a:rPr sz="1100" dirty="0">
                <a:solidFill>
                  <a:srgbClr val="EB801A"/>
                </a:solidFill>
                <a:latin typeface="Tahoma"/>
                <a:cs typeface="Tahoma"/>
              </a:rPr>
              <a:t>Espera </a:t>
            </a:r>
            <a:r>
              <a:rPr sz="1100" spc="10" dirty="0">
                <a:solidFill>
                  <a:srgbClr val="EB801A"/>
                </a:solidFill>
                <a:latin typeface="Tahoma"/>
                <a:cs typeface="Tahoma"/>
              </a:rPr>
              <a:t>activa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(Polling):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El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procesador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le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comunica un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pedido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controladora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del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dispositivo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y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queda en un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busy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waiting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consultando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controladora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si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está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listo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 </a:t>
            </a:r>
            <a:r>
              <a:rPr sz="1100" spc="-3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pedido.</a:t>
            </a:r>
            <a:endParaRPr sz="1100">
              <a:latin typeface="Tahoma"/>
              <a:cs typeface="Tahoma"/>
            </a:endParaRPr>
          </a:p>
          <a:p>
            <a:pPr marL="289560" marR="127000" indent="-113030">
              <a:lnSpc>
                <a:spcPct val="118000"/>
              </a:lnSpc>
              <a:buClr>
                <a:srgbClr val="22373A"/>
              </a:buClr>
              <a:buChar char="•"/>
              <a:tabLst>
                <a:tab pos="290195" algn="l"/>
              </a:tabLst>
            </a:pPr>
            <a:r>
              <a:rPr sz="1100" spc="10" dirty="0">
                <a:solidFill>
                  <a:srgbClr val="EB801A"/>
                </a:solidFill>
                <a:latin typeface="Tahoma"/>
                <a:cs typeface="Tahoma"/>
              </a:rPr>
              <a:t>Interupciones</a:t>
            </a:r>
            <a:r>
              <a:rPr sz="1100" spc="-6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(Interrupts):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procesador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comunica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 </a:t>
            </a:r>
            <a:r>
              <a:rPr sz="1100" spc="-3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pedido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controladora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y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se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libera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para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realizar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otras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tareas.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Al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culminar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pedido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dispositivo,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controladora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genera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una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interrupción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al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procesador.</a:t>
            </a:r>
            <a:endParaRPr sz="1100">
              <a:latin typeface="Tahoma"/>
              <a:cs typeface="Tahoma"/>
            </a:endParaRPr>
          </a:p>
          <a:p>
            <a:pPr marL="289560" marR="63500" indent="-113030">
              <a:lnSpc>
                <a:spcPct val="118000"/>
              </a:lnSpc>
              <a:buClr>
                <a:srgbClr val="22373A"/>
              </a:buClr>
              <a:buChar char="•"/>
              <a:tabLst>
                <a:tab pos="290195" algn="l"/>
              </a:tabLst>
            </a:pPr>
            <a:r>
              <a:rPr sz="1100" dirty="0">
                <a:solidFill>
                  <a:srgbClr val="EB801A"/>
                </a:solidFill>
                <a:latin typeface="Tahoma"/>
                <a:cs typeface="Tahoma"/>
              </a:rPr>
              <a:t>Acceso</a:t>
            </a:r>
            <a:r>
              <a:rPr sz="1100" spc="-5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EB801A"/>
                </a:solidFill>
                <a:latin typeface="Tahoma"/>
                <a:cs typeface="Tahoma"/>
              </a:rPr>
              <a:t>directo</a:t>
            </a:r>
            <a:r>
              <a:rPr sz="1100" spc="-5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EB801A"/>
                </a:solidFill>
                <a:latin typeface="Tahoma"/>
                <a:cs typeface="Tahoma"/>
              </a:rPr>
              <a:t>a</a:t>
            </a:r>
            <a:r>
              <a:rPr sz="1100" spc="-5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EB801A"/>
                </a:solidFill>
                <a:latin typeface="Tahoma"/>
                <a:cs typeface="Tahoma"/>
              </a:rPr>
              <a:t>memoria</a:t>
            </a:r>
            <a:r>
              <a:rPr sz="1100" spc="-5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(DMA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–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Direct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Memory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Access):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Se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utiliza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un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chip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especial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 permite transferir datos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desde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alguna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controladora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memoria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sin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procesador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tenga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intervenir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forma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contínua.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31349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Dispositivos</a:t>
            </a:r>
            <a:r>
              <a:rPr spc="-75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10" dirty="0"/>
              <a:t>entrada/salida:</a:t>
            </a:r>
            <a:r>
              <a:rPr spc="-70" dirty="0"/>
              <a:t> </a:t>
            </a:r>
            <a:r>
              <a:rPr spc="-15" dirty="0"/>
              <a:t>Espera</a:t>
            </a:r>
            <a:r>
              <a:rPr spc="-70" dirty="0"/>
              <a:t> </a:t>
            </a:r>
            <a:r>
              <a:rPr spc="-20" dirty="0"/>
              <a:t>activa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80"/>
              </a:spcBef>
            </a:pPr>
            <a:r>
              <a:rPr spc="-20" dirty="0"/>
              <a:t>26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52319"/>
            <a:ext cx="3897629" cy="1726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290195" algn="l"/>
              </a:tabLst>
            </a:pP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sistema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queda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EB801A"/>
                </a:solidFill>
                <a:latin typeface="Tahoma"/>
                <a:cs typeface="Tahoma"/>
              </a:rPr>
              <a:t>busy</a:t>
            </a:r>
            <a:r>
              <a:rPr sz="1100" spc="-5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EB801A"/>
                </a:solidFill>
                <a:latin typeface="Tahoma"/>
                <a:cs typeface="Tahoma"/>
              </a:rPr>
              <a:t>waiting</a:t>
            </a:r>
            <a:r>
              <a:rPr sz="1100" spc="-4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consultando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registro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controlador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para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saber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si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está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listo.</a:t>
            </a:r>
            <a:endParaRPr sz="1100">
              <a:latin typeface="Tahoma"/>
              <a:cs typeface="Tahoma"/>
            </a:endParaRPr>
          </a:p>
          <a:p>
            <a:pPr marL="289560" indent="-113664">
              <a:lnSpc>
                <a:spcPct val="100000"/>
              </a:lnSpc>
              <a:spcBef>
                <a:spcPts val="540"/>
              </a:spcBef>
              <a:buChar char="•"/>
              <a:tabLst>
                <a:tab pos="290195" algn="l"/>
              </a:tabLst>
            </a:pP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Ej.: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Imprimir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buf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f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una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imp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r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eso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r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p =</a:t>
            </a: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copy_from_user(buffer,</a:t>
            </a: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k_buffer, count);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-5" dirty="0">
                <a:solidFill>
                  <a:srgbClr val="22373A"/>
                </a:solidFill>
                <a:latin typeface="Courier New"/>
                <a:cs typeface="Courier New"/>
              </a:rPr>
              <a:t>for</a:t>
            </a:r>
            <a:r>
              <a:rPr sz="900" b="1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(i</a:t>
            </a:r>
            <a:r>
              <a:rPr sz="9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9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0;</a:t>
            </a:r>
            <a:r>
              <a:rPr sz="9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i</a:t>
            </a:r>
            <a:r>
              <a:rPr sz="9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&lt;</a:t>
            </a:r>
            <a:r>
              <a:rPr sz="9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count;</a:t>
            </a:r>
            <a:r>
              <a:rPr sz="9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i++)</a:t>
            </a:r>
            <a:r>
              <a:rPr sz="9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49225">
              <a:lnSpc>
                <a:spcPct val="100000"/>
              </a:lnSpc>
              <a:spcBef>
                <a:spcPts val="180"/>
              </a:spcBef>
            </a:pPr>
            <a:r>
              <a:rPr sz="900" b="1" spc="-5" dirty="0">
                <a:solidFill>
                  <a:srgbClr val="22373A"/>
                </a:solidFill>
                <a:latin typeface="Courier New"/>
                <a:cs typeface="Courier New"/>
              </a:rPr>
              <a:t>while</a:t>
            </a:r>
            <a:r>
              <a:rPr sz="900" b="1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(*printer_status_reg != READY);</a:t>
            </a:r>
            <a:endParaRPr sz="900">
              <a:latin typeface="Courier New"/>
              <a:cs typeface="Courier New"/>
            </a:endParaRPr>
          </a:p>
          <a:p>
            <a:pPr marL="149225">
              <a:lnSpc>
                <a:spcPct val="100000"/>
              </a:lnSpc>
              <a:spcBef>
                <a:spcPts val="180"/>
              </a:spcBef>
            </a:pP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*printer_data.</a:t>
            </a:r>
            <a:r>
              <a:rPr sz="900" b="1" spc="-5" dirty="0">
                <a:solidFill>
                  <a:srgbClr val="22373A"/>
                </a:solidFill>
                <a:latin typeface="Courier New"/>
                <a:cs typeface="Courier New"/>
              </a:rPr>
              <a:t>register</a:t>
            </a:r>
            <a:r>
              <a:rPr sz="900" b="1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9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p[i];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return_to_user();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32346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Dispositivos</a:t>
            </a:r>
            <a:r>
              <a:rPr spc="-60" dirty="0"/>
              <a:t> </a:t>
            </a:r>
            <a:r>
              <a:rPr spc="-10" dirty="0"/>
              <a:t>de</a:t>
            </a:r>
            <a:r>
              <a:rPr spc="-60" dirty="0"/>
              <a:t> </a:t>
            </a:r>
            <a:r>
              <a:rPr spc="-10" dirty="0"/>
              <a:t>entrada/salida:</a:t>
            </a:r>
            <a:r>
              <a:rPr spc="-55" dirty="0"/>
              <a:t> </a:t>
            </a:r>
            <a:r>
              <a:rPr spc="-20" dirty="0"/>
              <a:t>Interrupciones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80"/>
              </a:spcBef>
            </a:pPr>
            <a:r>
              <a:rPr spc="-20" dirty="0"/>
              <a:t>27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16544"/>
            <a:ext cx="3837304" cy="2198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16764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290195" algn="l"/>
              </a:tabLst>
            </a:pP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sistema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independiza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controlador,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genera </a:t>
            </a:r>
            <a:r>
              <a:rPr sz="1100" spc="-3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una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interrupción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cuando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finaliza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pedido.</a:t>
            </a:r>
            <a:endParaRPr sz="1100">
              <a:latin typeface="Tahoma"/>
              <a:cs typeface="Tahoma"/>
            </a:endParaRPr>
          </a:p>
          <a:p>
            <a:pPr marL="289560" marR="50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290195" algn="l"/>
              </a:tabLst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Es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necesario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tener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un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vector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 rutinas de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atención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interrupciones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10" dirty="0">
                <a:solidFill>
                  <a:srgbClr val="EB801A"/>
                </a:solidFill>
                <a:latin typeface="Tahoma"/>
                <a:cs typeface="Tahoma"/>
              </a:rPr>
              <a:t>interrupt</a:t>
            </a:r>
            <a:r>
              <a:rPr sz="1100" spc="-5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EB801A"/>
                </a:solidFill>
                <a:latin typeface="Tahoma"/>
                <a:cs typeface="Tahoma"/>
              </a:rPr>
              <a:t>vector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),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cargado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cuando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inicia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sistema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operativo.</a:t>
            </a:r>
            <a:endParaRPr sz="1100">
              <a:latin typeface="Tahoma"/>
              <a:cs typeface="Tahoma"/>
            </a:endParaRPr>
          </a:p>
          <a:p>
            <a:pPr marL="289560" indent="-113664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Ej.: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Imprimir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buf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f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una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imp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r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eso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r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p =</a:t>
            </a: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copy_from_user(buffer,</a:t>
            </a: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k_buffer, count);</a:t>
            </a:r>
            <a:endParaRPr sz="900">
              <a:latin typeface="Courier New"/>
              <a:cs typeface="Courier New"/>
            </a:endParaRPr>
          </a:p>
          <a:p>
            <a:pPr marL="12700" marR="1288415">
              <a:lnSpc>
                <a:spcPct val="116700"/>
              </a:lnSpc>
            </a:pPr>
            <a:r>
              <a:rPr sz="900" b="1" spc="-5" dirty="0">
                <a:solidFill>
                  <a:srgbClr val="22373A"/>
                </a:solidFill>
                <a:latin typeface="Courier New"/>
                <a:cs typeface="Courier New"/>
              </a:rPr>
              <a:t>while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(*printer_status_reg != READY); </a:t>
            </a:r>
            <a:r>
              <a:rPr sz="900" spc="-5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i</a:t>
            </a:r>
            <a:r>
              <a:rPr sz="9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9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 marR="1766570" indent="-635">
              <a:lnSpc>
                <a:spcPct val="116700"/>
              </a:lnSpc>
            </a:pP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*printer_data.</a:t>
            </a:r>
            <a:r>
              <a:rPr sz="900" b="1" spc="-5" dirty="0">
                <a:solidFill>
                  <a:srgbClr val="22373A"/>
                </a:solidFill>
                <a:latin typeface="Courier New"/>
                <a:cs typeface="Courier New"/>
              </a:rPr>
              <a:t>register</a:t>
            </a:r>
            <a:r>
              <a:rPr sz="900" b="1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9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p[i]; </a:t>
            </a:r>
            <a:r>
              <a:rPr sz="900" spc="-5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scheduler();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32346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Dispositivos</a:t>
            </a:r>
            <a:r>
              <a:rPr spc="-60" dirty="0"/>
              <a:t> </a:t>
            </a:r>
            <a:r>
              <a:rPr spc="-10" dirty="0"/>
              <a:t>de</a:t>
            </a:r>
            <a:r>
              <a:rPr spc="-60" dirty="0"/>
              <a:t> </a:t>
            </a:r>
            <a:r>
              <a:rPr spc="-10" dirty="0"/>
              <a:t>entrada/salida:</a:t>
            </a:r>
            <a:r>
              <a:rPr spc="-55" dirty="0"/>
              <a:t> </a:t>
            </a:r>
            <a:r>
              <a:rPr spc="-20" dirty="0"/>
              <a:t>Interrupciones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80"/>
              </a:spcBef>
            </a:pPr>
            <a:r>
              <a:rPr spc="-20" dirty="0"/>
              <a:t>28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80362"/>
            <a:ext cx="2878455" cy="1700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 indent="-113664">
              <a:lnSpc>
                <a:spcPct val="100000"/>
              </a:lnSpc>
              <a:spcBef>
                <a:spcPts val="90"/>
              </a:spcBef>
              <a:buChar char="•"/>
              <a:tabLst>
                <a:tab pos="290195" algn="l"/>
              </a:tabLst>
            </a:pP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Ej.: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Rutina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atención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interrupción.</a:t>
            </a:r>
            <a:endParaRPr sz="1100">
              <a:latin typeface="Tahoma"/>
              <a:cs typeface="Tahoma"/>
            </a:endParaRPr>
          </a:p>
          <a:p>
            <a:pPr marL="164465" marR="1567180" indent="-152400">
              <a:lnSpc>
                <a:spcPct val="114599"/>
              </a:lnSpc>
              <a:spcBef>
                <a:spcPts val="875"/>
              </a:spcBef>
            </a:pP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if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(i == count)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unblock_user();</a:t>
            </a:r>
            <a:endParaRPr sz="1000">
              <a:latin typeface="Courier New"/>
              <a:cs typeface="Courier New"/>
            </a:endParaRPr>
          </a:p>
          <a:p>
            <a:pPr marR="2402205" algn="r">
              <a:lnSpc>
                <a:spcPct val="100000"/>
              </a:lnSpc>
              <a:spcBef>
                <a:spcPts val="175"/>
              </a:spcBef>
            </a:pP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else</a:t>
            </a:r>
            <a:r>
              <a:rPr sz="1000" b="1" spc="-9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R="2402205" algn="r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i++;</a:t>
            </a:r>
            <a:endParaRPr sz="10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*printer_data.</a:t>
            </a: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register</a:t>
            </a:r>
            <a:r>
              <a:rPr sz="1000" b="1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0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p[i];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return_from_interrupt();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4645"/>
            <a:ext cx="23583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7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C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omponen</a:t>
            </a:r>
            <a:r>
              <a:rPr sz="1400" b="1" spc="-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t</a:t>
            </a:r>
            <a:r>
              <a:rPr sz="1400" b="1" spc="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es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de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-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un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sis</a:t>
            </a:r>
            <a:r>
              <a:rPr sz="1400" b="1" spc="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tema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9822"/>
            <a:ext cx="3048635" cy="5080"/>
            <a:chOff x="779995" y="1779822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9822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9822"/>
              <a:ext cx="135890" cy="5080"/>
            </a:xfrm>
            <a:custGeom>
              <a:avLst/>
              <a:gdLst/>
              <a:ahLst/>
              <a:cxnLst/>
              <a:rect l="l" t="t" r="r" b="b"/>
              <a:pathLst>
                <a:path w="135890" h="5080">
                  <a:moveTo>
                    <a:pt x="0" y="5060"/>
                  </a:moveTo>
                  <a:lnTo>
                    <a:pt x="0" y="0"/>
                  </a:lnTo>
                  <a:lnTo>
                    <a:pt x="135481" y="0"/>
                  </a:lnTo>
                  <a:lnTo>
                    <a:pt x="13548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5260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Dispositivos</a:t>
            </a:r>
            <a:r>
              <a:rPr spc="-75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10" dirty="0"/>
              <a:t>entrada/salida:</a:t>
            </a:r>
            <a:r>
              <a:rPr spc="-70" dirty="0"/>
              <a:t> </a:t>
            </a:r>
            <a:r>
              <a:rPr spc="-10" dirty="0"/>
              <a:t>DMA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80"/>
              </a:spcBef>
            </a:pPr>
            <a:r>
              <a:rPr spc="-20" dirty="0"/>
              <a:t>29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923059"/>
            <a:ext cx="3674745" cy="164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Se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dispone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un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dispositivo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especializado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 permite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realizar transferencias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desde ciertos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dispositivos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memoria.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transferencia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sea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hace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paralelo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mientras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procesador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realiza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otras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tareas.</a:t>
            </a:r>
            <a:endParaRPr sz="1100">
              <a:latin typeface="Tahoma"/>
              <a:cs typeface="Tahoma"/>
            </a:endParaRPr>
          </a:p>
          <a:p>
            <a:pPr marL="125095" marR="9207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El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procesador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carga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ciertos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registros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controlador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DMA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para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realizar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pedido.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El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controlador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DMA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se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encarga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tarea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transferencia,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interrumpiendo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al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procesador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cuando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finalizó.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5260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Dispositivos</a:t>
            </a:r>
            <a:r>
              <a:rPr spc="-75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10" dirty="0"/>
              <a:t>entrada/salida:</a:t>
            </a:r>
            <a:r>
              <a:rPr spc="-70" dirty="0"/>
              <a:t> </a:t>
            </a:r>
            <a:r>
              <a:rPr spc="-10" dirty="0"/>
              <a:t>DMA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80"/>
              </a:spcBef>
            </a:pPr>
            <a:r>
              <a:rPr spc="-20" dirty="0"/>
              <a:t>30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32775"/>
            <a:ext cx="3366135" cy="15341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Ej.: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Imprimir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buf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f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una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imp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r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eso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r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a.</a:t>
            </a:r>
            <a:endParaRPr sz="1100">
              <a:latin typeface="Tahoma"/>
              <a:cs typeface="Tahoma"/>
            </a:endParaRPr>
          </a:p>
          <a:p>
            <a:pPr marL="12700" marR="5080" indent="-635">
              <a:lnSpc>
                <a:spcPct val="114599"/>
              </a:lnSpc>
              <a:spcBef>
                <a:spcPts val="575"/>
              </a:spcBef>
            </a:pP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p = copy_from_user(buffer, k_buffer,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count); </a:t>
            </a:r>
            <a:r>
              <a:rPr sz="1000" spc="-5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set_up_DMA_controller();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scheduler();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Ej.: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Rutina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atención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interrupción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DMA.</a:t>
            </a:r>
            <a:endParaRPr sz="1100">
              <a:latin typeface="Tahoma"/>
              <a:cs typeface="Tahoma"/>
            </a:endParaRPr>
          </a:p>
          <a:p>
            <a:pPr marL="12700" marR="1523365">
              <a:lnSpc>
                <a:spcPct val="114599"/>
              </a:lnSpc>
              <a:spcBef>
                <a:spcPts val="575"/>
              </a:spcBef>
            </a:pP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unblock_user();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return_from_interrupt();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6829"/>
            <a:ext cx="19856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P</a:t>
            </a:r>
            <a:r>
              <a:rPr sz="1400" b="1" spc="-6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r</a:t>
            </a:r>
            <a:r>
              <a:rPr sz="1400" b="1" spc="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o</a:t>
            </a:r>
            <a:r>
              <a:rPr sz="1400" b="1" spc="-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t</a:t>
            </a:r>
            <a:r>
              <a:rPr sz="1400" b="1" spc="-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</a:t>
            </a:r>
            <a:r>
              <a:rPr sz="1400" b="1" spc="-5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c</a:t>
            </a:r>
            <a:r>
              <a:rPr sz="1400" b="1" spc="-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ción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de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ha</a:t>
            </a:r>
            <a:r>
              <a:rPr sz="1400" b="1" spc="-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r</a:t>
            </a:r>
            <a:r>
              <a:rPr sz="1400" b="1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</a:t>
            </a:r>
            <a:r>
              <a:rPr sz="1400" b="1" spc="-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w</a:t>
            </a:r>
            <a:r>
              <a:rPr sz="1400" b="1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</a:t>
            </a:r>
            <a:r>
              <a:rPr sz="1400" b="1" spc="-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r</a:t>
            </a:r>
            <a:r>
              <a:rPr sz="1400" b="1" spc="-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82006"/>
            <a:ext cx="3048635" cy="5080"/>
            <a:chOff x="779995" y="1782006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82006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82006"/>
              <a:ext cx="2032635" cy="5080"/>
            </a:xfrm>
            <a:custGeom>
              <a:avLst/>
              <a:gdLst/>
              <a:ahLst/>
              <a:cxnLst/>
              <a:rect l="l" t="t" r="r" b="b"/>
              <a:pathLst>
                <a:path w="2032635" h="5080">
                  <a:moveTo>
                    <a:pt x="0" y="5060"/>
                  </a:moveTo>
                  <a:lnTo>
                    <a:pt x="0" y="0"/>
                  </a:lnTo>
                  <a:lnTo>
                    <a:pt x="2032040" y="0"/>
                  </a:lnTo>
                  <a:lnTo>
                    <a:pt x="203204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65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</a:t>
            </a:r>
            <a:r>
              <a:rPr spc="-65" dirty="0"/>
              <a:t>r</a:t>
            </a:r>
            <a:r>
              <a:rPr spc="-5" dirty="0"/>
              <a:t>o</a:t>
            </a:r>
            <a:r>
              <a:rPr spc="-30" dirty="0"/>
              <a:t>t</a:t>
            </a:r>
            <a:r>
              <a:rPr spc="-40" dirty="0"/>
              <a:t>e</a:t>
            </a:r>
            <a:r>
              <a:rPr spc="-55" dirty="0"/>
              <a:t>c</a:t>
            </a:r>
            <a:r>
              <a:rPr spc="-20" dirty="0"/>
              <a:t>ción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20" dirty="0"/>
              <a:t>ha</a:t>
            </a:r>
            <a:r>
              <a:rPr spc="-40" dirty="0"/>
              <a:t>r</a:t>
            </a:r>
            <a:r>
              <a:rPr spc="-20" dirty="0"/>
              <a:t>d</a:t>
            </a:r>
            <a:r>
              <a:rPr spc="-35" dirty="0"/>
              <a:t>w</a:t>
            </a:r>
            <a:r>
              <a:rPr spc="-15" dirty="0"/>
              <a:t>a</a:t>
            </a:r>
            <a:r>
              <a:rPr spc="-40" dirty="0"/>
              <a:t>r</a:t>
            </a:r>
            <a:r>
              <a:rPr spc="-3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31709"/>
            <a:ext cx="3663315" cy="2956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9017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Con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introducción de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sistemas multiprogramados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y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multiusuarios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empezaron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generar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problemas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 </a:t>
            </a:r>
            <a:r>
              <a:rPr sz="1100" spc="-3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uso de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los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recursos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debido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procesos “mal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programados”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“mal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intencionados”.</a:t>
            </a:r>
            <a:endParaRPr sz="1100">
              <a:latin typeface="Tahoma"/>
              <a:cs typeface="Tahoma"/>
            </a:endParaRPr>
          </a:p>
          <a:p>
            <a:pPr marL="125095" marR="212090" indent="-113030">
              <a:lnSpc>
                <a:spcPct val="118000"/>
              </a:lnSpc>
              <a:buChar char="•"/>
              <a:tabLst>
                <a:tab pos="125730" algn="l"/>
              </a:tabLst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Fue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necesario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introducción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protección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entre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los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distintos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procesos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ejecutaban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sistema.</a:t>
            </a:r>
            <a:endParaRPr sz="1100">
              <a:latin typeface="Tahoma"/>
              <a:cs typeface="Tahoma"/>
            </a:endParaRPr>
          </a:p>
          <a:p>
            <a:pPr marL="125095" marR="7620" indent="-113030">
              <a:lnSpc>
                <a:spcPct val="104200"/>
              </a:lnSpc>
              <a:buChar char="•"/>
              <a:tabLst>
                <a:tab pos="125730" algn="l"/>
              </a:tabLst>
            </a:pP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hardware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fue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suministrando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sistemas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operativos </a:t>
            </a:r>
            <a:r>
              <a:rPr sz="1100" spc="-3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mecanismos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para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protección:</a:t>
            </a:r>
            <a:endParaRPr sz="1100">
              <a:latin typeface="Tahoma"/>
              <a:cs typeface="Tahoma"/>
            </a:endParaRPr>
          </a:p>
          <a:p>
            <a:pPr marL="402590" marR="445770" lvl="1" indent="-109220">
              <a:lnSpc>
                <a:spcPts val="1370"/>
              </a:lnSpc>
              <a:spcBef>
                <a:spcPts val="60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25" dirty="0">
                <a:solidFill>
                  <a:srgbClr val="EB801A"/>
                </a:solidFill>
                <a:latin typeface="Tahoma"/>
                <a:cs typeface="Tahoma"/>
              </a:rPr>
              <a:t>Modo</a:t>
            </a:r>
            <a:r>
              <a:rPr sz="1000" spc="-5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EB801A"/>
                </a:solidFill>
                <a:latin typeface="Tahoma"/>
                <a:cs typeface="Tahoma"/>
              </a:rPr>
              <a:t>Dual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Se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provee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al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menos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dos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modos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 </a:t>
            </a:r>
            <a:r>
              <a:rPr sz="1000" spc="-2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operación.</a:t>
            </a:r>
            <a:endParaRPr sz="1000">
              <a:latin typeface="Tahoma"/>
              <a:cs typeface="Tahoma"/>
            </a:endParaRPr>
          </a:p>
          <a:p>
            <a:pPr marL="402590" marR="674370" lvl="1" indent="-109220">
              <a:lnSpc>
                <a:spcPts val="1370"/>
              </a:lnSpc>
              <a:spcBef>
                <a:spcPts val="10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Protección</a:t>
            </a:r>
            <a:r>
              <a:rPr sz="1000" spc="-5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EB801A"/>
                </a:solidFill>
                <a:latin typeface="Tahoma"/>
                <a:cs typeface="Tahoma"/>
              </a:rPr>
              <a:t>de</a:t>
            </a:r>
            <a:r>
              <a:rPr sz="1000" spc="-5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EB801A"/>
                </a:solidFill>
                <a:latin typeface="Tahoma"/>
                <a:cs typeface="Tahoma"/>
              </a:rPr>
              <a:t>E/S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Todas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las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instrucciones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 </a:t>
            </a:r>
            <a:r>
              <a:rPr sz="1000" spc="-2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Entrada/Salida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son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privilegiadas.</a:t>
            </a:r>
            <a:endParaRPr sz="1000">
              <a:latin typeface="Tahoma"/>
              <a:cs typeface="Tahoma"/>
            </a:endParaRPr>
          </a:p>
          <a:p>
            <a:pPr marL="402590" marR="30480" lvl="1" indent="-109220">
              <a:lnSpc>
                <a:spcPts val="1370"/>
              </a:lnSpc>
              <a:spcBef>
                <a:spcPts val="10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Protección</a:t>
            </a:r>
            <a:r>
              <a:rPr sz="1000" spc="-5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EB801A"/>
                </a:solidFill>
                <a:latin typeface="Tahoma"/>
                <a:cs typeface="Tahoma"/>
              </a:rPr>
              <a:t>de</a:t>
            </a:r>
            <a:r>
              <a:rPr sz="1000" spc="-5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EB801A"/>
                </a:solidFill>
                <a:latin typeface="Tahoma"/>
                <a:cs typeface="Tahoma"/>
              </a:rPr>
              <a:t>Memoria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Evaluación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las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direcciones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 </a:t>
            </a:r>
            <a:r>
              <a:rPr sz="1000" spc="-2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memoria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través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MMU.</a:t>
            </a:r>
            <a:endParaRPr sz="1000">
              <a:latin typeface="Tahoma"/>
              <a:cs typeface="Tahoma"/>
            </a:endParaRPr>
          </a:p>
          <a:p>
            <a:pPr marL="402590" marR="5080" lvl="1" indent="-109220">
              <a:lnSpc>
                <a:spcPts val="1370"/>
              </a:lnSpc>
              <a:spcBef>
                <a:spcPts val="10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Protección</a:t>
            </a:r>
            <a:r>
              <a:rPr sz="1000" spc="-5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EB801A"/>
                </a:solidFill>
                <a:latin typeface="Tahoma"/>
                <a:cs typeface="Tahoma"/>
              </a:rPr>
              <a:t>de</a:t>
            </a:r>
            <a:r>
              <a:rPr sz="1000" spc="-5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EB801A"/>
                </a:solidFill>
                <a:latin typeface="Tahoma"/>
                <a:cs typeface="Tahoma"/>
              </a:rPr>
              <a:t>CPU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Introducción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timer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permite </a:t>
            </a:r>
            <a:r>
              <a:rPr sz="1000" spc="-2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limitar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uso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CPU.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4408" y="3181145"/>
            <a:ext cx="11683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65" dirty="0">
                <a:solidFill>
                  <a:srgbClr val="22373A"/>
                </a:solidFill>
                <a:latin typeface="Tahoma"/>
                <a:cs typeface="Tahoma"/>
              </a:rPr>
              <a:t>3</a:t>
            </a:r>
            <a:r>
              <a:rPr sz="800" spc="-10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7524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Modo</a:t>
            </a:r>
            <a:r>
              <a:rPr spc="-70" dirty="0"/>
              <a:t> </a:t>
            </a:r>
            <a:r>
              <a:rPr spc="-5" dirty="0"/>
              <a:t>du</a:t>
            </a:r>
            <a:r>
              <a:rPr spc="-15" dirty="0"/>
              <a:t>a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32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777769"/>
            <a:ext cx="3677920" cy="192341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484"/>
              </a:spcBef>
              <a:buChar char="•"/>
              <a:tabLst>
                <a:tab pos="125730" algn="l"/>
              </a:tabLst>
            </a:pP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hardware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provee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al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menos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dos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modos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ejecución:</a:t>
            </a:r>
            <a:endParaRPr sz="1100">
              <a:latin typeface="Tahoma"/>
              <a:cs typeface="Tahoma"/>
            </a:endParaRPr>
          </a:p>
          <a:p>
            <a:pPr marL="402590" marR="5080" lvl="1" indent="-109220">
              <a:lnSpc>
                <a:spcPct val="114599"/>
              </a:lnSpc>
              <a:spcBef>
                <a:spcPts val="175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25" dirty="0">
                <a:solidFill>
                  <a:srgbClr val="EB801A"/>
                </a:solidFill>
                <a:latin typeface="Tahoma"/>
                <a:cs typeface="Tahoma"/>
              </a:rPr>
              <a:t>Modo</a:t>
            </a:r>
            <a:r>
              <a:rPr sz="1000" spc="-5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EB801A"/>
                </a:solidFill>
                <a:latin typeface="Tahoma"/>
                <a:cs typeface="Tahoma"/>
              </a:rPr>
              <a:t>usuario</a:t>
            </a:r>
            <a:r>
              <a:rPr sz="1000" spc="-5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(user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mode):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este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modo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ejecución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se </a:t>
            </a:r>
            <a:r>
              <a:rPr sz="1000" spc="-2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puede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ejecutar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conjunto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reducido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instrucciones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 </a:t>
            </a:r>
            <a:r>
              <a:rPr sz="1000" spc="-2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hardware.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Los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procesos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a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nivel de usuarios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ejecutan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en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este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modo.</a:t>
            </a:r>
            <a:endParaRPr sz="1000">
              <a:latin typeface="Tahoma"/>
              <a:cs typeface="Tahoma"/>
            </a:endParaRPr>
          </a:p>
          <a:p>
            <a:pPr marL="402590" marR="80010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25" dirty="0">
                <a:solidFill>
                  <a:srgbClr val="EB801A"/>
                </a:solidFill>
                <a:latin typeface="Tahoma"/>
                <a:cs typeface="Tahoma"/>
              </a:rPr>
              <a:t>Modo </a:t>
            </a:r>
            <a:r>
              <a:rPr sz="1000" spc="20" dirty="0">
                <a:solidFill>
                  <a:srgbClr val="EB801A"/>
                </a:solidFill>
                <a:latin typeface="Tahoma"/>
                <a:cs typeface="Tahoma"/>
              </a:rPr>
              <a:t>monitor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(monitor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mode):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en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este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modo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todas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las </a:t>
            </a:r>
            <a:r>
              <a:rPr sz="1000" spc="-3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instrucciones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hardware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están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disponibles.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sistema </a:t>
            </a:r>
            <a:r>
              <a:rPr sz="1000" spc="-3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operativo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único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debe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ejecutar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este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modo.</a:t>
            </a:r>
            <a:endParaRPr sz="1000">
              <a:latin typeface="Tahoma"/>
              <a:cs typeface="Tahoma"/>
            </a:endParaRPr>
          </a:p>
          <a:p>
            <a:pPr marL="125095" marR="78105" indent="-113030">
              <a:lnSpc>
                <a:spcPct val="118000"/>
              </a:lnSpc>
              <a:spcBef>
                <a:spcPts val="320"/>
              </a:spcBef>
              <a:buChar char="•"/>
              <a:tabLst>
                <a:tab pos="125730" algn="l"/>
              </a:tabLst>
            </a:pP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bit,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llamado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EB801A"/>
                </a:solidFill>
                <a:latin typeface="Tahoma"/>
                <a:cs typeface="Tahoma"/>
              </a:rPr>
              <a:t>mode</a:t>
            </a:r>
            <a:r>
              <a:rPr sz="1100" spc="-5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EB801A"/>
                </a:solidFill>
                <a:latin typeface="Tahoma"/>
                <a:cs typeface="Tahoma"/>
              </a:rPr>
              <a:t>bit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agregado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al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hardware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para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indicar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modo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actual.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7524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Modo</a:t>
            </a:r>
            <a:r>
              <a:rPr spc="-70" dirty="0"/>
              <a:t> </a:t>
            </a:r>
            <a:r>
              <a:rPr spc="-5" dirty="0"/>
              <a:t>du</a:t>
            </a:r>
            <a:r>
              <a:rPr spc="-15" dirty="0"/>
              <a:t>a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33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75066"/>
            <a:ext cx="3749675" cy="2552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762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La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ejecución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 instrucciones privilegiadas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modo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monitor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garantiza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procesos,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nivel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usuario,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no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accedan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directamente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dispositivos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E/S.</a:t>
            </a:r>
            <a:endParaRPr sz="1100">
              <a:latin typeface="Tahoma"/>
              <a:cs typeface="Tahoma"/>
            </a:endParaRPr>
          </a:p>
          <a:p>
            <a:pPr marL="125095" marR="44704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acceso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dispositivo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realiza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través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los </a:t>
            </a:r>
            <a:r>
              <a:rPr sz="1100" spc="-3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servicios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brinda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sistema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operativo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-10" dirty="0">
                <a:solidFill>
                  <a:srgbClr val="EB801A"/>
                </a:solidFill>
                <a:latin typeface="Tahoma"/>
                <a:cs typeface="Tahoma"/>
              </a:rPr>
              <a:t>syscall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  <a:p>
            <a:pPr marL="125095" marR="1206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solicitud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servicio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al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sistema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operativo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tratado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como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una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interrupción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nivel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software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-25" dirty="0">
                <a:solidFill>
                  <a:srgbClr val="EB801A"/>
                </a:solidFill>
                <a:latin typeface="Tahoma"/>
                <a:cs typeface="Tahoma"/>
              </a:rPr>
              <a:t>trap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),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y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ese </a:t>
            </a:r>
            <a:r>
              <a:rPr sz="1100" spc="-3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momento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sistema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pasa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modo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usuario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modo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monitor.</a:t>
            </a:r>
            <a:endParaRPr sz="1100">
              <a:latin typeface="Tahoma"/>
              <a:cs typeface="Tahoma"/>
            </a:endParaRPr>
          </a:p>
          <a:p>
            <a:pPr marL="125095" indent="-113030">
              <a:lnSpc>
                <a:spcPct val="100000"/>
              </a:lnSpc>
              <a:spcBef>
                <a:spcPts val="535"/>
              </a:spcBef>
              <a:buChar char="•"/>
              <a:tabLst>
                <a:tab pos="125730" algn="l"/>
              </a:tabLst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Intel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instrucción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int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0x80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genera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cambio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modo.</a:t>
            </a:r>
            <a:endParaRPr sz="1100">
              <a:latin typeface="Tahoma"/>
              <a:cs typeface="Tahoma"/>
            </a:endParaRPr>
          </a:p>
          <a:p>
            <a:pPr marL="125095" marR="27114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Posteriormente,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se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ejecuta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EB801A"/>
                </a:solidFill>
                <a:latin typeface="Tahoma"/>
                <a:cs typeface="Tahoma"/>
              </a:rPr>
              <a:t>handler</a:t>
            </a:r>
            <a:r>
              <a:rPr sz="1100" spc="-5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excepción </a:t>
            </a:r>
            <a:r>
              <a:rPr sz="1100" spc="-3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x80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9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128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decim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l).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5867"/>
            <a:ext cx="7524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20" dirty="0">
                <a:solidFill>
                  <a:srgbClr val="F9F9F9"/>
                </a:solidFill>
                <a:latin typeface="Trebuchet MS"/>
                <a:cs typeface="Trebuchet MS"/>
              </a:rPr>
              <a:t>Modo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F9F9F9"/>
                </a:solidFill>
                <a:latin typeface="Trebuchet MS"/>
                <a:cs typeface="Trebuchet MS"/>
              </a:rPr>
              <a:t>du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a</a:t>
            </a:r>
            <a:r>
              <a:rPr sz="1200" b="1" dirty="0">
                <a:solidFill>
                  <a:srgbClr val="F9F9F9"/>
                </a:solidFill>
                <a:latin typeface="Trebuchet MS"/>
                <a:cs typeface="Trebuchet MS"/>
              </a:rPr>
              <a:t>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479" y="1042389"/>
            <a:ext cx="2511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90"/>
              </a:spcBef>
              <a:buChar char="•"/>
              <a:tabLst>
                <a:tab pos="125730" algn="l"/>
              </a:tabLst>
            </a:pP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Esquema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gráfico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cambio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modo: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649" y="1342732"/>
            <a:ext cx="3874770" cy="11658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2515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</a:t>
            </a:r>
            <a:r>
              <a:rPr spc="-65" dirty="0"/>
              <a:t>r</a:t>
            </a:r>
            <a:r>
              <a:rPr spc="-5" dirty="0"/>
              <a:t>o</a:t>
            </a:r>
            <a:r>
              <a:rPr spc="-30" dirty="0"/>
              <a:t>t</a:t>
            </a:r>
            <a:r>
              <a:rPr spc="-40" dirty="0"/>
              <a:t>e</a:t>
            </a:r>
            <a:r>
              <a:rPr spc="-55" dirty="0"/>
              <a:t>c</a:t>
            </a:r>
            <a:r>
              <a:rPr spc="-20" dirty="0"/>
              <a:t>ción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50" dirty="0"/>
              <a:t>E/S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35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288290" algn="l"/>
              </a:tabLst>
            </a:pPr>
            <a:r>
              <a:rPr spc="-20" dirty="0"/>
              <a:t>Es</a:t>
            </a:r>
            <a:r>
              <a:rPr spc="-70" dirty="0"/>
              <a:t> </a:t>
            </a:r>
            <a:r>
              <a:rPr spc="15" dirty="0"/>
              <a:t>necesario</a:t>
            </a:r>
            <a:r>
              <a:rPr spc="-70" dirty="0"/>
              <a:t> </a:t>
            </a:r>
            <a:r>
              <a:rPr spc="15" dirty="0"/>
              <a:t>restringir</a:t>
            </a:r>
            <a:r>
              <a:rPr spc="-70" dirty="0"/>
              <a:t> </a:t>
            </a:r>
            <a:r>
              <a:rPr spc="15" dirty="0"/>
              <a:t>que</a:t>
            </a:r>
            <a:r>
              <a:rPr spc="-70" dirty="0"/>
              <a:t> </a:t>
            </a:r>
            <a:r>
              <a:rPr spc="35" dirty="0"/>
              <a:t>los</a:t>
            </a:r>
            <a:r>
              <a:rPr spc="-70" dirty="0"/>
              <a:t> </a:t>
            </a:r>
            <a:r>
              <a:rPr spc="15" dirty="0"/>
              <a:t>procesos</a:t>
            </a:r>
            <a:r>
              <a:rPr spc="-70" dirty="0"/>
              <a:t> </a:t>
            </a:r>
            <a:r>
              <a:rPr spc="5" dirty="0"/>
              <a:t>a</a:t>
            </a:r>
            <a:r>
              <a:rPr spc="-70" dirty="0"/>
              <a:t> </a:t>
            </a:r>
            <a:r>
              <a:rPr spc="25" dirty="0"/>
              <a:t>nivel</a:t>
            </a:r>
            <a:r>
              <a:rPr spc="-65" dirty="0"/>
              <a:t> </a:t>
            </a:r>
            <a:r>
              <a:rPr spc="20" dirty="0"/>
              <a:t>de</a:t>
            </a:r>
            <a:r>
              <a:rPr spc="-70" dirty="0"/>
              <a:t> </a:t>
            </a:r>
            <a:r>
              <a:rPr spc="20" dirty="0"/>
              <a:t>usuario </a:t>
            </a:r>
            <a:r>
              <a:rPr spc="-330" dirty="0"/>
              <a:t> </a:t>
            </a:r>
            <a:r>
              <a:rPr spc="25" dirty="0"/>
              <a:t>no </a:t>
            </a:r>
            <a:r>
              <a:rPr spc="5" dirty="0"/>
              <a:t>accedan </a:t>
            </a:r>
            <a:r>
              <a:rPr spc="10" dirty="0"/>
              <a:t>directamente </a:t>
            </a:r>
            <a:r>
              <a:rPr spc="5" dirty="0"/>
              <a:t>a </a:t>
            </a:r>
            <a:r>
              <a:rPr spc="35" dirty="0"/>
              <a:t>los </a:t>
            </a:r>
            <a:r>
              <a:rPr spc="15" dirty="0"/>
              <a:t>dispositivos, </a:t>
            </a:r>
            <a:r>
              <a:rPr spc="25" dirty="0"/>
              <a:t>sino </a:t>
            </a:r>
            <a:r>
              <a:rPr spc="15" dirty="0"/>
              <a:t>que </a:t>
            </a:r>
            <a:r>
              <a:rPr spc="20" dirty="0"/>
              <a:t> </a:t>
            </a:r>
            <a:r>
              <a:rPr spc="15" dirty="0"/>
              <a:t>deban</a:t>
            </a:r>
            <a:r>
              <a:rPr spc="-60" dirty="0"/>
              <a:t> </a:t>
            </a:r>
            <a:r>
              <a:rPr spc="20" dirty="0"/>
              <a:t>hacerlo</a:t>
            </a:r>
            <a:r>
              <a:rPr spc="-55" dirty="0"/>
              <a:t> </a:t>
            </a:r>
            <a:r>
              <a:rPr spc="5" dirty="0"/>
              <a:t>a</a:t>
            </a:r>
            <a:r>
              <a:rPr spc="-55" dirty="0"/>
              <a:t> </a:t>
            </a:r>
            <a:r>
              <a:rPr dirty="0"/>
              <a:t>través</a:t>
            </a:r>
            <a:r>
              <a:rPr spc="-55" dirty="0"/>
              <a:t> </a:t>
            </a:r>
            <a:r>
              <a:rPr spc="35" dirty="0"/>
              <a:t>del</a:t>
            </a:r>
            <a:r>
              <a:rPr spc="-60" dirty="0"/>
              <a:t> </a:t>
            </a:r>
            <a:r>
              <a:rPr spc="15" dirty="0"/>
              <a:t>sistema</a:t>
            </a:r>
            <a:r>
              <a:rPr spc="-55" dirty="0"/>
              <a:t> </a:t>
            </a:r>
            <a:r>
              <a:rPr spc="5" dirty="0"/>
              <a:t>operativo.</a:t>
            </a:r>
          </a:p>
          <a:p>
            <a:pPr marL="287020" marR="5651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288290" algn="l"/>
              </a:tabLst>
            </a:pPr>
            <a:r>
              <a:rPr spc="10" dirty="0"/>
              <a:t>Por</a:t>
            </a:r>
            <a:r>
              <a:rPr spc="-55" dirty="0"/>
              <a:t> </a:t>
            </a:r>
            <a:r>
              <a:rPr spc="-10" dirty="0"/>
              <a:t>eso,</a:t>
            </a:r>
            <a:r>
              <a:rPr spc="-55" dirty="0"/>
              <a:t> </a:t>
            </a:r>
            <a:r>
              <a:rPr spc="10" dirty="0"/>
              <a:t>se</a:t>
            </a:r>
            <a:r>
              <a:rPr spc="-50" dirty="0"/>
              <a:t> </a:t>
            </a:r>
            <a:r>
              <a:rPr spc="15" dirty="0"/>
              <a:t>define</a:t>
            </a:r>
            <a:r>
              <a:rPr spc="-55" dirty="0"/>
              <a:t> </a:t>
            </a:r>
            <a:r>
              <a:rPr spc="15" dirty="0"/>
              <a:t>que</a:t>
            </a:r>
            <a:r>
              <a:rPr spc="-55" dirty="0"/>
              <a:t> </a:t>
            </a:r>
            <a:r>
              <a:rPr spc="15" dirty="0">
                <a:solidFill>
                  <a:srgbClr val="EB801A"/>
                </a:solidFill>
              </a:rPr>
              <a:t>todas</a:t>
            </a:r>
            <a:r>
              <a:rPr spc="-50" dirty="0">
                <a:solidFill>
                  <a:srgbClr val="EB801A"/>
                </a:solidFill>
              </a:rPr>
              <a:t> </a:t>
            </a:r>
            <a:r>
              <a:rPr spc="25" dirty="0"/>
              <a:t>las</a:t>
            </a:r>
            <a:r>
              <a:rPr spc="-55" dirty="0"/>
              <a:t> </a:t>
            </a:r>
            <a:r>
              <a:rPr spc="20" dirty="0"/>
              <a:t>instrucciones</a:t>
            </a:r>
            <a:r>
              <a:rPr spc="-50" dirty="0"/>
              <a:t> </a:t>
            </a:r>
            <a:r>
              <a:rPr spc="20" dirty="0"/>
              <a:t>de</a:t>
            </a:r>
            <a:r>
              <a:rPr spc="-55" dirty="0"/>
              <a:t> </a:t>
            </a:r>
            <a:r>
              <a:rPr spc="25" dirty="0"/>
              <a:t>E/S</a:t>
            </a:r>
            <a:r>
              <a:rPr spc="-55" dirty="0"/>
              <a:t> </a:t>
            </a:r>
            <a:r>
              <a:rPr spc="20" dirty="0"/>
              <a:t>son </a:t>
            </a:r>
            <a:r>
              <a:rPr spc="-325" dirty="0"/>
              <a:t> </a:t>
            </a:r>
            <a:r>
              <a:rPr spc="10" dirty="0"/>
              <a:t>privilegiadas.</a:t>
            </a:r>
          </a:p>
          <a:p>
            <a:pPr marL="287020" marR="13779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288290" algn="l"/>
              </a:tabLst>
            </a:pPr>
            <a:r>
              <a:rPr spc="-20" dirty="0"/>
              <a:t>De </a:t>
            </a:r>
            <a:r>
              <a:rPr spc="10" dirty="0"/>
              <a:t>esa </a:t>
            </a:r>
            <a:r>
              <a:rPr spc="-5" dirty="0"/>
              <a:t>forma, </a:t>
            </a:r>
            <a:r>
              <a:rPr spc="10" dirty="0"/>
              <a:t>se </a:t>
            </a:r>
            <a:r>
              <a:rPr spc="-5" dirty="0"/>
              <a:t>asegura </a:t>
            </a:r>
            <a:r>
              <a:rPr spc="15" dirty="0"/>
              <a:t>que un </a:t>
            </a:r>
            <a:r>
              <a:rPr dirty="0"/>
              <a:t>programa </a:t>
            </a:r>
            <a:r>
              <a:rPr spc="5" dirty="0"/>
              <a:t>a </a:t>
            </a:r>
            <a:r>
              <a:rPr spc="25" dirty="0"/>
              <a:t>nivel </a:t>
            </a:r>
            <a:r>
              <a:rPr spc="20" dirty="0"/>
              <a:t>de </a:t>
            </a:r>
            <a:r>
              <a:rPr spc="25" dirty="0"/>
              <a:t> </a:t>
            </a:r>
            <a:r>
              <a:rPr spc="20" dirty="0"/>
              <a:t>usuario</a:t>
            </a:r>
            <a:r>
              <a:rPr spc="-55" dirty="0"/>
              <a:t> </a:t>
            </a:r>
            <a:r>
              <a:rPr spc="10" dirty="0"/>
              <a:t>nunca</a:t>
            </a:r>
            <a:r>
              <a:rPr spc="-55" dirty="0"/>
              <a:t> </a:t>
            </a:r>
            <a:r>
              <a:rPr spc="15" dirty="0"/>
              <a:t>pueda</a:t>
            </a:r>
            <a:r>
              <a:rPr spc="-55" dirty="0"/>
              <a:t> </a:t>
            </a:r>
            <a:r>
              <a:rPr spc="10" dirty="0"/>
              <a:t>lograr</a:t>
            </a:r>
            <a:r>
              <a:rPr spc="-50" dirty="0"/>
              <a:t> </a:t>
            </a:r>
            <a:r>
              <a:rPr spc="15" dirty="0"/>
              <a:t>cambiar</a:t>
            </a:r>
            <a:r>
              <a:rPr spc="-55" dirty="0"/>
              <a:t> </a:t>
            </a:r>
            <a:r>
              <a:rPr spc="40" dirty="0"/>
              <a:t>el</a:t>
            </a:r>
            <a:r>
              <a:rPr spc="-55" dirty="0"/>
              <a:t> </a:t>
            </a:r>
            <a:r>
              <a:rPr spc="25" dirty="0"/>
              <a:t>modo</a:t>
            </a:r>
            <a:r>
              <a:rPr spc="-55" dirty="0"/>
              <a:t> </a:t>
            </a:r>
            <a:r>
              <a:rPr spc="5" dirty="0"/>
              <a:t>a</a:t>
            </a:r>
            <a:r>
              <a:rPr spc="-50" dirty="0"/>
              <a:t> </a:t>
            </a:r>
            <a:r>
              <a:rPr spc="-5" dirty="0"/>
              <a:t>monitor.</a:t>
            </a:r>
          </a:p>
          <a:p>
            <a:pPr marL="287020" marR="246379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288290" algn="l"/>
              </a:tabLst>
            </a:pPr>
            <a:r>
              <a:rPr spc="5" dirty="0"/>
              <a:t>Un </a:t>
            </a:r>
            <a:r>
              <a:rPr spc="20" dirty="0"/>
              <a:t>usuario </a:t>
            </a:r>
            <a:r>
              <a:rPr spc="25" dirty="0"/>
              <a:t>podría </a:t>
            </a:r>
            <a:r>
              <a:rPr spc="5" dirty="0"/>
              <a:t>ingresar </a:t>
            </a:r>
            <a:r>
              <a:rPr spc="10" dirty="0"/>
              <a:t>una </a:t>
            </a:r>
            <a:r>
              <a:rPr dirty="0"/>
              <a:t>nueva </a:t>
            </a:r>
            <a:r>
              <a:rPr spc="10" dirty="0"/>
              <a:t>interrupción, </a:t>
            </a:r>
            <a:r>
              <a:rPr spc="15" dirty="0"/>
              <a:t> modificar </a:t>
            </a:r>
            <a:r>
              <a:rPr spc="10" dirty="0"/>
              <a:t>una </a:t>
            </a:r>
            <a:r>
              <a:rPr spc="-10" dirty="0"/>
              <a:t>ya </a:t>
            </a:r>
            <a:r>
              <a:rPr dirty="0"/>
              <a:t>existente, </a:t>
            </a:r>
            <a:r>
              <a:rPr spc="35" dirty="0"/>
              <a:t>o </a:t>
            </a:r>
            <a:r>
              <a:rPr spc="15" dirty="0"/>
              <a:t>cambiar </a:t>
            </a:r>
            <a:r>
              <a:rPr spc="40" dirty="0"/>
              <a:t>el </a:t>
            </a:r>
            <a:r>
              <a:rPr spc="5" dirty="0"/>
              <a:t>vector </a:t>
            </a:r>
            <a:r>
              <a:rPr spc="20" dirty="0"/>
              <a:t>de </a:t>
            </a:r>
            <a:r>
              <a:rPr spc="25" dirty="0"/>
              <a:t> </a:t>
            </a:r>
            <a:r>
              <a:rPr spc="20" dirty="0"/>
              <a:t>interrupción</a:t>
            </a:r>
            <a:r>
              <a:rPr spc="-60" dirty="0"/>
              <a:t> </a:t>
            </a:r>
            <a:r>
              <a:rPr spc="-20" dirty="0"/>
              <a:t>y</a:t>
            </a:r>
            <a:r>
              <a:rPr spc="-55" dirty="0"/>
              <a:t> </a:t>
            </a:r>
            <a:r>
              <a:rPr spc="15" dirty="0"/>
              <a:t>luego</a:t>
            </a:r>
            <a:r>
              <a:rPr spc="-55" dirty="0"/>
              <a:t> </a:t>
            </a:r>
            <a:r>
              <a:rPr dirty="0"/>
              <a:t>generar</a:t>
            </a:r>
            <a:r>
              <a:rPr spc="-55" dirty="0"/>
              <a:t> </a:t>
            </a:r>
            <a:r>
              <a:rPr spc="15" dirty="0"/>
              <a:t>un</a:t>
            </a:r>
            <a:r>
              <a:rPr spc="-55" dirty="0"/>
              <a:t> </a:t>
            </a:r>
            <a:r>
              <a:rPr spc="10" dirty="0"/>
              <a:t>trap</a:t>
            </a:r>
            <a:r>
              <a:rPr spc="-55" dirty="0"/>
              <a:t> </a:t>
            </a:r>
            <a:r>
              <a:rPr spc="15" dirty="0"/>
              <a:t>(interrupción</a:t>
            </a:r>
            <a:r>
              <a:rPr spc="-55" dirty="0"/>
              <a:t> </a:t>
            </a:r>
            <a:r>
              <a:rPr spc="25" dirty="0"/>
              <a:t>por </a:t>
            </a:r>
            <a:r>
              <a:rPr spc="-330" dirty="0"/>
              <a:t> </a:t>
            </a:r>
            <a:r>
              <a:rPr spc="-5" dirty="0"/>
              <a:t>software)</a:t>
            </a:r>
            <a:r>
              <a:rPr spc="-60" dirty="0"/>
              <a:t> </a:t>
            </a:r>
            <a:r>
              <a:rPr spc="5" dirty="0"/>
              <a:t>para</a:t>
            </a:r>
            <a:r>
              <a:rPr spc="-55" dirty="0"/>
              <a:t> </a:t>
            </a:r>
            <a:r>
              <a:rPr spc="15" dirty="0"/>
              <a:t>que</a:t>
            </a:r>
            <a:r>
              <a:rPr spc="-55" dirty="0"/>
              <a:t> </a:t>
            </a:r>
            <a:r>
              <a:rPr spc="-10" dirty="0"/>
              <a:t>ejecute.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6205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</a:t>
            </a:r>
            <a:r>
              <a:rPr spc="-65" dirty="0"/>
              <a:t>r</a:t>
            </a:r>
            <a:r>
              <a:rPr spc="-5" dirty="0"/>
              <a:t>o</a:t>
            </a:r>
            <a:r>
              <a:rPr spc="-30" dirty="0"/>
              <a:t>t</a:t>
            </a:r>
            <a:r>
              <a:rPr spc="-40" dirty="0"/>
              <a:t>e</a:t>
            </a:r>
            <a:r>
              <a:rPr spc="-55" dirty="0"/>
              <a:t>c</a:t>
            </a:r>
            <a:r>
              <a:rPr spc="-20" dirty="0"/>
              <a:t>ción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20" dirty="0"/>
              <a:t>memoria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36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8498" rIns="0" bIns="0" rtlCol="0">
            <a:spAutoFit/>
          </a:bodyPr>
          <a:lstStyle/>
          <a:p>
            <a:pPr marL="287020" marR="12700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288290" algn="l"/>
              </a:tabLst>
            </a:pPr>
            <a:r>
              <a:rPr spc="-20" dirty="0"/>
              <a:t>Es </a:t>
            </a:r>
            <a:r>
              <a:rPr spc="15" dirty="0"/>
              <a:t>necesario </a:t>
            </a:r>
            <a:r>
              <a:rPr spc="5" dirty="0"/>
              <a:t>proteger </a:t>
            </a:r>
            <a:r>
              <a:rPr spc="30" dirty="0"/>
              <a:t>la </a:t>
            </a:r>
            <a:r>
              <a:rPr spc="15" dirty="0"/>
              <a:t>memoria </a:t>
            </a:r>
            <a:r>
              <a:rPr spc="35" dirty="0"/>
              <a:t>del </a:t>
            </a:r>
            <a:r>
              <a:rPr spc="25" dirty="0"/>
              <a:t>núcleo </a:t>
            </a:r>
            <a:r>
              <a:rPr spc="-55" dirty="0"/>
              <a:t>(p.ej.: </a:t>
            </a:r>
            <a:r>
              <a:rPr spc="40" dirty="0"/>
              <a:t>el </a:t>
            </a:r>
            <a:r>
              <a:rPr spc="45" dirty="0"/>
              <a:t> </a:t>
            </a:r>
            <a:r>
              <a:rPr spc="-25" dirty="0"/>
              <a:t>v</a:t>
            </a:r>
            <a:r>
              <a:rPr spc="15" dirty="0"/>
              <a:t>ec</a:t>
            </a:r>
            <a:r>
              <a:rPr spc="-10" dirty="0"/>
              <a:t>t</a:t>
            </a:r>
            <a:r>
              <a:rPr spc="25" dirty="0"/>
              <a:t>or</a:t>
            </a:r>
            <a:r>
              <a:rPr spc="-55" dirty="0"/>
              <a:t> </a:t>
            </a:r>
            <a:r>
              <a:rPr spc="20" dirty="0"/>
              <a:t>de</a:t>
            </a:r>
            <a:r>
              <a:rPr spc="-55" dirty="0"/>
              <a:t> </a:t>
            </a:r>
            <a:r>
              <a:rPr spc="30" dirty="0"/>
              <a:t>in</a:t>
            </a:r>
            <a:r>
              <a:rPr spc="5" dirty="0"/>
              <a:t>t</a:t>
            </a:r>
            <a:r>
              <a:rPr spc="10" dirty="0"/>
              <a:t>errupciones)</a:t>
            </a:r>
            <a:r>
              <a:rPr spc="-55" dirty="0"/>
              <a:t> </a:t>
            </a:r>
            <a:r>
              <a:rPr spc="-65" dirty="0"/>
              <a:t>y</a:t>
            </a:r>
            <a:r>
              <a:rPr spc="-80" dirty="0"/>
              <a:t>,</a:t>
            </a:r>
            <a:r>
              <a:rPr spc="-55" dirty="0"/>
              <a:t> </a:t>
            </a:r>
            <a:r>
              <a:rPr spc="5" dirty="0"/>
              <a:t>a</a:t>
            </a:r>
            <a:r>
              <a:rPr spc="-55" dirty="0"/>
              <a:t> </a:t>
            </a:r>
            <a:r>
              <a:rPr spc="15" dirty="0"/>
              <a:t>su</a:t>
            </a:r>
            <a:r>
              <a:rPr spc="-55" dirty="0"/>
              <a:t> </a:t>
            </a:r>
            <a:r>
              <a:rPr spc="-25" dirty="0"/>
              <a:t>v</a:t>
            </a:r>
            <a:r>
              <a:rPr dirty="0"/>
              <a:t>e</a:t>
            </a:r>
            <a:r>
              <a:rPr spc="-55" dirty="0"/>
              <a:t>z, </a:t>
            </a:r>
            <a:r>
              <a:rPr spc="25" dirty="0"/>
              <a:t>p</a:t>
            </a:r>
            <a:r>
              <a:rPr spc="-10" dirty="0"/>
              <a:t>r</a:t>
            </a:r>
            <a:r>
              <a:rPr spc="35" dirty="0"/>
              <a:t>o</a:t>
            </a:r>
            <a:r>
              <a:rPr dirty="0"/>
              <a:t>t</a:t>
            </a:r>
            <a:r>
              <a:rPr spc="-5" dirty="0"/>
              <a:t>eger</a:t>
            </a:r>
            <a:r>
              <a:rPr spc="-55" dirty="0"/>
              <a:t> </a:t>
            </a:r>
            <a:r>
              <a:rPr spc="40" dirty="0"/>
              <a:t>el</a:t>
            </a:r>
            <a:r>
              <a:rPr spc="-55" dirty="0"/>
              <a:t> </a:t>
            </a:r>
            <a:r>
              <a:rPr spc="10" dirty="0"/>
              <a:t>a</a:t>
            </a:r>
            <a:r>
              <a:rPr spc="-15" dirty="0"/>
              <a:t>c</a:t>
            </a:r>
            <a:r>
              <a:rPr spc="-10" dirty="0"/>
              <a:t>c</a:t>
            </a:r>
            <a:r>
              <a:rPr spc="15" dirty="0"/>
              <a:t>eso  </a:t>
            </a:r>
            <a:r>
              <a:rPr spc="20" dirty="0"/>
              <a:t>de</a:t>
            </a:r>
            <a:r>
              <a:rPr spc="-60" dirty="0"/>
              <a:t> </a:t>
            </a:r>
            <a:r>
              <a:rPr spc="15" dirty="0"/>
              <a:t>memoria</a:t>
            </a:r>
            <a:r>
              <a:rPr spc="-55" dirty="0"/>
              <a:t> </a:t>
            </a:r>
            <a:r>
              <a:rPr spc="10" dirty="0"/>
              <a:t>entre</a:t>
            </a:r>
            <a:r>
              <a:rPr spc="-55" dirty="0"/>
              <a:t> </a:t>
            </a:r>
            <a:r>
              <a:rPr spc="35" dirty="0"/>
              <a:t>los</a:t>
            </a:r>
            <a:r>
              <a:rPr spc="-55" dirty="0"/>
              <a:t> </a:t>
            </a:r>
            <a:r>
              <a:rPr spc="25" dirty="0"/>
              <a:t>distintos</a:t>
            </a:r>
            <a:r>
              <a:rPr spc="-60" dirty="0"/>
              <a:t> </a:t>
            </a:r>
            <a:r>
              <a:rPr spc="15" dirty="0"/>
              <a:t>procesos</a:t>
            </a:r>
            <a:r>
              <a:rPr spc="-55" dirty="0"/>
              <a:t> </a:t>
            </a:r>
            <a:r>
              <a:rPr spc="-15" dirty="0"/>
              <a:t>(un</a:t>
            </a:r>
            <a:r>
              <a:rPr spc="-55" dirty="0"/>
              <a:t> </a:t>
            </a:r>
            <a:r>
              <a:rPr spc="15" dirty="0"/>
              <a:t>proceso</a:t>
            </a:r>
            <a:r>
              <a:rPr spc="-55" dirty="0"/>
              <a:t> </a:t>
            </a:r>
            <a:r>
              <a:rPr spc="25" dirty="0"/>
              <a:t>no </a:t>
            </a:r>
            <a:r>
              <a:rPr spc="-330" dirty="0"/>
              <a:t> </a:t>
            </a:r>
            <a:r>
              <a:rPr spc="20" dirty="0"/>
              <a:t>debería</a:t>
            </a:r>
            <a:r>
              <a:rPr spc="-60" dirty="0"/>
              <a:t> </a:t>
            </a:r>
            <a:r>
              <a:rPr spc="5" dirty="0"/>
              <a:t>acceder</a:t>
            </a:r>
            <a:r>
              <a:rPr spc="-55" dirty="0"/>
              <a:t> </a:t>
            </a:r>
            <a:r>
              <a:rPr spc="5" dirty="0"/>
              <a:t>a</a:t>
            </a:r>
            <a:r>
              <a:rPr spc="-55" dirty="0"/>
              <a:t> </a:t>
            </a:r>
            <a:r>
              <a:rPr spc="30" dirty="0"/>
              <a:t>la</a:t>
            </a:r>
            <a:r>
              <a:rPr spc="-55" dirty="0"/>
              <a:t> </a:t>
            </a:r>
            <a:r>
              <a:rPr spc="15" dirty="0"/>
              <a:t>memoria</a:t>
            </a:r>
            <a:r>
              <a:rPr spc="-55" dirty="0"/>
              <a:t> </a:t>
            </a:r>
            <a:r>
              <a:rPr spc="20" dirty="0"/>
              <a:t>de</a:t>
            </a:r>
            <a:r>
              <a:rPr spc="-55" dirty="0"/>
              <a:t> </a:t>
            </a:r>
            <a:r>
              <a:rPr spc="-10" dirty="0"/>
              <a:t>otro).</a:t>
            </a:r>
          </a:p>
          <a:p>
            <a:pPr marL="287020" marR="14287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288290" algn="l"/>
              </a:tabLst>
            </a:pPr>
            <a:r>
              <a:rPr spc="5" dirty="0"/>
              <a:t>El</a:t>
            </a:r>
            <a:r>
              <a:rPr spc="-60" dirty="0"/>
              <a:t> </a:t>
            </a:r>
            <a:r>
              <a:rPr spc="15" dirty="0"/>
              <a:t>sistema</a:t>
            </a:r>
            <a:r>
              <a:rPr spc="-60" dirty="0"/>
              <a:t> </a:t>
            </a:r>
            <a:r>
              <a:rPr spc="20" dirty="0"/>
              <a:t>debe</a:t>
            </a:r>
            <a:r>
              <a:rPr spc="-60" dirty="0"/>
              <a:t> </a:t>
            </a:r>
            <a:r>
              <a:rPr spc="10" dirty="0"/>
              <a:t>lograr</a:t>
            </a:r>
            <a:r>
              <a:rPr spc="-60" dirty="0"/>
              <a:t> </a:t>
            </a:r>
            <a:r>
              <a:rPr spc="15" dirty="0"/>
              <a:t>saber</a:t>
            </a:r>
            <a:r>
              <a:rPr spc="-60" dirty="0"/>
              <a:t> </a:t>
            </a:r>
            <a:r>
              <a:rPr spc="30" dirty="0"/>
              <a:t>si</a:t>
            </a:r>
            <a:r>
              <a:rPr spc="-60" dirty="0"/>
              <a:t> </a:t>
            </a:r>
            <a:r>
              <a:rPr spc="10" dirty="0"/>
              <a:t>cada</a:t>
            </a:r>
            <a:r>
              <a:rPr spc="-60" dirty="0"/>
              <a:t> </a:t>
            </a:r>
            <a:r>
              <a:rPr spc="20" dirty="0"/>
              <a:t>dirección</a:t>
            </a:r>
            <a:r>
              <a:rPr spc="-60" dirty="0"/>
              <a:t> </a:t>
            </a:r>
            <a:r>
              <a:rPr spc="5" dirty="0"/>
              <a:t>generada </a:t>
            </a:r>
            <a:r>
              <a:rPr spc="-330" dirty="0"/>
              <a:t> </a:t>
            </a:r>
            <a:r>
              <a:rPr spc="25" dirty="0"/>
              <a:t>por</a:t>
            </a:r>
            <a:r>
              <a:rPr spc="-60" dirty="0"/>
              <a:t> </a:t>
            </a:r>
            <a:r>
              <a:rPr spc="15" dirty="0"/>
              <a:t>un</a:t>
            </a:r>
            <a:r>
              <a:rPr spc="-55" dirty="0"/>
              <a:t> </a:t>
            </a:r>
            <a:r>
              <a:rPr spc="15" dirty="0"/>
              <a:t>proceso</a:t>
            </a:r>
            <a:r>
              <a:rPr spc="-55" dirty="0"/>
              <a:t> </a:t>
            </a:r>
            <a:r>
              <a:rPr spc="10" dirty="0"/>
              <a:t>es</a:t>
            </a:r>
            <a:r>
              <a:rPr spc="-55" dirty="0"/>
              <a:t> </a:t>
            </a:r>
            <a:r>
              <a:rPr spc="5" dirty="0"/>
              <a:t>válida.</a:t>
            </a:r>
          </a:p>
          <a:p>
            <a:pPr marL="287020" indent="-113030">
              <a:lnSpc>
                <a:spcPct val="100000"/>
              </a:lnSpc>
              <a:spcBef>
                <a:spcPts val="355"/>
              </a:spcBef>
              <a:buChar char="•"/>
              <a:tabLst>
                <a:tab pos="288290" algn="l"/>
              </a:tabLst>
            </a:pPr>
            <a:r>
              <a:rPr spc="5" dirty="0"/>
              <a:t>Una</a:t>
            </a:r>
            <a:r>
              <a:rPr spc="-65" dirty="0"/>
              <a:t> </a:t>
            </a:r>
            <a:r>
              <a:rPr spc="10" dirty="0"/>
              <a:t>forma</a:t>
            </a:r>
            <a:r>
              <a:rPr spc="-60" dirty="0"/>
              <a:t> </a:t>
            </a:r>
            <a:r>
              <a:rPr spc="10" dirty="0"/>
              <a:t>es</a:t>
            </a:r>
            <a:r>
              <a:rPr spc="-65" dirty="0"/>
              <a:t> </a:t>
            </a:r>
            <a:r>
              <a:rPr spc="25" dirty="0"/>
              <a:t>utilizar</a:t>
            </a:r>
            <a:r>
              <a:rPr spc="-60" dirty="0"/>
              <a:t> </a:t>
            </a:r>
            <a:r>
              <a:rPr spc="25" dirty="0"/>
              <a:t>dos</a:t>
            </a:r>
            <a:r>
              <a:rPr spc="-65" dirty="0"/>
              <a:t> </a:t>
            </a:r>
            <a:r>
              <a:rPr spc="-5" dirty="0"/>
              <a:t>registros:</a:t>
            </a:r>
          </a:p>
          <a:p>
            <a:pPr marL="564515" marR="198755" lvl="1" indent="-109220">
              <a:lnSpc>
                <a:spcPct val="114599"/>
              </a:lnSpc>
              <a:spcBef>
                <a:spcPts val="180"/>
              </a:spcBef>
              <a:buClr>
                <a:srgbClr val="22373A"/>
              </a:buClr>
              <a:buChar char="•"/>
              <a:tabLst>
                <a:tab pos="565785" algn="l"/>
              </a:tabLst>
            </a:pPr>
            <a:r>
              <a:rPr sz="1000" spc="-15" dirty="0">
                <a:solidFill>
                  <a:srgbClr val="EB801A"/>
                </a:solidFill>
                <a:latin typeface="Tahoma"/>
                <a:cs typeface="Tahoma"/>
              </a:rPr>
              <a:t>Base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Contiene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dirección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memoria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física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más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baja </a:t>
            </a:r>
            <a:r>
              <a:rPr sz="1000" spc="-2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puede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acceder.</a:t>
            </a:r>
            <a:endParaRPr sz="1000">
              <a:latin typeface="Tahoma"/>
              <a:cs typeface="Tahoma"/>
            </a:endParaRPr>
          </a:p>
          <a:p>
            <a:pPr marL="564515" marR="5080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565785" algn="l"/>
              </a:tabLst>
            </a:pPr>
            <a:r>
              <a:rPr sz="1000" spc="-5" dirty="0">
                <a:solidFill>
                  <a:srgbClr val="EB801A"/>
                </a:solidFill>
                <a:latin typeface="Tahoma"/>
                <a:cs typeface="Tahoma"/>
              </a:rPr>
              <a:t>Límite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Contiene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tamaño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bloque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memoria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partir </a:t>
            </a:r>
            <a:r>
              <a:rPr sz="1000" spc="-2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registro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base.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5867"/>
            <a:ext cx="16205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20" dirty="0">
                <a:solidFill>
                  <a:srgbClr val="F9F9F9"/>
                </a:solidFill>
                <a:latin typeface="Trebuchet MS"/>
                <a:cs typeface="Trebuchet MS"/>
              </a:rPr>
              <a:t>P</a:t>
            </a:r>
            <a:r>
              <a:rPr sz="1200" b="1" spc="-65" dirty="0">
                <a:solidFill>
                  <a:srgbClr val="F9F9F9"/>
                </a:solidFill>
                <a:latin typeface="Trebuchet MS"/>
                <a:cs typeface="Trebuchet MS"/>
              </a:rPr>
              <a:t>r</a:t>
            </a:r>
            <a:r>
              <a:rPr sz="1200" b="1" spc="-5" dirty="0">
                <a:solidFill>
                  <a:srgbClr val="F9F9F9"/>
                </a:solidFill>
                <a:latin typeface="Trebuchet MS"/>
                <a:cs typeface="Trebuchet MS"/>
              </a:rPr>
              <a:t>o</a:t>
            </a:r>
            <a:r>
              <a:rPr sz="1200" b="1" spc="-30" dirty="0">
                <a:solidFill>
                  <a:srgbClr val="F9F9F9"/>
                </a:solidFill>
                <a:latin typeface="Trebuchet MS"/>
                <a:cs typeface="Trebuchet MS"/>
              </a:rPr>
              <a:t>t</a:t>
            </a:r>
            <a:r>
              <a:rPr sz="1200" b="1" spc="-40" dirty="0">
                <a:solidFill>
                  <a:srgbClr val="F9F9F9"/>
                </a:solidFill>
                <a:latin typeface="Trebuchet MS"/>
                <a:cs typeface="Trebuchet MS"/>
              </a:rPr>
              <a:t>e</a:t>
            </a:r>
            <a:r>
              <a:rPr sz="1200" b="1" spc="-55" dirty="0">
                <a:solidFill>
                  <a:srgbClr val="F9F9F9"/>
                </a:solidFill>
                <a:latin typeface="Trebuchet MS"/>
                <a:cs typeface="Trebuchet MS"/>
              </a:rPr>
              <a:t>c</a:t>
            </a:r>
            <a:r>
              <a:rPr sz="1200" b="1" spc="-20" dirty="0">
                <a:solidFill>
                  <a:srgbClr val="F9F9F9"/>
                </a:solidFill>
                <a:latin typeface="Trebuchet MS"/>
                <a:cs typeface="Trebuchet MS"/>
              </a:rPr>
              <a:t>ción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de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F9F9F9"/>
                </a:solidFill>
                <a:latin typeface="Trebuchet MS"/>
                <a:cs typeface="Trebuchet MS"/>
              </a:rPr>
              <a:t>memoria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479" y="707501"/>
            <a:ext cx="3442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Esquema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gráfico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protección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través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registro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base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y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límite: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613" y="1237386"/>
            <a:ext cx="3634739" cy="157448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9697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C</a:t>
            </a:r>
            <a:r>
              <a:rPr spc="-10" dirty="0"/>
              <a:t>omponen</a:t>
            </a:r>
            <a:r>
              <a:rPr spc="-35" dirty="0"/>
              <a:t>t</a:t>
            </a:r>
            <a:r>
              <a:rPr spc="10" dirty="0"/>
              <a:t>es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25" dirty="0"/>
              <a:t>un</a:t>
            </a:r>
            <a:r>
              <a:rPr spc="-70" dirty="0"/>
              <a:t> </a:t>
            </a:r>
            <a:r>
              <a:rPr spc="15" dirty="0"/>
              <a:t>sis</a:t>
            </a:r>
            <a:r>
              <a:rPr spc="-10" dirty="0"/>
              <a:t>t</a:t>
            </a:r>
            <a:r>
              <a:rPr spc="-15" dirty="0"/>
              <a:t>ema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80"/>
              </a:spcBef>
            </a:pPr>
            <a:r>
              <a:rPr spc="-4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85403"/>
            <a:ext cx="3744595" cy="24866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484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CPU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(p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r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o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c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esador)</a:t>
            </a:r>
            <a:endParaRPr sz="1100">
              <a:latin typeface="Tahoma"/>
              <a:cs typeface="Tahoma"/>
            </a:endParaRPr>
          </a:p>
          <a:p>
            <a:pPr marL="402590" marR="34290" lvl="1" indent="-109220">
              <a:lnSpc>
                <a:spcPct val="114599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Unidad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central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procesamiento. Permite ejecutar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un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conjunto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instrucciones.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Su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velocidad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varios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órdenes </a:t>
            </a:r>
            <a:r>
              <a:rPr sz="1000" spc="-2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mayor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con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respecto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al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acceso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memoria.</a:t>
            </a:r>
            <a:endParaRPr sz="1000">
              <a:latin typeface="Tahoma"/>
              <a:cs typeface="Tahoma"/>
            </a:endParaRPr>
          </a:p>
          <a:p>
            <a:pPr marL="125095" indent="-113030">
              <a:lnSpc>
                <a:spcPct val="100000"/>
              </a:lnSpc>
              <a:spcBef>
                <a:spcPts val="375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Memoria</a:t>
            </a:r>
            <a:endParaRPr sz="1100">
              <a:latin typeface="Tahoma"/>
              <a:cs typeface="Tahoma"/>
            </a:endParaRPr>
          </a:p>
          <a:p>
            <a:pPr marL="402590" marR="5080" lvl="1" indent="-109220">
              <a:lnSpc>
                <a:spcPct val="114599"/>
              </a:lnSpc>
              <a:spcBef>
                <a:spcPts val="180"/>
              </a:spcBef>
              <a:buChar char="•"/>
              <a:tabLst>
                <a:tab pos="403225" algn="l"/>
              </a:tabLst>
            </a:pP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Permite mantener 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la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información disponible.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Existen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una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jerarquía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memoria: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registros,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caches,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memoria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física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 </a:t>
            </a:r>
            <a:r>
              <a:rPr sz="1000" spc="-3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tipo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RAM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dirty="0">
                <a:solidFill>
                  <a:srgbClr val="EB801A"/>
                </a:solidFill>
                <a:latin typeface="Tahoma"/>
                <a:cs typeface="Tahoma"/>
              </a:rPr>
              <a:t>Random </a:t>
            </a:r>
            <a:r>
              <a:rPr sz="1000" spc="-5" dirty="0">
                <a:solidFill>
                  <a:srgbClr val="EB801A"/>
                </a:solidFill>
                <a:latin typeface="Tahoma"/>
                <a:cs typeface="Tahoma"/>
              </a:rPr>
              <a:t>Access </a:t>
            </a:r>
            <a:r>
              <a:rPr sz="1000" spc="-10" dirty="0">
                <a:solidFill>
                  <a:srgbClr val="EB801A"/>
                </a:solidFill>
                <a:latin typeface="Tahoma"/>
                <a:cs typeface="Tahoma"/>
              </a:rPr>
              <a:t>Memory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),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dispositivos 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magnéticos,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ópticos.</a:t>
            </a:r>
            <a:endParaRPr sz="1000">
              <a:latin typeface="Tahoma"/>
              <a:cs typeface="Tahoma"/>
            </a:endParaRPr>
          </a:p>
          <a:p>
            <a:pPr marL="125095" indent="-113030">
              <a:lnSpc>
                <a:spcPct val="100000"/>
              </a:lnSpc>
              <a:spcBef>
                <a:spcPts val="375"/>
              </a:spcBef>
              <a:buChar char="•"/>
              <a:tabLst>
                <a:tab pos="125730" algn="l"/>
              </a:tabLst>
            </a:pP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Dispositivos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Entrada/Salida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(I/O)‏</a:t>
            </a:r>
            <a:endParaRPr sz="1100">
              <a:latin typeface="Tahoma"/>
              <a:cs typeface="Tahoma"/>
            </a:endParaRPr>
          </a:p>
          <a:p>
            <a:pPr marL="402590" marR="74930" lvl="1" indent="-109220">
              <a:lnSpc>
                <a:spcPct val="114599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Permiten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interactuar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con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sistema.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Algunos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dispositivos </a:t>
            </a:r>
            <a:r>
              <a:rPr sz="1000" spc="-3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más 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comunes: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impresoras,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teclados, 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ratón,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video, disco,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red,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etc.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6205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</a:t>
            </a:r>
            <a:r>
              <a:rPr spc="-65" dirty="0"/>
              <a:t>r</a:t>
            </a:r>
            <a:r>
              <a:rPr spc="-5" dirty="0"/>
              <a:t>o</a:t>
            </a:r>
            <a:r>
              <a:rPr spc="-30" dirty="0"/>
              <a:t>t</a:t>
            </a:r>
            <a:r>
              <a:rPr spc="-40" dirty="0"/>
              <a:t>e</a:t>
            </a:r>
            <a:r>
              <a:rPr spc="-55" dirty="0"/>
              <a:t>c</a:t>
            </a:r>
            <a:r>
              <a:rPr spc="-20" dirty="0"/>
              <a:t>ción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20" dirty="0"/>
              <a:t>memoria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38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700999"/>
            <a:ext cx="3738245" cy="211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12065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Cada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dirección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física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generada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por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CPU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controlada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para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comprobar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si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una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dirección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válida.</a:t>
            </a:r>
            <a:endParaRPr sz="1100">
              <a:latin typeface="Tahoma"/>
              <a:cs typeface="Tahoma"/>
            </a:endParaRPr>
          </a:p>
          <a:p>
            <a:pPr marL="125095" marR="39052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caso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una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acceso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inválido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genera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trap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al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sistema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operativo.</a:t>
            </a:r>
            <a:endParaRPr sz="1100">
              <a:latin typeface="Tahoma"/>
              <a:cs typeface="Tahoma"/>
            </a:endParaRPr>
          </a:p>
          <a:p>
            <a:pPr marL="125095" marR="50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unidad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convierte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direcciones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lógicas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físicas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MMU (</a:t>
            </a:r>
            <a:r>
              <a:rPr sz="1100" spc="-5" dirty="0">
                <a:solidFill>
                  <a:srgbClr val="EB801A"/>
                </a:solidFill>
                <a:latin typeface="Tahoma"/>
                <a:cs typeface="Tahoma"/>
              </a:rPr>
              <a:t>Memory </a:t>
            </a:r>
            <a:r>
              <a:rPr sz="1100" spc="5" dirty="0">
                <a:solidFill>
                  <a:srgbClr val="EB801A"/>
                </a:solidFill>
                <a:latin typeface="Tahoma"/>
                <a:cs typeface="Tahoma"/>
              </a:rPr>
              <a:t>Management </a:t>
            </a:r>
            <a:r>
              <a:rPr sz="1100" spc="-15" dirty="0">
                <a:solidFill>
                  <a:srgbClr val="EB801A"/>
                </a:solidFill>
                <a:latin typeface="Tahoma"/>
                <a:cs typeface="Tahoma"/>
              </a:rPr>
              <a:t>Unit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),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y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es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controla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acceso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memoria.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Esta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dispositivo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hardware.</a:t>
            </a:r>
            <a:endParaRPr sz="1100">
              <a:latin typeface="Tahoma"/>
              <a:cs typeface="Tahoma"/>
            </a:endParaRPr>
          </a:p>
          <a:p>
            <a:pPr marL="125095" marR="234315" indent="-113030" algn="just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unidad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MMU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únicamente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debe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ser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administrada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modo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monitor.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Por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ejemplo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cargar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registros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base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y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límite.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2833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</a:t>
            </a:r>
            <a:r>
              <a:rPr spc="-65" dirty="0"/>
              <a:t>r</a:t>
            </a:r>
            <a:r>
              <a:rPr spc="-5" dirty="0"/>
              <a:t>o</a:t>
            </a:r>
            <a:r>
              <a:rPr spc="-30" dirty="0"/>
              <a:t>t</a:t>
            </a:r>
            <a:r>
              <a:rPr spc="-40" dirty="0"/>
              <a:t>e</a:t>
            </a:r>
            <a:r>
              <a:rPr spc="-55" dirty="0"/>
              <a:t>c</a:t>
            </a:r>
            <a:r>
              <a:rPr spc="-20" dirty="0"/>
              <a:t>ción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30" dirty="0"/>
              <a:t>CPU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39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7469" rIns="0" bIns="0" rtlCol="0">
            <a:spAutoFit/>
          </a:bodyPr>
          <a:lstStyle/>
          <a:p>
            <a:pPr marL="287020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288290" algn="l"/>
              </a:tabLst>
            </a:pPr>
            <a:r>
              <a:rPr spc="5" dirty="0"/>
              <a:t>Una </a:t>
            </a:r>
            <a:r>
              <a:rPr spc="-15" dirty="0"/>
              <a:t>vez </a:t>
            </a:r>
            <a:r>
              <a:rPr spc="15" dirty="0"/>
              <a:t>que </a:t>
            </a:r>
            <a:r>
              <a:rPr spc="5" dirty="0"/>
              <a:t>a </a:t>
            </a:r>
            <a:r>
              <a:rPr spc="15" dirty="0"/>
              <a:t>un proceso </a:t>
            </a:r>
            <a:r>
              <a:rPr spc="10" dirty="0"/>
              <a:t>se </a:t>
            </a:r>
            <a:r>
              <a:rPr spc="35" dirty="0"/>
              <a:t>le </a:t>
            </a:r>
            <a:r>
              <a:rPr spc="5" dirty="0"/>
              <a:t>asigna </a:t>
            </a:r>
            <a:r>
              <a:rPr spc="15" dirty="0"/>
              <a:t>un </a:t>
            </a:r>
            <a:r>
              <a:rPr spc="5" dirty="0"/>
              <a:t>recurso </a:t>
            </a:r>
            <a:r>
              <a:rPr spc="10" dirty="0"/>
              <a:t> </a:t>
            </a:r>
            <a:r>
              <a:rPr dirty="0"/>
              <a:t>procesador,</a:t>
            </a:r>
            <a:r>
              <a:rPr spc="-70" dirty="0"/>
              <a:t> </a:t>
            </a:r>
            <a:r>
              <a:rPr spc="15" dirty="0"/>
              <a:t>puede</a:t>
            </a:r>
            <a:r>
              <a:rPr spc="-65" dirty="0"/>
              <a:t> </a:t>
            </a:r>
            <a:r>
              <a:rPr spc="10" dirty="0"/>
              <a:t>entrar</a:t>
            </a:r>
            <a:r>
              <a:rPr spc="-70" dirty="0"/>
              <a:t> </a:t>
            </a:r>
            <a:r>
              <a:rPr spc="15" dirty="0"/>
              <a:t>en</a:t>
            </a:r>
            <a:r>
              <a:rPr spc="-65" dirty="0"/>
              <a:t> </a:t>
            </a:r>
            <a:r>
              <a:rPr spc="10" dirty="0"/>
              <a:t>una</a:t>
            </a:r>
            <a:r>
              <a:rPr spc="-70" dirty="0"/>
              <a:t> </a:t>
            </a:r>
            <a:r>
              <a:rPr spc="20" dirty="0"/>
              <a:t>iteración</a:t>
            </a:r>
            <a:r>
              <a:rPr spc="-65" dirty="0"/>
              <a:t> </a:t>
            </a:r>
            <a:r>
              <a:rPr spc="20" dirty="0"/>
              <a:t>infinita</a:t>
            </a:r>
            <a:r>
              <a:rPr spc="-70" dirty="0"/>
              <a:t> </a:t>
            </a:r>
            <a:r>
              <a:rPr spc="10" dirty="0"/>
              <a:t>(infinite </a:t>
            </a:r>
            <a:r>
              <a:rPr spc="-330" dirty="0"/>
              <a:t> </a:t>
            </a:r>
            <a:r>
              <a:rPr spc="15" dirty="0"/>
              <a:t>loop)</a:t>
            </a:r>
            <a:r>
              <a:rPr spc="-55" dirty="0"/>
              <a:t> </a:t>
            </a:r>
            <a:r>
              <a:rPr spc="-20" dirty="0"/>
              <a:t>y</a:t>
            </a:r>
            <a:r>
              <a:rPr spc="-55" dirty="0"/>
              <a:t> </a:t>
            </a:r>
            <a:r>
              <a:rPr spc="25" dirty="0"/>
              <a:t>no</a:t>
            </a:r>
            <a:r>
              <a:rPr spc="-50" dirty="0"/>
              <a:t> </a:t>
            </a:r>
            <a:r>
              <a:rPr spc="10" dirty="0"/>
              <a:t>retornar</a:t>
            </a:r>
            <a:r>
              <a:rPr spc="-55" dirty="0"/>
              <a:t> </a:t>
            </a:r>
            <a:r>
              <a:rPr spc="10" dirty="0"/>
              <a:t>nunca</a:t>
            </a:r>
            <a:r>
              <a:rPr spc="-55" dirty="0"/>
              <a:t> </a:t>
            </a:r>
            <a:r>
              <a:rPr spc="5" dirty="0"/>
              <a:t>más</a:t>
            </a:r>
            <a:r>
              <a:rPr spc="-50" dirty="0"/>
              <a:t> </a:t>
            </a:r>
            <a:r>
              <a:rPr spc="40" dirty="0"/>
              <a:t>el</a:t>
            </a:r>
            <a:r>
              <a:rPr spc="-55" dirty="0"/>
              <a:t> </a:t>
            </a:r>
            <a:r>
              <a:rPr spc="20" dirty="0"/>
              <a:t>control</a:t>
            </a:r>
            <a:r>
              <a:rPr spc="-55" dirty="0"/>
              <a:t> </a:t>
            </a:r>
            <a:r>
              <a:rPr spc="30" dirty="0"/>
              <a:t>al</a:t>
            </a:r>
            <a:r>
              <a:rPr spc="-50" dirty="0"/>
              <a:t> </a:t>
            </a:r>
            <a:r>
              <a:rPr dirty="0"/>
              <a:t>sistema.</a:t>
            </a:r>
          </a:p>
          <a:p>
            <a:pPr marL="287020" marR="39751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288290" algn="l"/>
              </a:tabLst>
            </a:pPr>
            <a:r>
              <a:rPr dirty="0"/>
              <a:t>Deben</a:t>
            </a:r>
            <a:r>
              <a:rPr spc="-55" dirty="0"/>
              <a:t> </a:t>
            </a:r>
            <a:r>
              <a:rPr spc="15" dirty="0"/>
              <a:t>existir</a:t>
            </a:r>
            <a:r>
              <a:rPr spc="-50" dirty="0"/>
              <a:t> </a:t>
            </a:r>
            <a:r>
              <a:rPr spc="15" dirty="0"/>
              <a:t>mecanismos</a:t>
            </a:r>
            <a:r>
              <a:rPr spc="-55" dirty="0"/>
              <a:t> </a:t>
            </a:r>
            <a:r>
              <a:rPr spc="20" dirty="0"/>
              <a:t>de</a:t>
            </a:r>
            <a:r>
              <a:rPr spc="-50" dirty="0"/>
              <a:t> </a:t>
            </a:r>
            <a:r>
              <a:rPr spc="15" dirty="0"/>
              <a:t>protección</a:t>
            </a:r>
            <a:r>
              <a:rPr spc="-55" dirty="0"/>
              <a:t> </a:t>
            </a:r>
            <a:r>
              <a:rPr spc="20" dirty="0"/>
              <a:t>de</a:t>
            </a:r>
            <a:r>
              <a:rPr spc="-50" dirty="0"/>
              <a:t> </a:t>
            </a:r>
            <a:r>
              <a:rPr spc="20" dirty="0"/>
              <a:t>uso</a:t>
            </a:r>
            <a:r>
              <a:rPr spc="-50" dirty="0"/>
              <a:t> </a:t>
            </a:r>
            <a:r>
              <a:rPr spc="35" dirty="0"/>
              <a:t>del </a:t>
            </a:r>
            <a:r>
              <a:rPr spc="-330" dirty="0"/>
              <a:t> </a:t>
            </a:r>
            <a:r>
              <a:rPr dirty="0"/>
              <a:t>procesador.</a:t>
            </a:r>
          </a:p>
          <a:p>
            <a:pPr marL="287020" marR="61658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288290" algn="l"/>
              </a:tabLst>
            </a:pPr>
            <a:r>
              <a:rPr spc="5" dirty="0"/>
              <a:t>Una</a:t>
            </a:r>
            <a:r>
              <a:rPr spc="-60" dirty="0"/>
              <a:t> </a:t>
            </a:r>
            <a:r>
              <a:rPr spc="15" dirty="0"/>
              <a:t>alternativa</a:t>
            </a:r>
            <a:r>
              <a:rPr spc="-55" dirty="0"/>
              <a:t> </a:t>
            </a:r>
            <a:r>
              <a:rPr spc="10" dirty="0"/>
              <a:t>es</a:t>
            </a:r>
            <a:r>
              <a:rPr spc="-60" dirty="0"/>
              <a:t> </a:t>
            </a:r>
            <a:r>
              <a:rPr spc="30" dirty="0"/>
              <a:t>la</a:t>
            </a:r>
            <a:r>
              <a:rPr spc="-55" dirty="0"/>
              <a:t> </a:t>
            </a:r>
            <a:r>
              <a:rPr spc="25" dirty="0"/>
              <a:t>utilización</a:t>
            </a:r>
            <a:r>
              <a:rPr spc="-55" dirty="0"/>
              <a:t> </a:t>
            </a:r>
            <a:r>
              <a:rPr spc="20" dirty="0"/>
              <a:t>de</a:t>
            </a:r>
            <a:r>
              <a:rPr spc="-60" dirty="0"/>
              <a:t> </a:t>
            </a:r>
            <a:r>
              <a:rPr spc="15" dirty="0"/>
              <a:t>un</a:t>
            </a:r>
            <a:r>
              <a:rPr spc="-55" dirty="0"/>
              <a:t> </a:t>
            </a:r>
            <a:r>
              <a:rPr spc="20" dirty="0">
                <a:solidFill>
                  <a:srgbClr val="EB801A"/>
                </a:solidFill>
              </a:rPr>
              <a:t>timer</a:t>
            </a:r>
            <a:r>
              <a:rPr spc="-55" dirty="0">
                <a:solidFill>
                  <a:srgbClr val="EB801A"/>
                </a:solidFill>
              </a:rPr>
              <a:t> </a:t>
            </a:r>
            <a:r>
              <a:rPr spc="15" dirty="0"/>
              <a:t>que </a:t>
            </a:r>
            <a:r>
              <a:rPr spc="-330" dirty="0"/>
              <a:t> </a:t>
            </a:r>
            <a:r>
              <a:rPr spc="15" dirty="0"/>
              <a:t>interrumpa</a:t>
            </a:r>
            <a:r>
              <a:rPr spc="-60" dirty="0"/>
              <a:t> </a:t>
            </a:r>
            <a:r>
              <a:rPr spc="40" dirty="0"/>
              <a:t>el</a:t>
            </a:r>
            <a:r>
              <a:rPr spc="-60" dirty="0"/>
              <a:t> </a:t>
            </a:r>
            <a:r>
              <a:rPr spc="15" dirty="0"/>
              <a:t>procesador</a:t>
            </a:r>
            <a:r>
              <a:rPr spc="-55" dirty="0"/>
              <a:t> </a:t>
            </a:r>
            <a:r>
              <a:rPr spc="10" dirty="0"/>
              <a:t>cada</a:t>
            </a:r>
            <a:r>
              <a:rPr spc="-60" dirty="0"/>
              <a:t> </a:t>
            </a:r>
            <a:r>
              <a:rPr spc="20" dirty="0"/>
              <a:t>cierto</a:t>
            </a:r>
            <a:r>
              <a:rPr spc="-55" dirty="0"/>
              <a:t> </a:t>
            </a:r>
            <a:r>
              <a:rPr spc="5" dirty="0"/>
              <a:t>tiempo.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2833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</a:t>
            </a:r>
            <a:r>
              <a:rPr spc="-65" dirty="0"/>
              <a:t>r</a:t>
            </a:r>
            <a:r>
              <a:rPr spc="-5" dirty="0"/>
              <a:t>o</a:t>
            </a:r>
            <a:r>
              <a:rPr spc="-30" dirty="0"/>
              <a:t>t</a:t>
            </a:r>
            <a:r>
              <a:rPr spc="-40" dirty="0"/>
              <a:t>e</a:t>
            </a:r>
            <a:r>
              <a:rPr spc="-55" dirty="0"/>
              <a:t>c</a:t>
            </a:r>
            <a:r>
              <a:rPr spc="-20" dirty="0"/>
              <a:t>ción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30" dirty="0"/>
              <a:t>CPU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40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805139"/>
            <a:ext cx="3709035" cy="188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37465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sistema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operativo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al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asignar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CPU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carga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contador.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Cada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vez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interrupción de timer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se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genera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se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ejecuta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rutina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atención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correspondiente.</a:t>
            </a:r>
            <a:endParaRPr sz="1100">
              <a:latin typeface="Tahoma"/>
              <a:cs typeface="Tahoma"/>
            </a:endParaRPr>
          </a:p>
          <a:p>
            <a:pPr marL="125095" marR="50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rutina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atención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interrupción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contador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es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disminuido.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Si alcanza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al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valor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0,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se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le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quita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recurso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procesador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al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proceso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y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se invoca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al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planificador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para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seleccione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otro.</a:t>
            </a:r>
            <a:endParaRPr sz="1100">
              <a:latin typeface="Tahoma"/>
              <a:cs typeface="Tahoma"/>
            </a:endParaRPr>
          </a:p>
          <a:p>
            <a:pPr marL="125095" marR="14922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instrucción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permite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cargar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contador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debe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ser </a:t>
            </a:r>
            <a:r>
              <a:rPr sz="1100" spc="-3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privilegiada.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0454"/>
            <a:ext cx="3441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Red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5631"/>
            <a:ext cx="3048635" cy="5080"/>
            <a:chOff x="779995" y="1775631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5631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5631"/>
              <a:ext cx="2709545" cy="5080"/>
            </a:xfrm>
            <a:custGeom>
              <a:avLst/>
              <a:gdLst/>
              <a:ahLst/>
              <a:cxnLst/>
              <a:rect l="l" t="t" r="r" b="b"/>
              <a:pathLst>
                <a:path w="2709545" h="5080">
                  <a:moveTo>
                    <a:pt x="0" y="5060"/>
                  </a:moveTo>
                  <a:lnTo>
                    <a:pt x="0" y="0"/>
                  </a:lnTo>
                  <a:lnTo>
                    <a:pt x="2709356" y="0"/>
                  </a:lnTo>
                  <a:lnTo>
                    <a:pt x="270935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5867"/>
            <a:ext cx="2914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R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3019" y="3171630"/>
            <a:ext cx="183515" cy="17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spc="-20" dirty="0">
                <a:solidFill>
                  <a:srgbClr val="22373A"/>
                </a:solidFill>
                <a:latin typeface="Tahoma"/>
                <a:cs typeface="Tahoma"/>
              </a:rPr>
              <a:t>41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479" y="726650"/>
            <a:ext cx="3719195" cy="204152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359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Las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redes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pueden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clasificar,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básicamente,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dos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tipos:</a:t>
            </a:r>
            <a:endParaRPr sz="1100">
              <a:latin typeface="Tahoma"/>
              <a:cs typeface="Tahoma"/>
            </a:endParaRPr>
          </a:p>
          <a:p>
            <a:pPr marL="402590" lvl="1" indent="-109855">
              <a:lnSpc>
                <a:spcPct val="100000"/>
              </a:lnSpc>
              <a:spcBef>
                <a:spcPts val="235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5" dirty="0">
                <a:solidFill>
                  <a:srgbClr val="EB801A"/>
                </a:solidFill>
                <a:latin typeface="Tahoma"/>
                <a:cs typeface="Tahoma"/>
              </a:rPr>
              <a:t>Red</a:t>
            </a:r>
            <a:r>
              <a:rPr sz="1000" spc="-6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EB801A"/>
                </a:solidFill>
                <a:latin typeface="Tahoma"/>
                <a:cs typeface="Tahoma"/>
              </a:rPr>
              <a:t>LAN</a:t>
            </a:r>
            <a:r>
              <a:rPr sz="1000" spc="-6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(Local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Area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Network):</a:t>
            </a:r>
            <a:endParaRPr sz="1000">
              <a:latin typeface="Tahoma"/>
              <a:cs typeface="Tahoma"/>
            </a:endParaRPr>
          </a:p>
          <a:p>
            <a:pPr marL="679450" marR="5080" lvl="2" indent="-105410">
              <a:lnSpc>
                <a:spcPct val="116700"/>
              </a:lnSpc>
              <a:spcBef>
                <a:spcPts val="180"/>
              </a:spcBef>
              <a:buChar char="•"/>
              <a:tabLst>
                <a:tab pos="680085" algn="l"/>
              </a:tabLst>
            </a:pP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Las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redes</a:t>
            </a:r>
            <a:r>
              <a:rPr sz="9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LAN</a:t>
            </a:r>
            <a:r>
              <a:rPr sz="9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son</a:t>
            </a:r>
            <a:r>
              <a:rPr sz="9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pequeñas</a:t>
            </a:r>
            <a:r>
              <a:rPr sz="9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y</a:t>
            </a:r>
            <a:r>
              <a:rPr sz="9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su</a:t>
            </a:r>
            <a:r>
              <a:rPr sz="9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alcance</a:t>
            </a:r>
            <a:r>
              <a:rPr sz="9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está</a:t>
            </a:r>
            <a:r>
              <a:rPr sz="9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limitado</a:t>
            </a:r>
            <a:r>
              <a:rPr sz="9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por </a:t>
            </a:r>
            <a:r>
              <a:rPr sz="900" spc="-2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40" dirty="0">
                <a:solidFill>
                  <a:srgbClr val="22373A"/>
                </a:solidFill>
                <a:latin typeface="Tahoma"/>
                <a:cs typeface="Tahoma"/>
              </a:rPr>
              <a:t>lo</a:t>
            </a:r>
            <a:r>
              <a:rPr sz="9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general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no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más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edificio.</a:t>
            </a:r>
            <a:endParaRPr sz="900">
              <a:latin typeface="Tahoma"/>
              <a:cs typeface="Tahoma"/>
            </a:endParaRPr>
          </a:p>
          <a:p>
            <a:pPr marL="679450" lvl="2" indent="-106045">
              <a:lnSpc>
                <a:spcPct val="100000"/>
              </a:lnSpc>
              <a:spcBef>
                <a:spcPts val="180"/>
              </a:spcBef>
              <a:buChar char="•"/>
              <a:tabLst>
                <a:tab pos="680085" algn="l"/>
              </a:tabLst>
            </a:pPr>
            <a:r>
              <a:rPr sz="900" spc="-70" dirty="0">
                <a:solidFill>
                  <a:srgbClr val="22373A"/>
                </a:solidFill>
                <a:latin typeface="Tahoma"/>
                <a:cs typeface="Tahoma"/>
              </a:rPr>
              <a:t>V</a:t>
            </a:r>
            <a:r>
              <a:rPr sz="900" spc="45" dirty="0">
                <a:solidFill>
                  <a:srgbClr val="22373A"/>
                </a:solidFill>
                <a:latin typeface="Tahoma"/>
                <a:cs typeface="Tahoma"/>
              </a:rPr>
              <a:t>e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l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ocidades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55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900" spc="-70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r>
              <a:rPr sz="900" spc="-65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22373A"/>
                </a:solidFill>
                <a:latin typeface="Tahoma"/>
                <a:cs typeface="Tahoma"/>
              </a:rPr>
              <a:t>10</a:t>
            </a:r>
            <a:r>
              <a:rPr sz="900" spc="-50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r>
              <a:rPr sz="900" spc="-65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1000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Mbits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s,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o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más.</a:t>
            </a:r>
            <a:endParaRPr sz="900">
              <a:latin typeface="Tahoma"/>
              <a:cs typeface="Tahoma"/>
            </a:endParaRPr>
          </a:p>
          <a:p>
            <a:pPr marL="402590" lvl="1" indent="-109855">
              <a:lnSpc>
                <a:spcPct val="100000"/>
              </a:lnSpc>
              <a:spcBef>
                <a:spcPts val="280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30" dirty="0">
                <a:solidFill>
                  <a:srgbClr val="EB801A"/>
                </a:solidFill>
                <a:latin typeface="Tahoma"/>
                <a:cs typeface="Tahoma"/>
              </a:rPr>
              <a:t>R</a:t>
            </a:r>
            <a:r>
              <a:rPr sz="1000" spc="20" dirty="0">
                <a:solidFill>
                  <a:srgbClr val="EB801A"/>
                </a:solidFill>
                <a:latin typeface="Tahoma"/>
                <a:cs typeface="Tahoma"/>
              </a:rPr>
              <a:t>ed</a:t>
            </a:r>
            <a:r>
              <a:rPr sz="1000" spc="-5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EB801A"/>
                </a:solidFill>
                <a:latin typeface="Tahoma"/>
                <a:cs typeface="Tahoma"/>
              </a:rPr>
              <a:t>WAN</a:t>
            </a:r>
            <a:r>
              <a:rPr sz="1000" spc="-5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(Wide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r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e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Network):</a:t>
            </a:r>
            <a:endParaRPr sz="1000">
              <a:latin typeface="Tahoma"/>
              <a:cs typeface="Tahoma"/>
            </a:endParaRPr>
          </a:p>
          <a:p>
            <a:pPr marL="679450" marR="212090" lvl="2" indent="-105410">
              <a:lnSpc>
                <a:spcPct val="116700"/>
              </a:lnSpc>
              <a:spcBef>
                <a:spcPts val="180"/>
              </a:spcBef>
              <a:buChar char="•"/>
              <a:tabLst>
                <a:tab pos="680085" algn="l"/>
              </a:tabLst>
            </a:pP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Las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redes</a:t>
            </a:r>
            <a:r>
              <a:rPr sz="9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22373A"/>
                </a:solidFill>
                <a:latin typeface="Tahoma"/>
                <a:cs typeface="Tahoma"/>
              </a:rPr>
              <a:t>WAN</a:t>
            </a:r>
            <a:r>
              <a:rPr sz="9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son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redes</a:t>
            </a:r>
            <a:r>
              <a:rPr sz="9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distribuidas</a:t>
            </a:r>
            <a:r>
              <a:rPr sz="9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sobre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una</a:t>
            </a:r>
            <a:r>
              <a:rPr sz="9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región </a:t>
            </a:r>
            <a:r>
              <a:rPr sz="900" spc="-2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grande.</a:t>
            </a:r>
            <a:endParaRPr sz="900">
              <a:latin typeface="Tahoma"/>
              <a:cs typeface="Tahoma"/>
            </a:endParaRPr>
          </a:p>
          <a:p>
            <a:pPr marL="679450" lvl="2" indent="-106045">
              <a:lnSpc>
                <a:spcPct val="100000"/>
              </a:lnSpc>
              <a:spcBef>
                <a:spcPts val="180"/>
              </a:spcBef>
              <a:buChar char="•"/>
              <a:tabLst>
                <a:tab pos="680085" algn="l"/>
              </a:tabLst>
            </a:pPr>
            <a:r>
              <a:rPr sz="900" spc="-114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900" spc="-6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5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22373A"/>
                </a:solidFill>
                <a:latin typeface="Tahoma"/>
                <a:cs typeface="Tahoma"/>
              </a:rPr>
              <a:t>100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Mbits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s.</a:t>
            </a:r>
            <a:endParaRPr sz="900">
              <a:latin typeface="Tahoma"/>
              <a:cs typeface="Tahoma"/>
            </a:endParaRPr>
          </a:p>
          <a:p>
            <a:pPr marL="125095" marR="185420" indent="-113030">
              <a:lnSpc>
                <a:spcPct val="118000"/>
              </a:lnSpc>
              <a:spcBef>
                <a:spcPts val="340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diferencia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principal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como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están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geográficamente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distribuidas.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7716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LAN: </a:t>
            </a:r>
            <a:r>
              <a:rPr spc="-85" dirty="0"/>
              <a:t>L</a:t>
            </a:r>
            <a:r>
              <a:rPr spc="-15" dirty="0"/>
              <a:t>o</a:t>
            </a:r>
            <a:r>
              <a:rPr spc="-25" dirty="0"/>
              <a:t>c</a:t>
            </a:r>
            <a:r>
              <a:rPr dirty="0"/>
              <a:t>al</a:t>
            </a:r>
            <a:r>
              <a:rPr spc="-70" dirty="0"/>
              <a:t> </a:t>
            </a:r>
            <a:r>
              <a:rPr spc="-60" dirty="0"/>
              <a:t>A</a:t>
            </a:r>
            <a:r>
              <a:rPr spc="-65" dirty="0"/>
              <a:t>r</a:t>
            </a:r>
            <a:r>
              <a:rPr spc="-40" dirty="0"/>
              <a:t>e</a:t>
            </a:r>
            <a:r>
              <a:rPr spc="10" dirty="0"/>
              <a:t>a</a:t>
            </a:r>
            <a:r>
              <a:rPr spc="-70" dirty="0"/>
              <a:t> </a:t>
            </a:r>
            <a:r>
              <a:rPr spc="-20" dirty="0"/>
              <a:t>Networ</a:t>
            </a:r>
            <a:r>
              <a:rPr spc="-30" dirty="0"/>
              <a:t>k</a:t>
            </a:r>
            <a:r>
              <a:rPr spc="5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31709"/>
            <a:ext cx="3689350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Son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redes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interconectan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sistemas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corta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distancia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y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se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tiende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tener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interconexiones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 alta velocidad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con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baja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tasa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error.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685" y="1127709"/>
            <a:ext cx="2674619" cy="21631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43019" y="3171630"/>
            <a:ext cx="183515" cy="17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spc="-20" dirty="0">
                <a:solidFill>
                  <a:srgbClr val="22373A"/>
                </a:solidFill>
                <a:latin typeface="Tahoma"/>
                <a:cs typeface="Tahoma"/>
              </a:rPr>
              <a:t>42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8053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WAN: </a:t>
            </a:r>
            <a:r>
              <a:rPr spc="-25" dirty="0"/>
              <a:t>Wide</a:t>
            </a:r>
            <a:r>
              <a:rPr spc="-70" dirty="0"/>
              <a:t> </a:t>
            </a:r>
            <a:r>
              <a:rPr spc="-60" dirty="0"/>
              <a:t>A</a:t>
            </a:r>
            <a:r>
              <a:rPr spc="-65" dirty="0"/>
              <a:t>r</a:t>
            </a:r>
            <a:r>
              <a:rPr spc="-40" dirty="0"/>
              <a:t>e</a:t>
            </a:r>
            <a:r>
              <a:rPr spc="10" dirty="0"/>
              <a:t>a</a:t>
            </a:r>
            <a:r>
              <a:rPr spc="-70" dirty="0"/>
              <a:t> </a:t>
            </a:r>
            <a:r>
              <a:rPr spc="-20" dirty="0"/>
              <a:t>Networ</a:t>
            </a:r>
            <a:r>
              <a:rPr spc="-30" dirty="0"/>
              <a:t>k</a:t>
            </a:r>
            <a:r>
              <a:rPr spc="5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31709"/>
            <a:ext cx="3597910" cy="6191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340"/>
              </a:spcBef>
              <a:buChar char="•"/>
              <a:tabLst>
                <a:tab pos="125730" algn="l"/>
              </a:tabLst>
            </a:pP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Son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redes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interconectan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sistemas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remotos.</a:t>
            </a:r>
            <a:endParaRPr sz="1100">
              <a:latin typeface="Tahoma"/>
              <a:cs typeface="Tahoma"/>
            </a:endParaRPr>
          </a:p>
          <a:p>
            <a:pPr marL="125095" marR="5080" indent="-113030">
              <a:lnSpc>
                <a:spcPct val="118000"/>
              </a:lnSpc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enlaces,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por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lo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general,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son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provistos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por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empresas </a:t>
            </a:r>
            <a:r>
              <a:rPr sz="1100" spc="-3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telecomunicaciones.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9545" y="1100277"/>
            <a:ext cx="2628900" cy="216027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43019" y="3171630"/>
            <a:ext cx="183515" cy="17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spc="-20" dirty="0">
                <a:solidFill>
                  <a:srgbClr val="22373A"/>
                </a:solidFill>
                <a:latin typeface="Tahoma"/>
                <a:cs typeface="Tahoma"/>
              </a:rPr>
              <a:t>43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2573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T</a:t>
            </a:r>
            <a:r>
              <a:rPr spc="10" dirty="0"/>
              <a:t>opo</a:t>
            </a:r>
            <a:r>
              <a:rPr spc="-5" dirty="0"/>
              <a:t>l</a:t>
            </a:r>
            <a:r>
              <a:rPr spc="20" dirty="0"/>
              <a:t>ogías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65" dirty="0"/>
              <a:t>r</a:t>
            </a:r>
            <a:r>
              <a:rPr spc="-10" dirty="0"/>
              <a:t>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43019" y="3171630"/>
            <a:ext cx="183515" cy="17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spc="-20" dirty="0">
                <a:solidFill>
                  <a:srgbClr val="22373A"/>
                </a:solidFill>
                <a:latin typeface="Tahoma"/>
                <a:cs typeface="Tahoma"/>
              </a:rPr>
              <a:t>44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479" y="689887"/>
            <a:ext cx="3744595" cy="2140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259715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Las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redes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pueden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estar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interconectadas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diferentes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formas.</a:t>
            </a:r>
            <a:endParaRPr sz="1100">
              <a:latin typeface="Tahoma"/>
              <a:cs typeface="Tahoma"/>
            </a:endParaRPr>
          </a:p>
          <a:p>
            <a:pPr marL="125095" indent="-113030">
              <a:lnSpc>
                <a:spcPct val="100000"/>
              </a:lnSpc>
              <a:spcBef>
                <a:spcPts val="355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Esto</a:t>
            </a:r>
            <a:r>
              <a:rPr sz="1100" spc="-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dependerá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de:</a:t>
            </a:r>
            <a:endParaRPr sz="1100">
              <a:latin typeface="Tahoma"/>
              <a:cs typeface="Tahoma"/>
            </a:endParaRPr>
          </a:p>
          <a:p>
            <a:pPr marL="402590" marR="378460" lvl="1" indent="-109220">
              <a:lnSpc>
                <a:spcPct val="114599"/>
              </a:lnSpc>
              <a:spcBef>
                <a:spcPts val="180"/>
              </a:spcBef>
              <a:buChar char="•"/>
              <a:tabLst>
                <a:tab pos="403225" algn="l"/>
              </a:tabLst>
            </a:pP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Costos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básicos: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Qué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costo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nivel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monetario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implica </a:t>
            </a:r>
            <a:r>
              <a:rPr sz="1000" spc="-2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interconectar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red.</a:t>
            </a:r>
            <a:endParaRPr sz="1000">
              <a:latin typeface="Tahoma"/>
              <a:cs typeface="Tahoma"/>
            </a:endParaRPr>
          </a:p>
          <a:p>
            <a:pPr marL="402590" marR="5080" lvl="1" indent="-109220">
              <a:lnSpc>
                <a:spcPct val="114599"/>
              </a:lnSpc>
              <a:buChar char="•"/>
              <a:tabLst>
                <a:tab pos="403225" algn="l"/>
              </a:tabLst>
            </a:pP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Costo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nivel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comunicación: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Qué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tiempo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lleva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enviar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un </a:t>
            </a:r>
            <a:r>
              <a:rPr sz="1000" spc="-2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mensaje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desde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nodo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otro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red.</a:t>
            </a:r>
            <a:endParaRPr sz="1000">
              <a:latin typeface="Tahoma"/>
              <a:cs typeface="Tahoma"/>
            </a:endParaRPr>
          </a:p>
          <a:p>
            <a:pPr marL="402590" marR="375285" lvl="1" indent="-109220">
              <a:lnSpc>
                <a:spcPct val="114599"/>
              </a:lnSpc>
              <a:buChar char="•"/>
              <a:tabLst>
                <a:tab pos="403225" algn="l"/>
              </a:tabLst>
            </a:pP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Nivel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confianza: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Qué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tan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resistente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red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ante </a:t>
            </a:r>
            <a:r>
              <a:rPr sz="1000" spc="-2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eventuales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fallos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componentes.</a:t>
            </a:r>
            <a:endParaRPr sz="1000">
              <a:latin typeface="Tahoma"/>
              <a:cs typeface="Tahoma"/>
            </a:endParaRPr>
          </a:p>
          <a:p>
            <a:pPr marL="125095" marR="46355" indent="-113030">
              <a:lnSpc>
                <a:spcPct val="118000"/>
              </a:lnSpc>
              <a:spcBef>
                <a:spcPts val="315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Las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topologías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implementen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dependerán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estas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tres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variables.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5867"/>
            <a:ext cx="3883660" cy="579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70" dirty="0">
                <a:solidFill>
                  <a:srgbClr val="F9F9F9"/>
                </a:solidFill>
                <a:latin typeface="Trebuchet MS"/>
                <a:cs typeface="Trebuchet MS"/>
              </a:rPr>
              <a:t>T</a:t>
            </a:r>
            <a:r>
              <a:rPr sz="1200" b="1" spc="10" dirty="0">
                <a:solidFill>
                  <a:srgbClr val="F9F9F9"/>
                </a:solidFill>
                <a:latin typeface="Trebuchet MS"/>
                <a:cs typeface="Trebuchet MS"/>
              </a:rPr>
              <a:t>opo</a:t>
            </a:r>
            <a:r>
              <a:rPr sz="1200" b="1" spc="-5" dirty="0">
                <a:solidFill>
                  <a:srgbClr val="F9F9F9"/>
                </a:solidFill>
                <a:latin typeface="Trebuchet MS"/>
                <a:cs typeface="Trebuchet MS"/>
              </a:rPr>
              <a:t>l</a:t>
            </a:r>
            <a:r>
              <a:rPr sz="1200" b="1" spc="20" dirty="0">
                <a:solidFill>
                  <a:srgbClr val="F9F9F9"/>
                </a:solidFill>
                <a:latin typeface="Trebuchet MS"/>
                <a:cs typeface="Trebuchet MS"/>
              </a:rPr>
              <a:t>ogías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de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65" dirty="0">
                <a:solidFill>
                  <a:srgbClr val="F9F9F9"/>
                </a:solidFill>
                <a:latin typeface="Trebuchet MS"/>
                <a:cs typeface="Trebuchet MS"/>
              </a:rPr>
              <a:t>r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ed</a:t>
            </a:r>
            <a:endParaRPr sz="1200">
              <a:latin typeface="Trebuchet MS"/>
              <a:cs typeface="Trebuchet MS"/>
            </a:endParaRPr>
          </a:p>
          <a:p>
            <a:pPr marL="514350" indent="-113664">
              <a:lnSpc>
                <a:spcPct val="100000"/>
              </a:lnSpc>
              <a:spcBef>
                <a:spcPts val="1605"/>
              </a:spcBef>
              <a:buChar char="•"/>
              <a:tabLst>
                <a:tab pos="514984" algn="l"/>
              </a:tabLst>
            </a:pP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Esquema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gráfico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algunas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topologías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más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comunes: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181" y="732091"/>
            <a:ext cx="2103596" cy="25136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43019" y="3171630"/>
            <a:ext cx="183515" cy="17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spc="-20" dirty="0">
                <a:solidFill>
                  <a:srgbClr val="22373A"/>
                </a:solidFill>
                <a:latin typeface="Tahoma"/>
                <a:cs typeface="Tahoma"/>
              </a:rPr>
              <a:t>45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5867"/>
            <a:ext cx="19697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80" dirty="0">
                <a:solidFill>
                  <a:srgbClr val="F9F9F9"/>
                </a:solidFill>
                <a:latin typeface="Trebuchet MS"/>
                <a:cs typeface="Trebuchet MS"/>
              </a:rPr>
              <a:t>C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omponen</a:t>
            </a:r>
            <a:r>
              <a:rPr sz="1200" b="1" spc="-35" dirty="0">
                <a:solidFill>
                  <a:srgbClr val="F9F9F9"/>
                </a:solidFill>
                <a:latin typeface="Trebuchet MS"/>
                <a:cs typeface="Trebuchet MS"/>
              </a:rPr>
              <a:t>t</a:t>
            </a:r>
            <a:r>
              <a:rPr sz="1200" b="1" spc="10" dirty="0">
                <a:solidFill>
                  <a:srgbClr val="F9F9F9"/>
                </a:solidFill>
                <a:latin typeface="Trebuchet MS"/>
                <a:cs typeface="Trebuchet MS"/>
              </a:rPr>
              <a:t>es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de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25" dirty="0">
                <a:solidFill>
                  <a:srgbClr val="F9F9F9"/>
                </a:solidFill>
                <a:latin typeface="Trebuchet MS"/>
                <a:cs typeface="Trebuchet MS"/>
              </a:rPr>
              <a:t>un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" dirty="0">
                <a:solidFill>
                  <a:srgbClr val="F9F9F9"/>
                </a:solidFill>
                <a:latin typeface="Trebuchet MS"/>
                <a:cs typeface="Trebuchet MS"/>
              </a:rPr>
              <a:t>sis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t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ema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479" y="821650"/>
            <a:ext cx="11925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90"/>
              </a:spcBef>
              <a:buChar char="•"/>
              <a:tabLst>
                <a:tab pos="125730" algn="l"/>
              </a:tabLst>
            </a:pP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squema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g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r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áfi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o: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206" y="1122000"/>
            <a:ext cx="3797617" cy="160734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80"/>
              </a:spcBef>
            </a:pPr>
            <a:r>
              <a:rPr spc="-45" dirty="0"/>
              <a:t>4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2211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CPU</a:t>
            </a:r>
            <a:r>
              <a:rPr spc="-70" dirty="0"/>
              <a:t> </a:t>
            </a:r>
            <a:r>
              <a:rPr spc="-30" dirty="0"/>
              <a:t>(p</a:t>
            </a:r>
            <a:r>
              <a:rPr spc="-55" dirty="0"/>
              <a:t>r</a:t>
            </a:r>
            <a:r>
              <a:rPr spc="-15" dirty="0"/>
              <a:t>o</a:t>
            </a:r>
            <a:r>
              <a:rPr spc="-35" dirty="0"/>
              <a:t>c</a:t>
            </a:r>
            <a:r>
              <a:rPr spc="-5" dirty="0"/>
              <a:t>esador)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80"/>
              </a:spcBef>
            </a:pPr>
            <a:r>
              <a:rPr spc="-45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31709"/>
            <a:ext cx="3749675" cy="2795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6515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unidad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central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procesamiento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ejecuta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los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programas.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sistema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puede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haber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más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una.</a:t>
            </a:r>
            <a:endParaRPr sz="1100">
              <a:latin typeface="Tahoma"/>
              <a:cs typeface="Tahoma"/>
            </a:endParaRPr>
          </a:p>
          <a:p>
            <a:pPr marL="125095" marR="5080" indent="-113030">
              <a:lnSpc>
                <a:spcPct val="118000"/>
              </a:lnSpc>
              <a:buChar char="•"/>
              <a:tabLst>
                <a:tab pos="125730" algn="l"/>
              </a:tabLst>
            </a:pP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El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ciclo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básico consiste en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tomar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instrucción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apuntada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por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PC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-10" dirty="0">
                <a:solidFill>
                  <a:srgbClr val="EB801A"/>
                </a:solidFill>
                <a:latin typeface="Tahoma"/>
                <a:cs typeface="Tahoma"/>
              </a:rPr>
              <a:t>program </a:t>
            </a:r>
            <a:r>
              <a:rPr sz="1100" dirty="0">
                <a:solidFill>
                  <a:srgbClr val="EB801A"/>
                </a:solidFill>
                <a:latin typeface="Tahoma"/>
                <a:cs typeface="Tahoma"/>
              </a:rPr>
              <a:t>counter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)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-15" dirty="0">
                <a:solidFill>
                  <a:srgbClr val="EB801A"/>
                </a:solidFill>
                <a:latin typeface="Tahoma"/>
                <a:cs typeface="Tahoma"/>
              </a:rPr>
              <a:t>fetching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),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decodificarla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para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determinar su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tipo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y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operandos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-10" dirty="0">
                <a:solidFill>
                  <a:srgbClr val="EB801A"/>
                </a:solidFill>
                <a:latin typeface="Tahoma"/>
                <a:cs typeface="Tahoma"/>
              </a:rPr>
              <a:t>decoding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),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ejecutarla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-15" dirty="0">
                <a:solidFill>
                  <a:srgbClr val="EB801A"/>
                </a:solidFill>
                <a:latin typeface="Tahoma"/>
                <a:cs typeface="Tahoma"/>
              </a:rPr>
              <a:t>executing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),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y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luego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continuar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con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siguiente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instrucción.</a:t>
            </a:r>
            <a:endParaRPr sz="1100">
              <a:latin typeface="Tahoma"/>
              <a:cs typeface="Tahoma"/>
            </a:endParaRPr>
          </a:p>
          <a:p>
            <a:pPr marL="125095" marR="354330" indent="-113030">
              <a:lnSpc>
                <a:spcPct val="118000"/>
              </a:lnSpc>
              <a:buChar char="•"/>
              <a:tabLst>
                <a:tab pos="125730" algn="l"/>
              </a:tabLst>
            </a:pP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Arquitecturas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modernas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aumentan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performance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ejecutando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las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operaciones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paralelo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(fetching,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decoding,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executing).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Esta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técnica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conocida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como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EB801A"/>
                </a:solidFill>
                <a:latin typeface="Tahoma"/>
                <a:cs typeface="Tahoma"/>
              </a:rPr>
              <a:t>pipelining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5095" marR="144145" indent="-113030">
              <a:lnSpc>
                <a:spcPct val="118000"/>
              </a:lnSpc>
              <a:spcBef>
                <a:spcPts val="5"/>
              </a:spcBef>
              <a:buChar char="•"/>
              <a:tabLst>
                <a:tab pos="125730" algn="l"/>
              </a:tabLst>
            </a:pP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Existen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varias arquitecturas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procesador que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se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clasifican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EB801A"/>
                </a:solidFill>
                <a:latin typeface="Tahoma"/>
                <a:cs typeface="Tahoma"/>
              </a:rPr>
              <a:t>RISC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(Reduced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Instruction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Set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Computer)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o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EB801A"/>
                </a:solidFill>
                <a:latin typeface="Tahoma"/>
                <a:cs typeface="Tahoma"/>
              </a:rPr>
              <a:t>CISC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(Complex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Instruction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Set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Computer).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Algunas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arquitecturas: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SPARC,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POWER,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x86,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Itanium.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2211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CPU</a:t>
            </a:r>
            <a:r>
              <a:rPr spc="-70" dirty="0"/>
              <a:t> </a:t>
            </a:r>
            <a:r>
              <a:rPr spc="-30" dirty="0"/>
              <a:t>(p</a:t>
            </a:r>
            <a:r>
              <a:rPr spc="-55" dirty="0"/>
              <a:t>r</a:t>
            </a:r>
            <a:r>
              <a:rPr spc="-15" dirty="0"/>
              <a:t>o</a:t>
            </a:r>
            <a:r>
              <a:rPr spc="-35" dirty="0"/>
              <a:t>c</a:t>
            </a:r>
            <a:r>
              <a:rPr spc="-5" dirty="0"/>
              <a:t>esador)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80"/>
              </a:spcBef>
            </a:pPr>
            <a:r>
              <a:rPr spc="-45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89353"/>
            <a:ext cx="3672204" cy="2513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41910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velocidad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procesador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varios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órdenes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magnitud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mayor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velocidad de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acceso a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información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está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memoria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volátil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(</a:t>
            </a:r>
            <a:r>
              <a:rPr sz="1100" spc="-50" dirty="0">
                <a:solidFill>
                  <a:srgbClr val="EB801A"/>
                </a:solidFill>
                <a:latin typeface="Tahoma"/>
                <a:cs typeface="Tahoma"/>
              </a:rPr>
              <a:t>RAM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  <a:p>
            <a:pPr marL="125095" marR="6032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Esto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implicó la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creación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registros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nivel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del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procesador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y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finalmente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una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cache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memoria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-5" dirty="0">
                <a:solidFill>
                  <a:srgbClr val="EB801A"/>
                </a:solidFill>
                <a:latin typeface="Tahoma"/>
                <a:cs typeface="Tahoma"/>
              </a:rPr>
              <a:t>caches </a:t>
            </a:r>
            <a:r>
              <a:rPr sz="1100" spc="-33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1e</a:t>
            </a:r>
            <a:r>
              <a:rPr sz="1100" spc="-120" dirty="0">
                <a:solidFill>
                  <a:srgbClr val="22373A"/>
                </a:solidFill>
                <a:latin typeface="Tahoma"/>
                <a:cs typeface="Tahoma"/>
              </a:rPr>
              <a:t>r</a:t>
            </a:r>
            <a:r>
              <a:rPr sz="1100" spc="-80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Ni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v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8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d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o</a:t>
            </a:r>
            <a:r>
              <a:rPr sz="1100" spc="-80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Ni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v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y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hasta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3e</a:t>
            </a:r>
            <a:r>
              <a:rPr sz="1100" spc="-100" dirty="0">
                <a:solidFill>
                  <a:srgbClr val="22373A"/>
                </a:solidFill>
                <a:latin typeface="Tahoma"/>
                <a:cs typeface="Tahoma"/>
              </a:rPr>
              <a:t>r</a:t>
            </a:r>
            <a:r>
              <a:rPr sz="1100" spc="-80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Ni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v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el).</a:t>
            </a:r>
            <a:endParaRPr sz="1100">
              <a:latin typeface="Tahoma"/>
              <a:cs typeface="Tahoma"/>
            </a:endParaRPr>
          </a:p>
          <a:p>
            <a:pPr marL="125095" marR="7048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registros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son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memoria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más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rápida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accede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un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procesador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y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están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integrados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al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chip.</a:t>
            </a:r>
            <a:endParaRPr sz="1100">
              <a:latin typeface="Tahoma"/>
              <a:cs typeface="Tahoma"/>
            </a:endParaRPr>
          </a:p>
          <a:p>
            <a:pPr marL="125095" marR="50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últimos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años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han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surgido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procesadores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un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mismo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chip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contienen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varios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núcleos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ejecución.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Esto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ha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llevado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una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nueva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terminología: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single-core,</a:t>
            </a:r>
            <a:endParaRPr sz="1100">
              <a:latin typeface="Tahoma"/>
              <a:cs typeface="Tahoma"/>
            </a:endParaRPr>
          </a:p>
          <a:p>
            <a:pPr marL="125095">
              <a:lnSpc>
                <a:spcPct val="100000"/>
              </a:lnSpc>
              <a:spcBef>
                <a:spcPts val="235"/>
              </a:spcBef>
            </a:pP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dual-core,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quad-core,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etc.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2211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CPU</a:t>
            </a:r>
            <a:r>
              <a:rPr spc="-70" dirty="0"/>
              <a:t> </a:t>
            </a:r>
            <a:r>
              <a:rPr spc="-30" dirty="0"/>
              <a:t>(p</a:t>
            </a:r>
            <a:r>
              <a:rPr spc="-55" dirty="0"/>
              <a:t>r</a:t>
            </a:r>
            <a:r>
              <a:rPr spc="-15" dirty="0"/>
              <a:t>o</a:t>
            </a:r>
            <a:r>
              <a:rPr spc="-35" dirty="0"/>
              <a:t>c</a:t>
            </a:r>
            <a:r>
              <a:rPr spc="-5" dirty="0"/>
              <a:t>esador)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80"/>
              </a:spcBef>
            </a:pPr>
            <a:r>
              <a:rPr spc="-45"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6079" y="958149"/>
            <a:ext cx="3724910" cy="158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 marR="434975" indent="-113030">
              <a:lnSpc>
                <a:spcPct val="104200"/>
              </a:lnSpc>
              <a:spcBef>
                <a:spcPts val="100"/>
              </a:spcBef>
              <a:buChar char="•"/>
              <a:tabLst>
                <a:tab pos="151130" algn="l"/>
              </a:tabLst>
            </a:pP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Dentro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mismo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chip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procesador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incluyen </a:t>
            </a:r>
            <a:r>
              <a:rPr sz="1100" spc="-3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registros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rápido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acceso:</a:t>
            </a:r>
            <a:endParaRPr sz="1100">
              <a:latin typeface="Tahoma"/>
              <a:cs typeface="Tahoma"/>
            </a:endParaRPr>
          </a:p>
          <a:p>
            <a:pPr marL="427990" lvl="1" indent="-109855">
              <a:lnSpc>
                <a:spcPct val="100000"/>
              </a:lnSpc>
              <a:spcBef>
                <a:spcPts val="355"/>
              </a:spcBef>
              <a:buChar char="•"/>
              <a:tabLst>
                <a:tab pos="428625" algn="l"/>
              </a:tabLst>
            </a:pP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Registros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punto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fijo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y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punto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flotante.</a:t>
            </a:r>
            <a:endParaRPr sz="1000">
              <a:latin typeface="Tahoma"/>
              <a:cs typeface="Tahoma"/>
            </a:endParaRPr>
          </a:p>
          <a:p>
            <a:pPr marL="427990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428625" algn="l"/>
              </a:tabLst>
            </a:pP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Registros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direccionamiento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ES,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SS,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DS,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CS,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etc..</a:t>
            </a:r>
            <a:endParaRPr sz="1000">
              <a:latin typeface="Tahoma"/>
              <a:cs typeface="Tahoma"/>
            </a:endParaRPr>
          </a:p>
          <a:p>
            <a:pPr marL="427990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428625" algn="l"/>
              </a:tabLst>
            </a:pP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Registro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Estado.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Incluye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PC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y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banderas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con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zero,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carry.</a:t>
            </a:r>
            <a:endParaRPr sz="1000">
              <a:latin typeface="Tahoma"/>
              <a:cs typeface="Tahoma"/>
            </a:endParaRPr>
          </a:p>
          <a:p>
            <a:pPr marL="427990" lvl="1" indent="-109855">
              <a:lnSpc>
                <a:spcPct val="100000"/>
              </a:lnSpc>
              <a:spcBef>
                <a:spcPts val="60"/>
              </a:spcBef>
              <a:buChar char="•"/>
              <a:tabLst>
                <a:tab pos="428625" algn="l"/>
              </a:tabLst>
            </a:pP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Caches:</a:t>
            </a:r>
            <a:endParaRPr sz="1000">
              <a:latin typeface="Tahoma"/>
              <a:cs typeface="Tahoma"/>
            </a:endParaRPr>
          </a:p>
          <a:p>
            <a:pPr marL="704850" lvl="2" indent="-106045">
              <a:lnSpc>
                <a:spcPct val="100000"/>
              </a:lnSpc>
              <a:spcBef>
                <a:spcPts val="359"/>
              </a:spcBef>
              <a:buChar char="•"/>
              <a:tabLst>
                <a:tab pos="705485" algn="l"/>
              </a:tabLst>
            </a:pPr>
            <a:r>
              <a:rPr sz="900" spc="-11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900" spc="7" baseline="37037" dirty="0">
                <a:solidFill>
                  <a:srgbClr val="22373A"/>
                </a:solidFill>
                <a:latin typeface="Tahoma"/>
                <a:cs typeface="Tahoma"/>
              </a:rPr>
              <a:t>er</a:t>
            </a:r>
            <a:r>
              <a:rPr sz="900" baseline="37037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27" baseline="37037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Ni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v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(del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o</a:t>
            </a:r>
            <a:r>
              <a:rPr sz="900" spc="-5" dirty="0">
                <a:solidFill>
                  <a:srgbClr val="22373A"/>
                </a:solidFill>
                <a:latin typeface="Tahoma"/>
                <a:cs typeface="Tahoma"/>
              </a:rPr>
              <a:t>r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den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20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Kb).</a:t>
            </a:r>
            <a:endParaRPr sz="900">
              <a:latin typeface="Tahoma"/>
              <a:cs typeface="Tahoma"/>
            </a:endParaRPr>
          </a:p>
          <a:p>
            <a:pPr marL="704850" lvl="2" indent="-106045">
              <a:lnSpc>
                <a:spcPct val="100000"/>
              </a:lnSpc>
              <a:spcBef>
                <a:spcPts val="180"/>
              </a:spcBef>
              <a:buChar char="•"/>
              <a:tabLst>
                <a:tab pos="705485" algn="l"/>
              </a:tabLst>
            </a:pPr>
            <a:r>
              <a:rPr sz="900" spc="-55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900" spc="30" baseline="37037" dirty="0">
                <a:solidFill>
                  <a:srgbClr val="22373A"/>
                </a:solidFill>
                <a:latin typeface="Tahoma"/>
                <a:cs typeface="Tahoma"/>
              </a:rPr>
              <a:t>do</a:t>
            </a:r>
            <a:r>
              <a:rPr sz="900" baseline="37037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27" baseline="37037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Ni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v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(del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o</a:t>
            </a:r>
            <a:r>
              <a:rPr sz="900" spc="-5" dirty="0">
                <a:solidFill>
                  <a:srgbClr val="22373A"/>
                </a:solidFill>
                <a:latin typeface="Tahoma"/>
                <a:cs typeface="Tahoma"/>
              </a:rPr>
              <a:t>r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den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80" dirty="0">
                <a:solidFill>
                  <a:srgbClr val="22373A"/>
                </a:solidFill>
                <a:latin typeface="Tahoma"/>
                <a:cs typeface="Tahoma"/>
              </a:rPr>
              <a:t>5</a:t>
            </a:r>
            <a:r>
              <a:rPr sz="900" spc="-40" dirty="0">
                <a:solidFill>
                  <a:srgbClr val="22373A"/>
                </a:solidFill>
                <a:latin typeface="Tahoma"/>
                <a:cs typeface="Tahoma"/>
              </a:rPr>
              <a:t>12Kb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2Mb).</a:t>
            </a:r>
            <a:endParaRPr sz="900">
              <a:latin typeface="Tahoma"/>
              <a:cs typeface="Tahoma"/>
            </a:endParaRPr>
          </a:p>
          <a:p>
            <a:pPr marL="704850" lvl="2" indent="-106045">
              <a:lnSpc>
                <a:spcPct val="100000"/>
              </a:lnSpc>
              <a:spcBef>
                <a:spcPts val="180"/>
              </a:spcBef>
              <a:buChar char="•"/>
              <a:tabLst>
                <a:tab pos="705485" algn="l"/>
              </a:tabLst>
            </a:pP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3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er</a:t>
            </a:r>
            <a:r>
              <a:rPr sz="900" spc="127" baseline="37037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Nivel</a:t>
            </a:r>
            <a:r>
              <a:rPr sz="9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(del</a:t>
            </a:r>
            <a:r>
              <a:rPr sz="9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orden</a:t>
            </a:r>
            <a:r>
              <a:rPr sz="9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9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8Mb).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3017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CPU:</a:t>
            </a:r>
            <a:r>
              <a:rPr spc="-70" dirty="0"/>
              <a:t> </a:t>
            </a:r>
            <a:r>
              <a:rPr spc="-15" dirty="0"/>
              <a:t>Instru</a:t>
            </a:r>
            <a:r>
              <a:rPr spc="-35" dirty="0"/>
              <a:t>c</a:t>
            </a:r>
            <a:r>
              <a:rPr spc="-10" dirty="0"/>
              <a:t>ciones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80"/>
              </a:spcBef>
            </a:pPr>
            <a:r>
              <a:rPr spc="-45"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557246"/>
            <a:ext cx="3679825" cy="23368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484"/>
              </a:spcBef>
              <a:buChar char="•"/>
              <a:tabLst>
                <a:tab pos="125730" algn="l"/>
              </a:tabLst>
            </a:pP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Instrucciones</a:t>
            </a:r>
            <a:endParaRPr sz="1100">
              <a:latin typeface="Tahoma"/>
              <a:cs typeface="Tahoma"/>
            </a:endParaRPr>
          </a:p>
          <a:p>
            <a:pPr marL="402590" lvl="1" indent="-109855">
              <a:lnSpc>
                <a:spcPct val="100000"/>
              </a:lnSpc>
              <a:spcBef>
                <a:spcPts val="350"/>
              </a:spcBef>
              <a:buChar char="•"/>
              <a:tabLst>
                <a:tab pos="403225" algn="l"/>
              </a:tabLst>
            </a:pP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Operador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Operandos...</a:t>
            </a:r>
            <a:endParaRPr sz="1000">
              <a:latin typeface="Tahoma"/>
              <a:cs typeface="Tahoma"/>
            </a:endParaRPr>
          </a:p>
          <a:p>
            <a:pPr marL="125095" marR="93980" indent="-113030">
              <a:lnSpc>
                <a:spcPct val="118000"/>
              </a:lnSpc>
              <a:spcBef>
                <a:spcPts val="32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Los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operandos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pueden ser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inmediatos,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registros,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relativos,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memoria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DS:[SI]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según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diferentes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técnicas.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(vistos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Arquitectura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computadores).</a:t>
            </a:r>
            <a:endParaRPr sz="1100">
              <a:latin typeface="Tahoma"/>
              <a:cs typeface="Tahoma"/>
            </a:endParaRPr>
          </a:p>
          <a:p>
            <a:pPr marL="125095" marR="50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Las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familias de instrucciones incluyen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aritméticas,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lógicas,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transferencia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control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(Jmp,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Call,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Loop,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etc),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memoria,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stack,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sincronización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-40" dirty="0">
                <a:solidFill>
                  <a:srgbClr val="EB801A"/>
                </a:solidFill>
                <a:latin typeface="Tahoma"/>
                <a:cs typeface="Tahoma"/>
              </a:rPr>
              <a:t>Lock:XChg</a:t>
            </a:r>
            <a:r>
              <a:rPr sz="1100" spc="-5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ax,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bx)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y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entrada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salida.</a:t>
            </a:r>
            <a:endParaRPr sz="1100">
              <a:latin typeface="Tahoma"/>
              <a:cs typeface="Tahoma"/>
            </a:endParaRPr>
          </a:p>
          <a:p>
            <a:pPr marL="125095" marR="7239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Las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instrucciones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sincronización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sirven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para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resolver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problemas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concurrencia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3470</Words>
  <Application>Microsoft Office PowerPoint</Application>
  <PresentationFormat>Personalizado</PresentationFormat>
  <Paragraphs>301</Paragraphs>
  <Slides>48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3" baseType="lpstr">
      <vt:lpstr>Calibri</vt:lpstr>
      <vt:lpstr>Courier New</vt:lpstr>
      <vt:lpstr>Tahoma</vt:lpstr>
      <vt:lpstr>Trebuchet MS</vt:lpstr>
      <vt:lpstr>Office Theme</vt:lpstr>
      <vt:lpstr>Presentación de PowerPoint</vt:lpstr>
      <vt:lpstr>Presentación de PowerPoint</vt:lpstr>
      <vt:lpstr>Presentación de PowerPoint</vt:lpstr>
      <vt:lpstr>Componentes de un sistema</vt:lpstr>
      <vt:lpstr>Presentación de PowerPoint</vt:lpstr>
      <vt:lpstr>CPU (procesador)</vt:lpstr>
      <vt:lpstr>CPU (procesador)</vt:lpstr>
      <vt:lpstr>CPU (procesador)</vt:lpstr>
      <vt:lpstr>CPU: Instrucciones</vt:lpstr>
      <vt:lpstr>CPU: Instrucciones privilegiadas</vt:lpstr>
      <vt:lpstr>CPU: Interrupciones</vt:lpstr>
      <vt:lpstr>Memoria</vt:lpstr>
      <vt:lpstr>Memoria: Memoria principal (RAM)</vt:lpstr>
      <vt:lpstr>Memoria: Discos magnéticos (hard disk)</vt:lpstr>
      <vt:lpstr>Presentación de PowerPoint</vt:lpstr>
      <vt:lpstr>Memoria: Discos magnéticos (hard disk)</vt:lpstr>
      <vt:lpstr>Discos de estado sólido (SSD)</vt:lpstr>
      <vt:lpstr>Memoria: Cache</vt:lpstr>
      <vt:lpstr>Memoria: Coherencia de la cache</vt:lpstr>
      <vt:lpstr>Dispositivos de entrada/salida (I/O)</vt:lpstr>
      <vt:lpstr>Dispositivos de entrada/salida: Device drivers</vt:lpstr>
      <vt:lpstr>Dispositivos de entrada/salida</vt:lpstr>
      <vt:lpstr>Dispositivos de entrada/salida: Memory mapped I/O</vt:lpstr>
      <vt:lpstr>Dispositivos de entrada/salida: I/O port address</vt:lpstr>
      <vt:lpstr>Dispositivos de entrada/salida: Comparación de acceso</vt:lpstr>
      <vt:lpstr>Dispositivos de entrada/salida: Interacción con la controladora</vt:lpstr>
      <vt:lpstr>Dispositivos de entrada/salida: Espera activa</vt:lpstr>
      <vt:lpstr>Dispositivos de entrada/salida: Interrupciones</vt:lpstr>
      <vt:lpstr>Dispositivos de entrada/salida: Interrupciones</vt:lpstr>
      <vt:lpstr>Dispositivos de entrada/salida: DMA</vt:lpstr>
      <vt:lpstr>Dispositivos de entrada/salida: DMA</vt:lpstr>
      <vt:lpstr>Presentación de PowerPoint</vt:lpstr>
      <vt:lpstr>Protección de hardware</vt:lpstr>
      <vt:lpstr>Modo dual</vt:lpstr>
      <vt:lpstr>Modo dual</vt:lpstr>
      <vt:lpstr>Presentación de PowerPoint</vt:lpstr>
      <vt:lpstr>Protección de E/S</vt:lpstr>
      <vt:lpstr>Protección de memoria</vt:lpstr>
      <vt:lpstr>Presentación de PowerPoint</vt:lpstr>
      <vt:lpstr>Protección de memoria</vt:lpstr>
      <vt:lpstr>Protección de CPU</vt:lpstr>
      <vt:lpstr>Protección de CPU</vt:lpstr>
      <vt:lpstr>Presentación de PowerPoint</vt:lpstr>
      <vt:lpstr>Presentación de PowerPoint</vt:lpstr>
      <vt:lpstr>LAN: Local Area Networks</vt:lpstr>
      <vt:lpstr>WAN: Wide Area Networks</vt:lpstr>
      <vt:lpstr>Topologías de red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 - Estructura de los sistemas de computación</dc:title>
  <cp:lastModifiedBy>Julio David Requena Duarte</cp:lastModifiedBy>
  <cp:revision>1</cp:revision>
  <dcterms:created xsi:type="dcterms:W3CDTF">2023-01-13T14:45:31Z</dcterms:created>
  <dcterms:modified xsi:type="dcterms:W3CDTF">2023-01-13T14:46:25Z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2023-01-13T00:00:00Z</vt:filetime>
  </property>
</Properties>
</file>