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4610100" cy="3460750"/>
  <p:notesSz cx="4610100" cy="346075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150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4445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30" dirty="0"/>
              <a:t>‹Nº›</a:t>
            </a:fld>
            <a:endParaRPr spc="-3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608195" cy="375920"/>
          </a:xfrm>
          <a:custGeom>
            <a:avLst/>
            <a:gdLst/>
            <a:ahLst/>
            <a:cxnLst/>
            <a:rect l="l" t="t" r="r" b="b"/>
            <a:pathLst>
              <a:path w="4608195" h="375920">
                <a:moveTo>
                  <a:pt x="4608004" y="0"/>
                </a:moveTo>
                <a:lnTo>
                  <a:pt x="0" y="0"/>
                </a:lnTo>
                <a:lnTo>
                  <a:pt x="0" y="375729"/>
                </a:lnTo>
                <a:lnTo>
                  <a:pt x="4608004" y="3757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4445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30" dirty="0"/>
              <a:t>‹Nº›</a:t>
            </a:fld>
            <a:endParaRPr spc="-3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4445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30" dirty="0"/>
              <a:t>‹Nº›</a:t>
            </a:fld>
            <a:endParaRPr spc="-3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608195" cy="375920"/>
          </a:xfrm>
          <a:custGeom>
            <a:avLst/>
            <a:gdLst/>
            <a:ahLst/>
            <a:cxnLst/>
            <a:rect l="l" t="t" r="r" b="b"/>
            <a:pathLst>
              <a:path w="4608195" h="375920">
                <a:moveTo>
                  <a:pt x="4608004" y="0"/>
                </a:moveTo>
                <a:lnTo>
                  <a:pt x="0" y="0"/>
                </a:lnTo>
                <a:lnTo>
                  <a:pt x="0" y="375729"/>
                </a:lnTo>
                <a:lnTo>
                  <a:pt x="4608004" y="3757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4445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30" dirty="0"/>
              <a:t>‹Nº›</a:t>
            </a:fld>
            <a:endParaRPr spc="-3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4445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30" dirty="0"/>
              <a:t>‹Nº›</a:t>
            </a:fld>
            <a:endParaRPr spc="-3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631" y="75867"/>
            <a:ext cx="4364837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3395" y="894217"/>
            <a:ext cx="3823309" cy="1704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43628" y="3170716"/>
            <a:ext cx="182879" cy="173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4445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30" dirty="0"/>
              <a:t>‹Nº›</a:t>
            </a:fld>
            <a:endParaRPr spc="-3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7.xml"/><Relationship Id="rId7" Type="http://schemas.openxmlformats.org/officeDocument/2006/relationships/slide" Target="slide2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slide" Target="slide17.xml"/><Relationship Id="rId4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994" y="1853952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1" y="0"/>
                </a:lnTo>
                <a:lnTo>
                  <a:pt x="3888051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7294" y="967670"/>
            <a:ext cx="1722755" cy="1345565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400" b="1" spc="35" dirty="0">
                <a:solidFill>
                  <a:srgbClr val="22373A"/>
                </a:solidFill>
                <a:latin typeface="Trebuchet MS"/>
                <a:cs typeface="Trebuchet MS"/>
              </a:rPr>
              <a:t>Sis</a:t>
            </a:r>
            <a:r>
              <a:rPr sz="1400" b="1" spc="10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400" b="1" spc="25" dirty="0">
                <a:solidFill>
                  <a:srgbClr val="22373A"/>
                </a:solidFill>
                <a:latin typeface="Trebuchet MS"/>
                <a:cs typeface="Trebuchet MS"/>
              </a:rPr>
              <a:t>emas</a:t>
            </a:r>
            <a:r>
              <a:rPr sz="1400" b="1" spc="-7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400" b="1" spc="-5" dirty="0">
                <a:solidFill>
                  <a:srgbClr val="22373A"/>
                </a:solidFill>
                <a:latin typeface="Trebuchet MS"/>
                <a:cs typeface="Trebuchet MS"/>
              </a:rPr>
              <a:t>Ope</a:t>
            </a:r>
            <a:r>
              <a:rPr sz="1400" b="1" spc="-4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400" b="1" spc="-5" dirty="0">
                <a:solidFill>
                  <a:srgbClr val="22373A"/>
                </a:solidFill>
                <a:latin typeface="Trebuchet MS"/>
                <a:cs typeface="Trebuchet MS"/>
              </a:rPr>
              <a:t>ati</a:t>
            </a:r>
            <a:r>
              <a:rPr sz="1400" b="1" spc="-15" dirty="0">
                <a:solidFill>
                  <a:srgbClr val="22373A"/>
                </a:solidFill>
                <a:latin typeface="Trebuchet MS"/>
                <a:cs typeface="Trebuchet MS"/>
              </a:rPr>
              <a:t>v</a:t>
            </a:r>
            <a:r>
              <a:rPr sz="1400" b="1" spc="60" dirty="0">
                <a:solidFill>
                  <a:srgbClr val="22373A"/>
                </a:solidFill>
                <a:latin typeface="Trebuchet MS"/>
                <a:cs typeface="Trebuchet MS"/>
              </a:rPr>
              <a:t>os</a:t>
            </a:r>
            <a:endParaRPr sz="1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200" spc="15" dirty="0">
                <a:solidFill>
                  <a:srgbClr val="22373A"/>
                </a:solidFill>
                <a:latin typeface="Trebuchet MS"/>
                <a:cs typeface="Trebuchet MS"/>
              </a:rPr>
              <a:t>Procesos</a:t>
            </a:r>
            <a:endParaRPr sz="1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65" dirty="0" err="1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000" spc="5" dirty="0" err="1">
                <a:solidFill>
                  <a:srgbClr val="22373A"/>
                </a:solidFill>
                <a:latin typeface="Trebuchet MS"/>
                <a:cs typeface="Trebuchet MS"/>
              </a:rPr>
              <a:t>u</a:t>
            </a:r>
            <a:r>
              <a:rPr sz="1000" spc="-10" dirty="0" err="1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000" spc="50" dirty="0" err="1">
                <a:solidFill>
                  <a:srgbClr val="22373A"/>
                </a:solidFill>
                <a:latin typeface="Trebuchet MS"/>
                <a:cs typeface="Trebuchet MS"/>
              </a:rPr>
              <a:t>so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2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0</a:t>
            </a:r>
            <a:r>
              <a:rPr sz="1000" spc="-65" dirty="0">
                <a:solidFill>
                  <a:srgbClr val="22373A"/>
                </a:solidFill>
                <a:latin typeface="Trebuchet MS"/>
                <a:cs typeface="Trebuchet MS"/>
              </a:rPr>
              <a:t>2</a:t>
            </a:r>
            <a:r>
              <a:rPr lang="es-GT" sz="1000" spc="-100" dirty="0">
                <a:solidFill>
                  <a:srgbClr val="22373A"/>
                </a:solidFill>
                <a:latin typeface="Trebuchet MS"/>
                <a:cs typeface="Trebuchet MS"/>
              </a:rPr>
              <a:t>3</a:t>
            </a:r>
            <a:endParaRPr sz="1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Facultad</a:t>
            </a:r>
            <a:r>
              <a:rPr sz="8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8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Ingeniería,</a:t>
            </a:r>
            <a:r>
              <a:rPr sz="8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22373A"/>
                </a:solidFill>
                <a:latin typeface="Trebuchet MS"/>
                <a:cs typeface="Trebuchet MS"/>
              </a:rPr>
              <a:t>U</a:t>
            </a:r>
            <a:r>
              <a:rPr lang="es-GT" sz="800" dirty="0">
                <a:solidFill>
                  <a:srgbClr val="22373A"/>
                </a:solidFill>
                <a:latin typeface="Trebuchet MS"/>
                <a:cs typeface="Trebuchet MS"/>
              </a:rPr>
              <a:t>RL</a:t>
            </a:r>
            <a:endParaRPr sz="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0410" y="3172837"/>
            <a:ext cx="126364" cy="17208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z="800" spc="-30" dirty="0">
                <a:solidFill>
                  <a:srgbClr val="22373A"/>
                </a:solidFill>
                <a:latin typeface="Trebuchet MS"/>
                <a:cs typeface="Trebuchet MS"/>
              </a:rPr>
              <a:t>1</a:t>
            </a:fld>
            <a:endParaRPr sz="800">
              <a:latin typeface="Trebuchet MS"/>
              <a:cs typeface="Trebuchet MS"/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F68A02A4-2486-6094-72A4-430A2702A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295" y="2313235"/>
            <a:ext cx="2113024" cy="9496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8815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T</a:t>
            </a:r>
            <a:r>
              <a:rPr spc="-70" dirty="0"/>
              <a:t>r</a:t>
            </a:r>
            <a:r>
              <a:rPr spc="-5" dirty="0"/>
              <a:t>ansiciones</a:t>
            </a:r>
            <a:r>
              <a:rPr spc="-70" dirty="0"/>
              <a:t> </a:t>
            </a:r>
            <a:r>
              <a:rPr spc="-30" dirty="0"/>
              <a:t>ent</a:t>
            </a:r>
            <a:r>
              <a:rPr spc="-50" dirty="0"/>
              <a:t>r</a:t>
            </a:r>
            <a:r>
              <a:rPr spc="-30" dirty="0"/>
              <a:t>e</a:t>
            </a:r>
            <a:r>
              <a:rPr spc="-70" dirty="0"/>
              <a:t> </a:t>
            </a:r>
            <a:r>
              <a:rPr dirty="0"/>
              <a:t>es</a:t>
            </a:r>
            <a:r>
              <a:rPr spc="-10" dirty="0"/>
              <a:t>t</a:t>
            </a:r>
            <a:r>
              <a:rPr spc="20" dirty="0"/>
              <a:t>ados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80"/>
              </a:spcBef>
            </a:pPr>
            <a:r>
              <a:rPr spc="-30" dirty="0"/>
              <a:t>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863253"/>
            <a:ext cx="3749675" cy="172529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484"/>
              </a:spcBef>
              <a:buChar char="•"/>
              <a:tabLst>
                <a:tab pos="12573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Nuevo</a:t>
            </a:r>
            <a:r>
              <a:rPr sz="1100" spc="-7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Lucida Sans Unicode"/>
                <a:cs typeface="Lucida Sans Unicode"/>
              </a:rPr>
              <a:t>⇒</a:t>
            </a:r>
            <a:r>
              <a:rPr sz="1100" spc="-8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Listo</a:t>
            </a:r>
            <a:endParaRPr sz="1100">
              <a:latin typeface="Trebuchet MS"/>
              <a:cs typeface="Trebuchet MS"/>
            </a:endParaRPr>
          </a:p>
          <a:p>
            <a:pPr marL="402590" lvl="1" indent="-109855">
              <a:lnSpc>
                <a:spcPct val="100000"/>
              </a:lnSpc>
              <a:spcBef>
                <a:spcPts val="350"/>
              </a:spcBef>
              <a:buChar char="•"/>
              <a:tabLst>
                <a:tab pos="403225" algn="l"/>
              </a:tabLst>
            </a:pP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Al</a:t>
            </a:r>
            <a:r>
              <a:rPr sz="1000" spc="-7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000" spc="-7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000" spc="-7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p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eso</a:t>
            </a:r>
            <a:r>
              <a:rPr sz="1000" spc="-7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p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asa</a:t>
            </a:r>
            <a:r>
              <a:rPr sz="1000" spc="-7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inmediatamen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000" spc="-7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000" spc="-7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estado</a:t>
            </a:r>
            <a:r>
              <a:rPr sz="1000" spc="-7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lis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000" spc="-140" dirty="0">
                <a:solidFill>
                  <a:srgbClr val="22373A"/>
                </a:solidFill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  <a:p>
            <a:pPr marL="125095" indent="-113030">
              <a:lnSpc>
                <a:spcPct val="100000"/>
              </a:lnSpc>
              <a:spcBef>
                <a:spcPts val="375"/>
              </a:spcBef>
              <a:buChar char="•"/>
              <a:tabLst>
                <a:tab pos="125730" algn="l"/>
              </a:tabLst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Listo</a:t>
            </a:r>
            <a:r>
              <a:rPr sz="1100" spc="-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Lucida Sans Unicode"/>
                <a:cs typeface="Lucida Sans Unicode"/>
              </a:rPr>
              <a:t>⇒</a:t>
            </a:r>
            <a:r>
              <a:rPr sz="1100" spc="-8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Ejecutando</a:t>
            </a:r>
            <a:endParaRPr sz="1100">
              <a:latin typeface="Trebuchet MS"/>
              <a:cs typeface="Trebuchet MS"/>
            </a:endParaRPr>
          </a:p>
          <a:p>
            <a:pPr marL="402590" marR="5080" lvl="1" indent="-109220">
              <a:lnSpc>
                <a:spcPct val="114599"/>
              </a:lnSpc>
              <a:spcBef>
                <a:spcPts val="180"/>
              </a:spcBef>
              <a:buChar char="•"/>
              <a:tabLst>
                <a:tab pos="403225" algn="l"/>
              </a:tabLst>
            </a:pP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0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estado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listo,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solo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espera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para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le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asigne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un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procesador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para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ejecutar (tener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cuenta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que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puede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existir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más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un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procesador en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sistema). Al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liberarse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un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procesador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planificador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000" spc="-5" dirty="0">
                <a:solidFill>
                  <a:srgbClr val="EB801A"/>
                </a:solidFill>
                <a:latin typeface="Trebuchet MS"/>
                <a:cs typeface="Trebuchet MS"/>
              </a:rPr>
              <a:t>scheduler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)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selecciona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próximo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proceso,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según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algún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criterio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definido,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ejecutar.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8815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T</a:t>
            </a:r>
            <a:r>
              <a:rPr spc="-70" dirty="0"/>
              <a:t>r</a:t>
            </a:r>
            <a:r>
              <a:rPr spc="-5" dirty="0"/>
              <a:t>ansiciones</a:t>
            </a:r>
            <a:r>
              <a:rPr spc="-70" dirty="0"/>
              <a:t> </a:t>
            </a:r>
            <a:r>
              <a:rPr spc="-30" dirty="0"/>
              <a:t>ent</a:t>
            </a:r>
            <a:r>
              <a:rPr spc="-50" dirty="0"/>
              <a:t>r</a:t>
            </a:r>
            <a:r>
              <a:rPr spc="-30" dirty="0"/>
              <a:t>e</a:t>
            </a:r>
            <a:r>
              <a:rPr spc="-70" dirty="0"/>
              <a:t> </a:t>
            </a:r>
            <a:r>
              <a:rPr dirty="0"/>
              <a:t>es</a:t>
            </a:r>
            <a:r>
              <a:rPr spc="-10" dirty="0"/>
              <a:t>t</a:t>
            </a:r>
            <a:r>
              <a:rPr spc="20" dirty="0"/>
              <a:t>ados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80"/>
              </a:spcBef>
            </a:pPr>
            <a:r>
              <a:rPr spc="-30" dirty="0"/>
              <a:t>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513977"/>
            <a:ext cx="3749675" cy="242316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484"/>
              </a:spcBef>
              <a:buChar char="•"/>
              <a:tabLst>
                <a:tab pos="125730" algn="l"/>
              </a:tabLst>
            </a:pP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Ejecutando</a:t>
            </a:r>
            <a:r>
              <a:rPr sz="1100" spc="-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Lucida Sans Unicode"/>
                <a:cs typeface="Lucida Sans Unicode"/>
              </a:rPr>
              <a:t>⇒</a:t>
            </a:r>
            <a:r>
              <a:rPr sz="1100" spc="-8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Listo</a:t>
            </a:r>
            <a:endParaRPr sz="1100">
              <a:latin typeface="Trebuchet MS"/>
              <a:cs typeface="Trebuchet MS"/>
            </a:endParaRPr>
          </a:p>
          <a:p>
            <a:pPr marL="402590" marR="55880" lvl="1" indent="-109220">
              <a:lnSpc>
                <a:spcPct val="114599"/>
              </a:lnSpc>
              <a:spcBef>
                <a:spcPts val="175"/>
              </a:spcBef>
              <a:buChar char="•"/>
              <a:tabLst>
                <a:tab pos="403225" algn="l"/>
              </a:tabLst>
            </a:pP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Ante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una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interrupción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que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se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genere,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proceso puede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perder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recurso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procesador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pasar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al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estado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listo.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planificador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será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encargado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seleccionar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próximo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ejecutar.</a:t>
            </a:r>
            <a:endParaRPr sz="1000">
              <a:latin typeface="Trebuchet MS"/>
              <a:cs typeface="Trebuchet MS"/>
            </a:endParaRPr>
          </a:p>
          <a:p>
            <a:pPr marL="125095" indent="-113030">
              <a:lnSpc>
                <a:spcPct val="100000"/>
              </a:lnSpc>
              <a:spcBef>
                <a:spcPts val="375"/>
              </a:spcBef>
              <a:buChar char="•"/>
              <a:tabLst>
                <a:tab pos="125730" algn="l"/>
              </a:tabLst>
            </a:pP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Ejecutando</a:t>
            </a:r>
            <a:r>
              <a:rPr sz="1100" spc="-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Lucida Sans Unicode"/>
                <a:cs typeface="Lucida Sans Unicode"/>
              </a:rPr>
              <a:t>⇒</a:t>
            </a:r>
            <a:r>
              <a:rPr sz="1100" spc="-8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Bloqueado</a:t>
            </a:r>
            <a:endParaRPr sz="1100">
              <a:latin typeface="Trebuchet MS"/>
              <a:cs typeface="Trebuchet MS"/>
            </a:endParaRPr>
          </a:p>
          <a:p>
            <a:pPr marL="402590" marR="5080" lvl="1" indent="-109220">
              <a:lnSpc>
                <a:spcPct val="114599"/>
              </a:lnSpc>
              <a:spcBef>
                <a:spcPts val="180"/>
              </a:spcBef>
              <a:buChar char="•"/>
              <a:tabLst>
                <a:tab pos="403225" algn="l"/>
              </a:tabLst>
            </a:pP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A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medida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que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proceso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ejecuta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instrucciones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realiza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pedidos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 distintos componentes </a:t>
            </a:r>
            <a:r>
              <a:rPr sz="1000" spc="-85" dirty="0">
                <a:solidFill>
                  <a:srgbClr val="22373A"/>
                </a:solidFill>
                <a:latin typeface="Trebuchet MS"/>
                <a:cs typeface="Trebuchet MS"/>
              </a:rPr>
              <a:t>(ej.: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genera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un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pedido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E/S).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Teniendo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cuenta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pedido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puede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demorar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000" spc="-140" dirty="0">
                <a:solidFill>
                  <a:srgbClr val="22373A"/>
                </a:solidFill>
                <a:latin typeface="Trebuchet MS"/>
                <a:cs typeface="Trebuchet MS"/>
              </a:rPr>
              <a:t>,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además,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si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está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sis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ema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multip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og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amad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000" spc="-140" dirty="0">
                <a:solidFill>
                  <a:srgbClr val="22373A"/>
                </a:solidFill>
                <a:latin typeface="Trebuchet MS"/>
                <a:cs typeface="Trebuchet MS"/>
              </a:rPr>
              <a:t>,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 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proceso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es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puesto en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una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cola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espera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hasta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que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se 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complete </a:t>
            </a:r>
            <a:r>
              <a:rPr sz="1000" spc="40" dirty="0">
                <a:solidFill>
                  <a:srgbClr val="22373A"/>
                </a:solidFill>
                <a:latin typeface="Trebuchet MS"/>
                <a:cs typeface="Trebuchet MS"/>
              </a:rPr>
              <a:t>su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pedido.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 esta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forma,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se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logra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utilizar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forma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más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eficiente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procesador.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8815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T</a:t>
            </a:r>
            <a:r>
              <a:rPr spc="-70" dirty="0"/>
              <a:t>r</a:t>
            </a:r>
            <a:r>
              <a:rPr spc="-5" dirty="0"/>
              <a:t>ansiciones</a:t>
            </a:r>
            <a:r>
              <a:rPr spc="-70" dirty="0"/>
              <a:t> </a:t>
            </a:r>
            <a:r>
              <a:rPr spc="-30" dirty="0"/>
              <a:t>ent</a:t>
            </a:r>
            <a:r>
              <a:rPr spc="-50" dirty="0"/>
              <a:t>r</a:t>
            </a:r>
            <a:r>
              <a:rPr spc="-30" dirty="0"/>
              <a:t>e</a:t>
            </a:r>
            <a:r>
              <a:rPr spc="-70" dirty="0"/>
              <a:t> </a:t>
            </a:r>
            <a:r>
              <a:rPr dirty="0"/>
              <a:t>es</a:t>
            </a:r>
            <a:r>
              <a:rPr spc="-10" dirty="0"/>
              <a:t>t</a:t>
            </a:r>
            <a:r>
              <a:rPr spc="20" dirty="0"/>
              <a:t>ados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80"/>
              </a:spcBef>
            </a:pPr>
            <a:r>
              <a:rPr spc="-30" dirty="0"/>
              <a:t>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950489"/>
            <a:ext cx="3652520" cy="15506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484"/>
              </a:spcBef>
              <a:buChar char="•"/>
              <a:tabLst>
                <a:tab pos="125730" algn="l"/>
              </a:tabLst>
            </a:pP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B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oqu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ado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Lucida Sans Unicode"/>
                <a:cs typeface="Lucida Sans Unicode"/>
              </a:rPr>
              <a:t>⇒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Lis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endParaRPr sz="1100">
              <a:latin typeface="Trebuchet MS"/>
              <a:cs typeface="Trebuchet MS"/>
            </a:endParaRPr>
          </a:p>
          <a:p>
            <a:pPr marL="402590" marR="217804" lvl="1" indent="-109220">
              <a:lnSpc>
                <a:spcPct val="114599"/>
              </a:lnSpc>
              <a:spcBef>
                <a:spcPts val="175"/>
              </a:spcBef>
              <a:buChar char="•"/>
              <a:tabLst>
                <a:tab pos="403225" algn="l"/>
              </a:tabLst>
            </a:pP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Una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vez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que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ocurre el evento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que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proceso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estaba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esperando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cola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espera,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puesto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nuevamente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cola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procesos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listos.</a:t>
            </a:r>
            <a:endParaRPr sz="1000">
              <a:latin typeface="Trebuchet MS"/>
              <a:cs typeface="Trebuchet MS"/>
            </a:endParaRPr>
          </a:p>
          <a:p>
            <a:pPr marL="125095" indent="-113030">
              <a:lnSpc>
                <a:spcPct val="100000"/>
              </a:lnSpc>
              <a:spcBef>
                <a:spcPts val="375"/>
              </a:spcBef>
              <a:buChar char="•"/>
              <a:tabLst>
                <a:tab pos="125730" algn="l"/>
              </a:tabLst>
            </a:pP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Ejecutando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Lucida Sans Unicode"/>
                <a:cs typeface="Lucida Sans Unicode"/>
              </a:rPr>
              <a:t>⇒</a:t>
            </a:r>
            <a:r>
              <a:rPr sz="11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Terminado</a:t>
            </a:r>
            <a:endParaRPr sz="1100">
              <a:latin typeface="Trebuchet MS"/>
              <a:cs typeface="Trebuchet MS"/>
            </a:endParaRPr>
          </a:p>
          <a:p>
            <a:pPr marL="402590" marR="5080" lvl="1" indent="-109220">
              <a:lnSpc>
                <a:spcPct val="114599"/>
              </a:lnSpc>
              <a:spcBef>
                <a:spcPts val="180"/>
              </a:spcBef>
              <a:buChar char="•"/>
              <a:tabLst>
                <a:tab pos="403225" algn="l"/>
              </a:tabLst>
            </a:pP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Cuando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ejecuta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Trebuchet MS"/>
                <a:cs typeface="Trebuchet MS"/>
              </a:rPr>
              <a:t>sus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última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instrucción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pasa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al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estado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terminado. El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sistema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libera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las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estructuras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que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representan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al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proceso.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95" y="1429382"/>
            <a:ext cx="2957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Bloque</a:t>
            </a:r>
            <a:r>
              <a:rPr sz="1400" b="1" spc="-8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descriptor</a:t>
            </a:r>
            <a:r>
              <a:rPr sz="1400" b="1" spc="-7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de</a:t>
            </a:r>
            <a:r>
              <a:rPr sz="1400" b="1" spc="-8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proceso</a:t>
            </a:r>
            <a:r>
              <a:rPr sz="1400" b="1" spc="-7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-1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(PCB)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9995" y="1784559"/>
            <a:ext cx="3048635" cy="5080"/>
            <a:chOff x="779995" y="1784559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784559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784559"/>
              <a:ext cx="824230" cy="5080"/>
            </a:xfrm>
            <a:custGeom>
              <a:avLst/>
              <a:gdLst/>
              <a:ahLst/>
              <a:cxnLst/>
              <a:rect l="l" t="t" r="r" b="b"/>
              <a:pathLst>
                <a:path w="824230" h="5080">
                  <a:moveTo>
                    <a:pt x="0" y="5060"/>
                  </a:moveTo>
                  <a:lnTo>
                    <a:pt x="0" y="0"/>
                  </a:lnTo>
                  <a:lnTo>
                    <a:pt x="823773" y="0"/>
                  </a:lnTo>
                  <a:lnTo>
                    <a:pt x="8237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206311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5" dirty="0"/>
              <a:t>B</a:t>
            </a:r>
            <a:r>
              <a:rPr spc="-5" dirty="0"/>
              <a:t>l</a:t>
            </a:r>
            <a:r>
              <a:rPr spc="-10" dirty="0"/>
              <a:t>oque</a:t>
            </a:r>
            <a:r>
              <a:rPr spc="-70" dirty="0"/>
              <a:t> </a:t>
            </a:r>
            <a:r>
              <a:rPr spc="-15" dirty="0"/>
              <a:t>descrip</a:t>
            </a:r>
            <a:r>
              <a:rPr spc="-35" dirty="0"/>
              <a:t>t</a:t>
            </a:r>
            <a:r>
              <a:rPr spc="-15" dirty="0"/>
              <a:t>or</a:t>
            </a:r>
            <a:r>
              <a:rPr spc="-70" dirty="0"/>
              <a:t> </a:t>
            </a:r>
            <a:r>
              <a:rPr spc="-10" dirty="0"/>
              <a:t>de</a:t>
            </a:r>
            <a:r>
              <a:rPr spc="-70" dirty="0"/>
              <a:t> </a:t>
            </a:r>
            <a:r>
              <a:rPr spc="-20" dirty="0"/>
              <a:t>p</a:t>
            </a:r>
            <a:r>
              <a:rPr spc="-40" dirty="0"/>
              <a:t>r</a:t>
            </a:r>
            <a:r>
              <a:rPr spc="-15" dirty="0"/>
              <a:t>o</a:t>
            </a:r>
            <a:r>
              <a:rPr spc="-35" dirty="0"/>
              <a:t>c</a:t>
            </a:r>
            <a:r>
              <a:rPr spc="10" dirty="0"/>
              <a:t>eso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431709"/>
            <a:ext cx="3731260" cy="619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representado,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nivel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operativo,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través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del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bloque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descriptor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100" dirty="0">
                <a:solidFill>
                  <a:srgbClr val="EB801A"/>
                </a:solidFill>
                <a:latin typeface="Trebuchet MS"/>
                <a:cs typeface="Trebuchet MS"/>
              </a:rPr>
              <a:t>Process </a:t>
            </a:r>
            <a:r>
              <a:rPr sz="1100" spc="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EB801A"/>
                </a:solidFill>
                <a:latin typeface="Trebuchet MS"/>
                <a:cs typeface="Trebuchet MS"/>
              </a:rPr>
              <a:t>Control</a:t>
            </a:r>
            <a:r>
              <a:rPr sz="1100" spc="-4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EB801A"/>
                </a:solidFill>
                <a:latin typeface="Trebuchet MS"/>
                <a:cs typeface="Trebuchet MS"/>
              </a:rPr>
              <a:t>Block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)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6763" y="1118425"/>
            <a:ext cx="1334452" cy="216598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170"/>
              </a:spcBef>
            </a:pPr>
            <a:r>
              <a:rPr spc="-55" dirty="0"/>
              <a:t>11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206311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5" dirty="0"/>
              <a:t>B</a:t>
            </a:r>
            <a:r>
              <a:rPr spc="-5" dirty="0"/>
              <a:t>l</a:t>
            </a:r>
            <a:r>
              <a:rPr spc="-10" dirty="0"/>
              <a:t>oque</a:t>
            </a:r>
            <a:r>
              <a:rPr spc="-70" dirty="0"/>
              <a:t> </a:t>
            </a:r>
            <a:r>
              <a:rPr spc="-15" dirty="0"/>
              <a:t>descrip</a:t>
            </a:r>
            <a:r>
              <a:rPr spc="-35" dirty="0"/>
              <a:t>t</a:t>
            </a:r>
            <a:r>
              <a:rPr spc="-15" dirty="0"/>
              <a:t>or</a:t>
            </a:r>
            <a:r>
              <a:rPr spc="-70" dirty="0"/>
              <a:t> </a:t>
            </a:r>
            <a:r>
              <a:rPr spc="-10" dirty="0"/>
              <a:t>de</a:t>
            </a:r>
            <a:r>
              <a:rPr spc="-70" dirty="0"/>
              <a:t> </a:t>
            </a:r>
            <a:r>
              <a:rPr spc="-20" dirty="0"/>
              <a:t>p</a:t>
            </a:r>
            <a:r>
              <a:rPr spc="-40" dirty="0"/>
              <a:t>r</a:t>
            </a:r>
            <a:r>
              <a:rPr spc="-15" dirty="0"/>
              <a:t>o</a:t>
            </a:r>
            <a:r>
              <a:rPr spc="-35" dirty="0"/>
              <a:t>c</a:t>
            </a:r>
            <a:r>
              <a:rPr spc="10" dirty="0"/>
              <a:t>eso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170"/>
              </a:spcBef>
            </a:pPr>
            <a:r>
              <a:rPr spc="-55" dirty="0"/>
              <a:t>12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440446"/>
            <a:ext cx="3735070" cy="261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163195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Todo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describe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mediante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su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estado,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nombre,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recursos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asignados,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información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contable,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rebuchet MS"/>
                <a:cs typeface="Trebuchet MS"/>
              </a:rPr>
              <a:t>etc.</a:t>
            </a:r>
            <a:endParaRPr sz="1100">
              <a:latin typeface="Trebuchet MS"/>
              <a:cs typeface="Trebuchet MS"/>
            </a:endParaRPr>
          </a:p>
          <a:p>
            <a:pPr marL="125095" marR="99695" indent="-113030">
              <a:lnSpc>
                <a:spcPct val="118000"/>
              </a:lnSpc>
              <a:spcBef>
                <a:spcPts val="85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Para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ello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utiliza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una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estructura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datos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será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operando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las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operaciones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sobre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procesos,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recursos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planificador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100" spc="-20" dirty="0">
                <a:solidFill>
                  <a:srgbClr val="EB801A"/>
                </a:solidFill>
                <a:latin typeface="Trebuchet MS"/>
                <a:cs typeface="Trebuchet MS"/>
              </a:rPr>
              <a:t>scheduler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).</a:t>
            </a:r>
            <a:endParaRPr sz="1100">
              <a:latin typeface="Trebuchet MS"/>
              <a:cs typeface="Trebuchet MS"/>
            </a:endParaRPr>
          </a:p>
          <a:p>
            <a:pPr marL="125095" indent="-113030">
              <a:lnSpc>
                <a:spcPct val="100000"/>
              </a:lnSpc>
              <a:spcBef>
                <a:spcPts val="135"/>
              </a:spcBef>
              <a:buChar char="•"/>
              <a:tabLst>
                <a:tab pos="12573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campos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esta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estructura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son:</a:t>
            </a:r>
            <a:endParaRPr sz="1100">
              <a:latin typeface="Trebuchet MS"/>
              <a:cs typeface="Trebuchet MS"/>
            </a:endParaRPr>
          </a:p>
          <a:p>
            <a:pPr marL="402590" marR="278130" lvl="1" indent="-109220">
              <a:lnSpc>
                <a:spcPct val="114599"/>
              </a:lnSpc>
              <a:spcBef>
                <a:spcPts val="35"/>
              </a:spcBef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-15" dirty="0">
                <a:solidFill>
                  <a:srgbClr val="EB801A"/>
                </a:solidFill>
                <a:latin typeface="Trebuchet MS"/>
                <a:cs typeface="Trebuchet MS"/>
              </a:rPr>
              <a:t>E</a:t>
            </a:r>
            <a:r>
              <a:rPr sz="1000" spc="15" dirty="0">
                <a:solidFill>
                  <a:srgbClr val="EB801A"/>
                </a:solidFill>
                <a:latin typeface="Trebuchet MS"/>
                <a:cs typeface="Trebuchet MS"/>
              </a:rPr>
              <a:t>stado</a:t>
            </a:r>
            <a:r>
              <a:rPr sz="1000" spc="-3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EB801A"/>
                </a:solidFill>
                <a:latin typeface="Trebuchet MS"/>
                <a:cs typeface="Trebuchet MS"/>
              </a:rPr>
              <a:t>CPU</a:t>
            </a:r>
            <a:r>
              <a:rPr sz="1000" spc="-140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on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enido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esta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estructu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esta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á 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indefinido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toda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vez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que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proceso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está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estado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ejecutando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(puesto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estará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almacenado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CPU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indicada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por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procesador).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Registro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flags.</a:t>
            </a:r>
            <a:endParaRPr sz="1000">
              <a:latin typeface="Trebuchet MS"/>
              <a:cs typeface="Trebuchet MS"/>
            </a:endParaRPr>
          </a:p>
          <a:p>
            <a:pPr marL="402590" marR="5080" lvl="1" indent="-109220">
              <a:lnSpc>
                <a:spcPct val="114599"/>
              </a:lnSpc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-5" dirty="0">
                <a:solidFill>
                  <a:srgbClr val="EB801A"/>
                </a:solidFill>
                <a:latin typeface="Trebuchet MS"/>
                <a:cs typeface="Trebuchet MS"/>
              </a:rPr>
              <a:t>Procesador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: </a:t>
            </a:r>
            <a:r>
              <a:rPr sz="1000" spc="-70" dirty="0">
                <a:solidFill>
                  <a:srgbClr val="22373A"/>
                </a:solidFill>
                <a:latin typeface="Trebuchet MS"/>
                <a:cs typeface="Trebuchet MS"/>
              </a:rPr>
              <a:t>[1..#CPU]: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Contendrá el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número de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CPU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que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está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ejecutando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al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(si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está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estado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ejecutando),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sino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Trebuchet MS"/>
                <a:cs typeface="Trebuchet MS"/>
              </a:rPr>
              <a:t>su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valor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indefinido.</a:t>
            </a:r>
            <a:endParaRPr sz="1000">
              <a:latin typeface="Trebuchet MS"/>
              <a:cs typeface="Trebuchet MS"/>
            </a:endParaRPr>
          </a:p>
          <a:p>
            <a:pPr marL="402590" lvl="1" indent="-109855">
              <a:lnSpc>
                <a:spcPct val="100000"/>
              </a:lnSpc>
              <a:spcBef>
                <a:spcPts val="175"/>
              </a:spcBef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10" dirty="0">
                <a:solidFill>
                  <a:srgbClr val="EB801A"/>
                </a:solidFill>
                <a:latin typeface="Trebuchet MS"/>
                <a:cs typeface="Trebuchet MS"/>
              </a:rPr>
              <a:t>Estado</a:t>
            </a:r>
            <a:r>
              <a:rPr sz="1000" spc="-30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EB801A"/>
                </a:solidFill>
                <a:latin typeface="Trebuchet MS"/>
                <a:cs typeface="Trebuchet MS"/>
              </a:rPr>
              <a:t>del</a:t>
            </a:r>
            <a:r>
              <a:rPr sz="1000" spc="-30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EB801A"/>
                </a:solidFill>
                <a:latin typeface="Trebuchet MS"/>
                <a:cs typeface="Trebuchet MS"/>
              </a:rPr>
              <a:t>proceso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ejecutando,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listo,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bloqueado,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Trebuchet MS"/>
                <a:cs typeface="Trebuchet MS"/>
              </a:rPr>
              <a:t>etc.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206311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5" dirty="0"/>
              <a:t>B</a:t>
            </a:r>
            <a:r>
              <a:rPr spc="-5" dirty="0"/>
              <a:t>l</a:t>
            </a:r>
            <a:r>
              <a:rPr spc="-10" dirty="0"/>
              <a:t>oque</a:t>
            </a:r>
            <a:r>
              <a:rPr spc="-70" dirty="0"/>
              <a:t> </a:t>
            </a:r>
            <a:r>
              <a:rPr spc="-15" dirty="0"/>
              <a:t>descrip</a:t>
            </a:r>
            <a:r>
              <a:rPr spc="-35" dirty="0"/>
              <a:t>t</a:t>
            </a:r>
            <a:r>
              <a:rPr spc="-15" dirty="0"/>
              <a:t>or</a:t>
            </a:r>
            <a:r>
              <a:rPr spc="-70" dirty="0"/>
              <a:t> </a:t>
            </a:r>
            <a:r>
              <a:rPr spc="-10" dirty="0"/>
              <a:t>de</a:t>
            </a:r>
            <a:r>
              <a:rPr spc="-70" dirty="0"/>
              <a:t> </a:t>
            </a:r>
            <a:r>
              <a:rPr spc="-20" dirty="0"/>
              <a:t>p</a:t>
            </a:r>
            <a:r>
              <a:rPr spc="-40" dirty="0"/>
              <a:t>r</a:t>
            </a:r>
            <a:r>
              <a:rPr spc="-15" dirty="0"/>
              <a:t>o</a:t>
            </a:r>
            <a:r>
              <a:rPr spc="-35" dirty="0"/>
              <a:t>c</a:t>
            </a:r>
            <a:r>
              <a:rPr spc="10" dirty="0"/>
              <a:t>eso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2352" y="429304"/>
            <a:ext cx="3442335" cy="281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285" marR="74295" indent="-109220">
              <a:lnSpc>
                <a:spcPct val="114599"/>
              </a:lnSpc>
              <a:spcBef>
                <a:spcPts val="100"/>
              </a:spcBef>
              <a:buClr>
                <a:srgbClr val="22373A"/>
              </a:buClr>
              <a:buChar char="•"/>
              <a:tabLst>
                <a:tab pos="121920" algn="l"/>
              </a:tabLst>
            </a:pPr>
            <a:r>
              <a:rPr sz="1000" spc="-5" dirty="0">
                <a:solidFill>
                  <a:srgbClr val="EB801A"/>
                </a:solidFill>
                <a:latin typeface="Trebuchet MS"/>
                <a:cs typeface="Trebuchet MS"/>
              </a:rPr>
              <a:t>Memoria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: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Describe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espacio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virtual y/o real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direccionamiento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según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la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arquitectura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del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sistema.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 Contendrá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las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reglas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protección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así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como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cual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compartida,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70" dirty="0">
                <a:solidFill>
                  <a:srgbClr val="22373A"/>
                </a:solidFill>
                <a:latin typeface="Trebuchet MS"/>
                <a:cs typeface="Trebuchet MS"/>
              </a:rPr>
              <a:t>etc..</a:t>
            </a:r>
            <a:endParaRPr sz="1000">
              <a:latin typeface="Trebuchet MS"/>
              <a:cs typeface="Trebuchet MS"/>
            </a:endParaRPr>
          </a:p>
          <a:p>
            <a:pPr marL="121285" marR="5080" indent="-109220">
              <a:lnSpc>
                <a:spcPct val="114599"/>
              </a:lnSpc>
              <a:buClr>
                <a:srgbClr val="22373A"/>
              </a:buClr>
              <a:buChar char="•"/>
              <a:tabLst>
                <a:tab pos="121920" algn="l"/>
              </a:tabLst>
            </a:pPr>
            <a:r>
              <a:rPr sz="1000" spc="-5" dirty="0">
                <a:solidFill>
                  <a:srgbClr val="EB801A"/>
                </a:solidFill>
                <a:latin typeface="Trebuchet MS"/>
                <a:cs typeface="Trebuchet MS"/>
              </a:rPr>
              <a:t>Recursos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Recursos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software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(archivos,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semáforos,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Trebuchet MS"/>
                <a:cs typeface="Trebuchet MS"/>
              </a:rPr>
              <a:t>etc.)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hardware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(dispositivos,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65" dirty="0">
                <a:solidFill>
                  <a:srgbClr val="22373A"/>
                </a:solidFill>
                <a:latin typeface="Trebuchet MS"/>
                <a:cs typeface="Trebuchet MS"/>
              </a:rPr>
              <a:t>etc.).</a:t>
            </a:r>
            <a:endParaRPr sz="1000">
              <a:latin typeface="Trebuchet MS"/>
              <a:cs typeface="Trebuchet MS"/>
            </a:endParaRPr>
          </a:p>
          <a:p>
            <a:pPr marL="121285" indent="-109220">
              <a:lnSpc>
                <a:spcPct val="100000"/>
              </a:lnSpc>
              <a:spcBef>
                <a:spcPts val="175"/>
              </a:spcBef>
              <a:buClr>
                <a:srgbClr val="22373A"/>
              </a:buClr>
              <a:buChar char="•"/>
              <a:tabLst>
                <a:tab pos="121920" algn="l"/>
              </a:tabLst>
            </a:pPr>
            <a:r>
              <a:rPr sz="1000" spc="-15" dirty="0">
                <a:solidFill>
                  <a:srgbClr val="EB801A"/>
                </a:solidFill>
                <a:latin typeface="Trebuchet MS"/>
                <a:cs typeface="Trebuchet MS"/>
              </a:rPr>
              <a:t>Planificación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Tipo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planificador.</a:t>
            </a:r>
            <a:endParaRPr sz="1000">
              <a:latin typeface="Trebuchet MS"/>
              <a:cs typeface="Trebuchet MS"/>
            </a:endParaRPr>
          </a:p>
          <a:p>
            <a:pPr marL="121285" marR="222885" indent="-109220" algn="just">
              <a:lnSpc>
                <a:spcPct val="114599"/>
              </a:lnSpc>
              <a:buClr>
                <a:srgbClr val="22373A"/>
              </a:buClr>
              <a:buChar char="•"/>
              <a:tabLst>
                <a:tab pos="121920" algn="l"/>
              </a:tabLst>
            </a:pPr>
            <a:r>
              <a:rPr sz="1000" spc="-10" dirty="0">
                <a:solidFill>
                  <a:srgbClr val="EB801A"/>
                </a:solidFill>
                <a:latin typeface="Trebuchet MS"/>
                <a:cs typeface="Trebuchet MS"/>
              </a:rPr>
              <a:t>Prioridad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Podrá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incluir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una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prioridad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externa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largo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aliento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y/o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una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prioridad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interna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dinámica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alcance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reducido.</a:t>
            </a:r>
            <a:endParaRPr sz="1000">
              <a:latin typeface="Trebuchet MS"/>
              <a:cs typeface="Trebuchet MS"/>
            </a:endParaRPr>
          </a:p>
          <a:p>
            <a:pPr marL="121285" marR="69215" indent="-109220">
              <a:lnSpc>
                <a:spcPct val="114599"/>
              </a:lnSpc>
              <a:buClr>
                <a:srgbClr val="22373A"/>
              </a:buClr>
              <a:buChar char="•"/>
              <a:tabLst>
                <a:tab pos="121920" algn="l"/>
              </a:tabLst>
            </a:pPr>
            <a:r>
              <a:rPr sz="1000" spc="-15" dirty="0">
                <a:solidFill>
                  <a:srgbClr val="EB801A"/>
                </a:solidFill>
                <a:latin typeface="Trebuchet MS"/>
                <a:cs typeface="Trebuchet MS"/>
              </a:rPr>
              <a:t>Contabilización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Información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contable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como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ser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cantidad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E/S,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fallos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páginas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(page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faults),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consumo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procesador,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utilizada,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Trebuchet MS"/>
                <a:cs typeface="Trebuchet MS"/>
              </a:rPr>
              <a:t>etc.</a:t>
            </a:r>
            <a:endParaRPr sz="1000">
              <a:latin typeface="Trebuchet MS"/>
              <a:cs typeface="Trebuchet MS"/>
            </a:endParaRPr>
          </a:p>
          <a:p>
            <a:pPr marL="121285" indent="-109220">
              <a:lnSpc>
                <a:spcPct val="100000"/>
              </a:lnSpc>
              <a:spcBef>
                <a:spcPts val="170"/>
              </a:spcBef>
              <a:buClr>
                <a:srgbClr val="22373A"/>
              </a:buClr>
              <a:buChar char="•"/>
              <a:tabLst>
                <a:tab pos="121920" algn="l"/>
              </a:tabLst>
            </a:pPr>
            <a:r>
              <a:rPr sz="1000" spc="-20" dirty="0">
                <a:solidFill>
                  <a:srgbClr val="EB801A"/>
                </a:solidFill>
                <a:latin typeface="Trebuchet MS"/>
                <a:cs typeface="Trebuchet MS"/>
              </a:rPr>
              <a:t>Ancestro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Indica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quién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creó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este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proceso.</a:t>
            </a:r>
            <a:endParaRPr sz="1000">
              <a:latin typeface="Trebuchet MS"/>
              <a:cs typeface="Trebuchet MS"/>
            </a:endParaRPr>
          </a:p>
          <a:p>
            <a:pPr marL="121285" marR="149225" indent="-109220">
              <a:lnSpc>
                <a:spcPct val="114599"/>
              </a:lnSpc>
              <a:buClr>
                <a:srgbClr val="22373A"/>
              </a:buClr>
              <a:buChar char="•"/>
              <a:tabLst>
                <a:tab pos="121920" algn="l"/>
              </a:tabLst>
            </a:pPr>
            <a:r>
              <a:rPr sz="1000" spc="-5" dirty="0">
                <a:solidFill>
                  <a:srgbClr val="EB801A"/>
                </a:solidFill>
                <a:latin typeface="Trebuchet MS"/>
                <a:cs typeface="Trebuchet MS"/>
              </a:rPr>
              <a:t>Descendientes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Lista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punteros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PCBs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hijos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este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proceso.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81982" y="3181145"/>
            <a:ext cx="1193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5" dirty="0">
                <a:solidFill>
                  <a:srgbClr val="22373A"/>
                </a:solidFill>
                <a:latin typeface="Trebuchet MS"/>
                <a:cs typeface="Trebuchet MS"/>
              </a:rPr>
              <a:t>13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95" y="1426829"/>
            <a:ext cx="17887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6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Cr</a:t>
            </a:r>
            <a:r>
              <a:rPr sz="1400" b="1" spc="-2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e</a:t>
            </a:r>
            <a:r>
              <a:rPr sz="1400" b="1" spc="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ación</a:t>
            </a:r>
            <a:r>
              <a:rPr sz="1400" b="1" spc="-7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de</a:t>
            </a:r>
            <a:r>
              <a:rPr sz="1400" b="1" spc="-7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p</a:t>
            </a:r>
            <a:r>
              <a:rPr sz="1400" b="1" spc="-3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r</a:t>
            </a:r>
            <a:r>
              <a:rPr sz="1400" b="1" spc="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o</a:t>
            </a:r>
            <a:r>
              <a:rPr sz="1400" b="1" spc="-2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c</a:t>
            </a:r>
            <a:r>
              <a:rPr sz="1400" b="1" spc="4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esos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9995" y="1782006"/>
            <a:ext cx="3048635" cy="5080"/>
            <a:chOff x="779995" y="1782006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782006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782006"/>
              <a:ext cx="1071245" cy="5080"/>
            </a:xfrm>
            <a:custGeom>
              <a:avLst/>
              <a:gdLst/>
              <a:ahLst/>
              <a:cxnLst/>
              <a:rect l="l" t="t" r="r" b="b"/>
              <a:pathLst>
                <a:path w="1071245" h="5080">
                  <a:moveTo>
                    <a:pt x="0" y="5060"/>
                  </a:moveTo>
                  <a:lnTo>
                    <a:pt x="0" y="0"/>
                  </a:lnTo>
                  <a:lnTo>
                    <a:pt x="1070924" y="0"/>
                  </a:lnTo>
                  <a:lnTo>
                    <a:pt x="107092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4947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C</a:t>
            </a:r>
            <a:r>
              <a:rPr spc="-65" dirty="0"/>
              <a:t>r</a:t>
            </a:r>
            <a:r>
              <a:rPr spc="-40" dirty="0"/>
              <a:t>e</a:t>
            </a:r>
            <a:r>
              <a:rPr spc="-15" dirty="0"/>
              <a:t>ación</a:t>
            </a:r>
            <a:r>
              <a:rPr spc="-70" dirty="0"/>
              <a:t> </a:t>
            </a:r>
            <a:r>
              <a:rPr spc="-10" dirty="0"/>
              <a:t>de</a:t>
            </a:r>
            <a:r>
              <a:rPr spc="-70" dirty="0"/>
              <a:t> </a:t>
            </a:r>
            <a:r>
              <a:rPr spc="-20" dirty="0"/>
              <a:t>p</a:t>
            </a:r>
            <a:r>
              <a:rPr spc="-40" dirty="0"/>
              <a:t>r</a:t>
            </a:r>
            <a:r>
              <a:rPr spc="-15" dirty="0"/>
              <a:t>o</a:t>
            </a:r>
            <a:r>
              <a:rPr spc="-35" dirty="0"/>
              <a:t>c</a:t>
            </a:r>
            <a:r>
              <a:rPr spc="20" dirty="0"/>
              <a:t>esos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70"/>
              </a:spcBef>
            </a:pPr>
            <a:r>
              <a:rPr spc="-35" dirty="0"/>
              <a:t>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764652"/>
            <a:ext cx="3677920" cy="1963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procesos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rebuchet MS"/>
                <a:cs typeface="Trebuchet MS"/>
              </a:rPr>
              <a:t>son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creados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partir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otro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proceso.</a:t>
            </a:r>
            <a:endParaRPr sz="1100">
              <a:latin typeface="Trebuchet MS"/>
              <a:cs typeface="Trebuchet MS"/>
            </a:endParaRPr>
          </a:p>
          <a:p>
            <a:pPr marL="125095" marR="5080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Al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creador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le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denomina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padre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nuevo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hijo.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Esto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genera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una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jerarquía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procesos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sistema.</a:t>
            </a:r>
            <a:endParaRPr sz="1100">
              <a:latin typeface="Trebuchet MS"/>
              <a:cs typeface="Trebuchet MS"/>
            </a:endParaRPr>
          </a:p>
          <a:p>
            <a:pPr marL="125095" marR="36195" indent="-113030">
              <a:lnSpc>
                <a:spcPct val="1042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diseño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operativo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debe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decidir,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momento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creación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nuevo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proceso,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cuales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 recursos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compartirán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padre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 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hijo.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Pueden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compartir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algunos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recursos 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o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ninguno </a:t>
            </a:r>
            <a:r>
              <a:rPr sz="1100" spc="-65" dirty="0">
                <a:solidFill>
                  <a:srgbClr val="22373A"/>
                </a:solidFill>
                <a:latin typeface="Trebuchet MS"/>
                <a:cs typeface="Trebuchet MS"/>
              </a:rPr>
              <a:t>(p. </a:t>
            </a:r>
            <a:r>
              <a:rPr sz="1100" spc="-90" dirty="0">
                <a:solidFill>
                  <a:srgbClr val="22373A"/>
                </a:solidFill>
                <a:latin typeface="Trebuchet MS"/>
                <a:cs typeface="Trebuchet MS"/>
              </a:rPr>
              <a:t>ej.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archivos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abiertos).</a:t>
            </a:r>
            <a:endParaRPr sz="1100">
              <a:latin typeface="Trebuchet MS"/>
              <a:cs typeface="Trebuchet MS"/>
            </a:endParaRPr>
          </a:p>
          <a:p>
            <a:pPr marL="402590" lvl="1" indent="-109855">
              <a:lnSpc>
                <a:spcPct val="100000"/>
              </a:lnSpc>
              <a:spcBef>
                <a:spcPts val="355"/>
              </a:spcBef>
              <a:buChar char="•"/>
              <a:tabLst>
                <a:tab pos="403225" algn="l"/>
              </a:tabLst>
            </a:pP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Nunca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comparte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ni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estado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CPU.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4947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C</a:t>
            </a:r>
            <a:r>
              <a:rPr spc="-65" dirty="0"/>
              <a:t>r</a:t>
            </a:r>
            <a:r>
              <a:rPr spc="-40" dirty="0"/>
              <a:t>e</a:t>
            </a:r>
            <a:r>
              <a:rPr spc="-15" dirty="0"/>
              <a:t>ación</a:t>
            </a:r>
            <a:r>
              <a:rPr spc="-70" dirty="0"/>
              <a:t> </a:t>
            </a:r>
            <a:r>
              <a:rPr spc="-10" dirty="0"/>
              <a:t>de</a:t>
            </a:r>
            <a:r>
              <a:rPr spc="-70" dirty="0"/>
              <a:t> </a:t>
            </a:r>
            <a:r>
              <a:rPr spc="-20" dirty="0"/>
              <a:t>p</a:t>
            </a:r>
            <a:r>
              <a:rPr spc="-40" dirty="0"/>
              <a:t>r</a:t>
            </a:r>
            <a:r>
              <a:rPr spc="-15" dirty="0"/>
              <a:t>o</a:t>
            </a:r>
            <a:r>
              <a:rPr spc="-35" dirty="0"/>
              <a:t>c</a:t>
            </a:r>
            <a:r>
              <a:rPr spc="20" dirty="0"/>
              <a:t>esos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70"/>
              </a:spcBef>
            </a:pPr>
            <a:r>
              <a:rPr spc="-35" dirty="0"/>
              <a:t>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1120963"/>
            <a:ext cx="3709670" cy="1250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También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debe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determinar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sucede con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hijos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cuando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muere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padre.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Pueden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morir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también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cambiar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padre.</a:t>
            </a:r>
            <a:endParaRPr sz="1100">
              <a:latin typeface="Trebuchet MS"/>
              <a:cs typeface="Trebuchet MS"/>
            </a:endParaRPr>
          </a:p>
          <a:p>
            <a:pPr marL="125095" marR="5715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Una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vez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creado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nuevo proceso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tendrán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hilo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(program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counter)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ejecución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propio.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genera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nuevo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PCB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para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creado.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5403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</a:t>
            </a:r>
            <a:r>
              <a:rPr spc="-15" dirty="0"/>
              <a:t>g</a:t>
            </a:r>
            <a:r>
              <a:rPr spc="-10" dirty="0"/>
              <a:t>enda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00410" y="3172837"/>
            <a:ext cx="126364" cy="17208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z="800" spc="-30" dirty="0">
                <a:solidFill>
                  <a:srgbClr val="22373A"/>
                </a:solidFill>
                <a:latin typeface="Trebuchet MS"/>
                <a:cs typeface="Trebuchet MS"/>
              </a:rPr>
              <a:t>2</a:t>
            </a:fld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69301"/>
            <a:ext cx="2428240" cy="22567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0970" indent="-128905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141605" algn="l"/>
              </a:tabLst>
            </a:pP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Proceso</a:t>
            </a:r>
            <a:endParaRPr sz="1100">
              <a:latin typeface="Trebuchet MS"/>
              <a:cs typeface="Trebuchet MS"/>
            </a:endParaRPr>
          </a:p>
          <a:p>
            <a:pPr marL="149860" indent="-137795">
              <a:lnSpc>
                <a:spcPct val="100000"/>
              </a:lnSpc>
              <a:spcBef>
                <a:spcPts val="1225"/>
              </a:spcBef>
              <a:buAutoNum type="arabicPeriod"/>
              <a:tabLst>
                <a:tab pos="150495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Estados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de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los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procesos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2373A"/>
              </a:buClr>
              <a:buFont typeface="Trebuchet MS"/>
              <a:buAutoNum type="arabicPeriod"/>
            </a:pPr>
            <a:endParaRPr sz="1250">
              <a:latin typeface="Trebuchet MS"/>
              <a:cs typeface="Trebuchet MS"/>
            </a:endParaRPr>
          </a:p>
          <a:p>
            <a:pPr marL="150495" indent="-138430">
              <a:lnSpc>
                <a:spcPct val="100000"/>
              </a:lnSpc>
              <a:buAutoNum type="arabicPeriod"/>
              <a:tabLst>
                <a:tab pos="15113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Bloque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descriptor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de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proceso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(PCB)</a:t>
            </a:r>
            <a:endParaRPr sz="1100">
              <a:latin typeface="Trebuchet MS"/>
              <a:cs typeface="Trebuchet MS"/>
            </a:endParaRPr>
          </a:p>
          <a:p>
            <a:pPr marL="154940" indent="-142875">
              <a:lnSpc>
                <a:spcPct val="100000"/>
              </a:lnSpc>
              <a:spcBef>
                <a:spcPts val="1415"/>
              </a:spcBef>
              <a:buAutoNum type="arabicPeriod"/>
              <a:tabLst>
                <a:tab pos="155575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  <a:hlinkClick r:id="rId5" action="ppaction://hlinksldjump"/>
              </a:rPr>
              <a:t>Creación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  <a:hlinkClick r:id="rId5" action="ppaction://hlinksldjump"/>
              </a:rPr>
              <a:t>de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  <a:hlinkClick r:id="rId5" action="ppaction://hlinksldjump"/>
              </a:rPr>
              <a:t>procesos</a:t>
            </a:r>
            <a:endParaRPr sz="1100">
              <a:latin typeface="Trebuchet MS"/>
              <a:cs typeface="Trebuchet MS"/>
            </a:endParaRPr>
          </a:p>
          <a:p>
            <a:pPr marL="150495" indent="-138430">
              <a:lnSpc>
                <a:spcPct val="100000"/>
              </a:lnSpc>
              <a:spcBef>
                <a:spcPts val="1385"/>
              </a:spcBef>
              <a:buAutoNum type="arabicPeriod"/>
              <a:tabLst>
                <a:tab pos="151130" algn="l"/>
              </a:tabLst>
            </a:pP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  <a:hlinkClick r:id="rId6" action="ppaction://hlinksldjump"/>
              </a:rPr>
              <a:t>Listas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  <a:hlinkClick r:id="rId6" action="ppaction://hlinksldjump"/>
              </a:rPr>
              <a:t>y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  <a:hlinkClick r:id="rId6" action="ppaction://hlinksldjump"/>
              </a:rPr>
              <a:t>colas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  <a:hlinkClick r:id="rId6" action="ppaction://hlinksldjump"/>
              </a:rPr>
              <a:t>de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  <a:hlinkClick r:id="rId6" action="ppaction://hlinksldjump"/>
              </a:rPr>
              <a:t>procesos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2373A"/>
              </a:buClr>
              <a:buFont typeface="Trebuchet MS"/>
              <a:buAutoNum type="arabicPeriod"/>
            </a:pPr>
            <a:endParaRPr sz="1250">
              <a:latin typeface="Trebuchet MS"/>
              <a:cs typeface="Trebuchet MS"/>
            </a:endParaRPr>
          </a:p>
          <a:p>
            <a:pPr marL="154305" indent="-142240">
              <a:lnSpc>
                <a:spcPct val="100000"/>
              </a:lnSpc>
              <a:buAutoNum type="arabicPeriod"/>
              <a:tabLst>
                <a:tab pos="154940" algn="l"/>
              </a:tabLst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  <a:hlinkClick r:id="rId7" action="ppaction://hlinksldjump"/>
              </a:rPr>
              <a:t>Cambio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  <a:hlinkClick r:id="rId7" action="ppaction://hlinksldjump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  <a:hlinkClick r:id="rId7" action="ppaction://hlinksldjump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  <a:hlinkClick r:id="rId7" action="ppaction://hlinksldjump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  <a:hlinkClick r:id="rId7" action="ppaction://hlinksldjump"/>
              </a:rPr>
              <a:t>contexto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  <a:hlinkClick r:id="rId7" action="ppaction://hlinksldjump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  <a:hlinkClick r:id="rId7" action="ppaction://hlinksldjump"/>
              </a:rPr>
              <a:t>(</a:t>
            </a:r>
            <a:r>
              <a:rPr sz="1100" spc="-25" dirty="0">
                <a:solidFill>
                  <a:srgbClr val="EB801A"/>
                </a:solidFill>
                <a:latin typeface="Trebuchet MS"/>
                <a:cs typeface="Trebuchet MS"/>
                <a:hlinkClick r:id="rId7" action="ppaction://hlinksldjump"/>
              </a:rPr>
              <a:t>context</a:t>
            </a:r>
            <a:r>
              <a:rPr sz="1100" spc="-45" dirty="0">
                <a:solidFill>
                  <a:srgbClr val="EB801A"/>
                </a:solidFill>
                <a:latin typeface="Trebuchet MS"/>
                <a:cs typeface="Trebuchet MS"/>
                <a:hlinkClick r:id="rId7" action="ppaction://hlinksldjump"/>
              </a:rPr>
              <a:t> </a:t>
            </a:r>
            <a:r>
              <a:rPr sz="1100" spc="-20" dirty="0">
                <a:solidFill>
                  <a:srgbClr val="EB801A"/>
                </a:solidFill>
                <a:latin typeface="Trebuchet MS"/>
                <a:cs typeface="Trebuchet MS"/>
                <a:hlinkClick r:id="rId7" action="ppaction://hlinksldjump"/>
              </a:rPr>
              <a:t>switch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  <a:hlinkClick r:id="rId7" action="ppaction://hlinksldjump"/>
              </a:rPr>
              <a:t>)</a:t>
            </a:r>
            <a:endParaRPr sz="1100">
              <a:latin typeface="Trebuchet MS"/>
              <a:cs typeface="Trebuchet MS"/>
            </a:endParaRPr>
          </a:p>
          <a:p>
            <a:pPr marL="130175" indent="-118110">
              <a:lnSpc>
                <a:spcPct val="100000"/>
              </a:lnSpc>
              <a:spcBef>
                <a:spcPts val="1390"/>
              </a:spcBef>
              <a:buAutoNum type="arabicPeriod"/>
              <a:tabLst>
                <a:tab pos="13081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  <a:hlinkClick r:id="rId8" action="ppaction://hlinksldjump"/>
              </a:rPr>
              <a:t>Hilos</a:t>
            </a:r>
            <a:r>
              <a:rPr sz="1100" spc="-70" dirty="0">
                <a:solidFill>
                  <a:srgbClr val="22373A"/>
                </a:solidFill>
                <a:latin typeface="Trebuchet MS"/>
                <a:cs typeface="Trebuchet MS"/>
                <a:hlinkClick r:id="rId8" action="ppaction://hlinksldjump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  <a:hlinkClick r:id="rId8" action="ppaction://hlinksldjump"/>
              </a:rPr>
              <a:t>(</a:t>
            </a:r>
            <a:r>
              <a:rPr sz="1100" spc="-10" dirty="0">
                <a:solidFill>
                  <a:srgbClr val="EB801A"/>
                </a:solidFill>
                <a:latin typeface="Trebuchet MS"/>
                <a:cs typeface="Trebuchet MS"/>
                <a:hlinkClick r:id="rId8" action="ppaction://hlinksldjump"/>
              </a:rPr>
              <a:t>threads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  <a:hlinkClick r:id="rId8" action="ppaction://hlinksldjump"/>
              </a:rPr>
              <a:t>)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4947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C</a:t>
            </a:r>
            <a:r>
              <a:rPr spc="-65" dirty="0"/>
              <a:t>r</a:t>
            </a:r>
            <a:r>
              <a:rPr spc="-40" dirty="0"/>
              <a:t>e</a:t>
            </a:r>
            <a:r>
              <a:rPr spc="-15" dirty="0"/>
              <a:t>ación</a:t>
            </a:r>
            <a:r>
              <a:rPr spc="-70" dirty="0"/>
              <a:t> </a:t>
            </a:r>
            <a:r>
              <a:rPr spc="-10" dirty="0"/>
              <a:t>de</a:t>
            </a:r>
            <a:r>
              <a:rPr spc="-70" dirty="0"/>
              <a:t> </a:t>
            </a:r>
            <a:r>
              <a:rPr spc="-20" dirty="0"/>
              <a:t>p</a:t>
            </a:r>
            <a:r>
              <a:rPr spc="-40" dirty="0"/>
              <a:t>r</a:t>
            </a:r>
            <a:r>
              <a:rPr spc="-15" dirty="0"/>
              <a:t>o</a:t>
            </a:r>
            <a:r>
              <a:rPr spc="-35" dirty="0"/>
              <a:t>c</a:t>
            </a:r>
            <a:r>
              <a:rPr spc="20" dirty="0"/>
              <a:t>esos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571128"/>
            <a:ext cx="3739515" cy="14871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484"/>
              </a:spcBef>
              <a:buChar char="•"/>
              <a:tabLst>
                <a:tab pos="125730" algn="l"/>
              </a:tabLst>
            </a:pPr>
            <a:r>
              <a:rPr sz="1100" spc="-105" dirty="0">
                <a:solidFill>
                  <a:srgbClr val="22373A"/>
                </a:solidFill>
                <a:latin typeface="Trebuchet MS"/>
                <a:cs typeface="Trebuchet MS"/>
              </a:rPr>
              <a:t>Ej.: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UNIX</a:t>
            </a:r>
            <a:endParaRPr sz="1100">
              <a:latin typeface="Trebuchet MS"/>
              <a:cs typeface="Trebuchet MS"/>
            </a:endParaRPr>
          </a:p>
          <a:p>
            <a:pPr marL="402590" marR="262890" lvl="1" indent="-109220">
              <a:lnSpc>
                <a:spcPct val="114599"/>
              </a:lnSpc>
              <a:spcBef>
                <a:spcPts val="175"/>
              </a:spcBef>
              <a:buChar char="•"/>
              <a:tabLst>
                <a:tab pos="403225" algn="l"/>
              </a:tabLst>
            </a:pP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UNIX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provee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system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call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EB801A"/>
                </a:solidFill>
                <a:latin typeface="Trebuchet MS"/>
                <a:cs typeface="Trebuchet MS"/>
              </a:rPr>
              <a:t>fork</a:t>
            </a:r>
            <a:r>
              <a:rPr sz="1000" spc="-3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para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creación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un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nuevo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proceso.</a:t>
            </a:r>
            <a:endParaRPr sz="1000">
              <a:latin typeface="Trebuchet MS"/>
              <a:cs typeface="Trebuchet MS"/>
            </a:endParaRPr>
          </a:p>
          <a:p>
            <a:pPr marL="402590" marR="5080" lvl="1" indent="-109220">
              <a:lnSpc>
                <a:spcPct val="114599"/>
              </a:lnSpc>
              <a:buChar char="•"/>
              <a:tabLst>
                <a:tab pos="403225" algn="l"/>
              </a:tabLst>
            </a:pP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invocación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esta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función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le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retorna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al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padre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número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 process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id del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hijo recién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creado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y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al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hijo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valor </a:t>
            </a:r>
            <a:r>
              <a:rPr sz="1000" spc="-65" dirty="0">
                <a:solidFill>
                  <a:srgbClr val="22373A"/>
                </a:solidFill>
                <a:latin typeface="Trebuchet MS"/>
                <a:cs typeface="Trebuchet MS"/>
              </a:rPr>
              <a:t>0.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 hijo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comienza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Trebuchet MS"/>
                <a:cs typeface="Trebuchet MS"/>
              </a:rPr>
              <a:t>su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ejecución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retorno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fork.</a:t>
            </a:r>
            <a:endParaRPr sz="1000">
              <a:latin typeface="Trebuchet MS"/>
              <a:cs typeface="Trebuchet MS"/>
            </a:endParaRPr>
          </a:p>
          <a:p>
            <a:pPr marL="402590" marR="78740" lvl="1" indent="-109220">
              <a:lnSpc>
                <a:spcPct val="114599"/>
              </a:lnSpc>
              <a:buChar char="•"/>
              <a:tabLst>
                <a:tab pos="403225" algn="l"/>
              </a:tabLst>
            </a:pP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Además,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provee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system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call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exec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reemplaza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espacio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por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uno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nuevo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808" y="2166493"/>
            <a:ext cx="2900362" cy="74009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70"/>
              </a:spcBef>
            </a:pPr>
            <a:r>
              <a:rPr spc="-35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4947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C</a:t>
            </a:r>
            <a:r>
              <a:rPr spc="-65" dirty="0"/>
              <a:t>r</a:t>
            </a:r>
            <a:r>
              <a:rPr spc="-40" dirty="0"/>
              <a:t>e</a:t>
            </a:r>
            <a:r>
              <a:rPr spc="-15" dirty="0"/>
              <a:t>ación</a:t>
            </a:r>
            <a:r>
              <a:rPr spc="-70" dirty="0"/>
              <a:t> </a:t>
            </a:r>
            <a:r>
              <a:rPr spc="-10" dirty="0"/>
              <a:t>de</a:t>
            </a:r>
            <a:r>
              <a:rPr spc="-70" dirty="0"/>
              <a:t> </a:t>
            </a:r>
            <a:r>
              <a:rPr spc="-20" dirty="0"/>
              <a:t>p</a:t>
            </a:r>
            <a:r>
              <a:rPr spc="-40" dirty="0"/>
              <a:t>r</a:t>
            </a:r>
            <a:r>
              <a:rPr spc="-15" dirty="0"/>
              <a:t>o</a:t>
            </a:r>
            <a:r>
              <a:rPr spc="-35" dirty="0"/>
              <a:t>c</a:t>
            </a:r>
            <a:r>
              <a:rPr spc="20" dirty="0"/>
              <a:t>esos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70"/>
              </a:spcBef>
            </a:pPr>
            <a:r>
              <a:rPr spc="-35" dirty="0"/>
              <a:t>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01768"/>
            <a:ext cx="3237230" cy="27463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b="1" spc="-5" dirty="0">
                <a:solidFill>
                  <a:srgbClr val="22373A"/>
                </a:solidFill>
                <a:latin typeface="Courier New"/>
                <a:cs typeface="Courier New"/>
              </a:rPr>
              <a:t>int</a:t>
            </a:r>
            <a:r>
              <a:rPr sz="900" b="1" spc="-3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main()</a:t>
            </a:r>
            <a:r>
              <a:rPr sz="900" spc="-3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558800">
              <a:lnSpc>
                <a:spcPct val="100000"/>
              </a:lnSpc>
              <a:spcBef>
                <a:spcPts val="180"/>
              </a:spcBef>
              <a:tabLst>
                <a:tab pos="1036955" algn="l"/>
              </a:tabLst>
            </a:pP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pid_t	pid;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Courier New"/>
              <a:cs typeface="Courier New"/>
            </a:endParaRPr>
          </a:p>
          <a:p>
            <a:pPr marL="558800" marR="824865">
              <a:lnSpc>
                <a:spcPct val="116700"/>
              </a:lnSpc>
            </a:pP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/*</a:t>
            </a:r>
            <a:r>
              <a:rPr sz="90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crea</a:t>
            </a:r>
            <a:r>
              <a:rPr sz="9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un</a:t>
            </a:r>
            <a:r>
              <a:rPr sz="90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nuevo</a:t>
            </a:r>
            <a:r>
              <a:rPr sz="9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proceso</a:t>
            </a:r>
            <a:r>
              <a:rPr sz="90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*/ </a:t>
            </a:r>
            <a:r>
              <a:rPr sz="900" spc="-5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pid</a:t>
            </a:r>
            <a:r>
              <a:rPr sz="9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9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fork();</a:t>
            </a:r>
            <a:endParaRPr sz="900">
              <a:latin typeface="Courier New"/>
              <a:cs typeface="Courier New"/>
            </a:endParaRPr>
          </a:p>
          <a:p>
            <a:pPr marL="558800">
              <a:lnSpc>
                <a:spcPct val="100000"/>
              </a:lnSpc>
              <a:spcBef>
                <a:spcPts val="180"/>
              </a:spcBef>
            </a:pPr>
            <a:r>
              <a:rPr sz="900" b="1" spc="-5" dirty="0">
                <a:solidFill>
                  <a:srgbClr val="22373A"/>
                </a:solidFill>
                <a:latin typeface="Courier New"/>
                <a:cs typeface="Courier New"/>
              </a:rPr>
              <a:t>if</a:t>
            </a:r>
            <a:r>
              <a:rPr sz="900" b="1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(pid</a:t>
            </a:r>
            <a:r>
              <a:rPr sz="9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&lt;</a:t>
            </a:r>
            <a:r>
              <a:rPr sz="9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0)</a:t>
            </a:r>
            <a:r>
              <a:rPr sz="9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{</a:t>
            </a:r>
            <a:r>
              <a:rPr sz="9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/*</a:t>
            </a:r>
            <a:r>
              <a:rPr sz="90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error</a:t>
            </a:r>
            <a:r>
              <a:rPr sz="9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*/</a:t>
            </a:r>
            <a:endParaRPr sz="900">
              <a:latin typeface="Courier New"/>
              <a:cs typeface="Courier New"/>
            </a:endParaRPr>
          </a:p>
          <a:p>
            <a:pPr marL="1105535" marR="5080">
              <a:lnSpc>
                <a:spcPct val="116700"/>
              </a:lnSpc>
            </a:pP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fprintf(stderr,</a:t>
            </a:r>
            <a:r>
              <a:rPr sz="90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"Fork</a:t>
            </a:r>
            <a:r>
              <a:rPr sz="90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Failed"); </a:t>
            </a:r>
            <a:r>
              <a:rPr sz="900" spc="-5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exit(-1);</a:t>
            </a:r>
            <a:endParaRPr sz="900">
              <a:latin typeface="Courier New"/>
              <a:cs typeface="Courier New"/>
            </a:endParaRPr>
          </a:p>
          <a:p>
            <a:pPr marL="558800">
              <a:lnSpc>
                <a:spcPct val="100000"/>
              </a:lnSpc>
              <a:spcBef>
                <a:spcPts val="180"/>
              </a:spcBef>
            </a:pP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1105535" marR="73025" indent="-546735">
              <a:lnSpc>
                <a:spcPct val="116700"/>
              </a:lnSpc>
            </a:pPr>
            <a:r>
              <a:rPr sz="900" b="1" spc="-5" dirty="0">
                <a:solidFill>
                  <a:srgbClr val="22373A"/>
                </a:solidFill>
                <a:latin typeface="Courier New"/>
                <a:cs typeface="Courier New"/>
              </a:rPr>
              <a:t>if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(pid == 0) /* proceso hijo */ </a:t>
            </a:r>
            <a:r>
              <a:rPr sz="9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execlp("/bin/ls",</a:t>
            </a:r>
            <a:r>
              <a:rPr sz="90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"ls",</a:t>
            </a:r>
            <a:r>
              <a:rPr sz="90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NULL);</a:t>
            </a:r>
            <a:endParaRPr sz="900">
              <a:latin typeface="Courier New"/>
              <a:cs typeface="Courier New"/>
            </a:endParaRPr>
          </a:p>
          <a:p>
            <a:pPr marL="558800">
              <a:lnSpc>
                <a:spcPct val="100000"/>
              </a:lnSpc>
              <a:spcBef>
                <a:spcPts val="180"/>
              </a:spcBef>
            </a:pPr>
            <a:r>
              <a:rPr sz="900" b="1" spc="-5" dirty="0">
                <a:solidFill>
                  <a:srgbClr val="22373A"/>
                </a:solidFill>
                <a:latin typeface="Courier New"/>
                <a:cs typeface="Courier New"/>
              </a:rPr>
              <a:t>else</a:t>
            </a:r>
            <a:r>
              <a:rPr sz="900" b="1" spc="-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{</a:t>
            </a:r>
            <a:r>
              <a:rPr sz="900" spc="-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/*</a:t>
            </a:r>
            <a:r>
              <a:rPr sz="90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padre</a:t>
            </a:r>
            <a:r>
              <a:rPr sz="900" spc="-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*/</a:t>
            </a:r>
            <a:endParaRPr sz="900">
              <a:latin typeface="Courier New"/>
              <a:cs typeface="Courier New"/>
            </a:endParaRPr>
          </a:p>
          <a:p>
            <a:pPr marL="1105535" marR="414655">
              <a:lnSpc>
                <a:spcPct val="116700"/>
              </a:lnSpc>
            </a:pP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wait(NULL); </a:t>
            </a:r>
            <a:r>
              <a:rPr sz="900" spc="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printf("Child</a:t>
            </a:r>
            <a:r>
              <a:rPr sz="900" spc="-3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Complete"); </a:t>
            </a:r>
            <a:r>
              <a:rPr sz="900" spc="-5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exit(0);</a:t>
            </a:r>
            <a:endParaRPr sz="900">
              <a:latin typeface="Courier New"/>
              <a:cs typeface="Courier New"/>
            </a:endParaRPr>
          </a:p>
          <a:p>
            <a:pPr marL="558800">
              <a:lnSpc>
                <a:spcPct val="100000"/>
              </a:lnSpc>
              <a:spcBef>
                <a:spcPts val="180"/>
              </a:spcBef>
            </a:pP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5920"/>
          </a:xfrm>
          <a:custGeom>
            <a:avLst/>
            <a:gdLst/>
            <a:ahLst/>
            <a:cxnLst/>
            <a:rect l="l" t="t" r="r" b="b"/>
            <a:pathLst>
              <a:path w="4608195" h="375920">
                <a:moveTo>
                  <a:pt x="4608004" y="0"/>
                </a:moveTo>
                <a:lnTo>
                  <a:pt x="0" y="0"/>
                </a:lnTo>
                <a:lnTo>
                  <a:pt x="0" y="375729"/>
                </a:lnTo>
                <a:lnTo>
                  <a:pt x="4608004" y="3757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75867"/>
            <a:ext cx="14947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75" dirty="0">
                <a:solidFill>
                  <a:srgbClr val="F9F9F9"/>
                </a:solidFill>
                <a:latin typeface="Trebuchet MS"/>
                <a:cs typeface="Trebuchet MS"/>
              </a:rPr>
              <a:t>C</a:t>
            </a:r>
            <a:r>
              <a:rPr sz="1200" b="1" spc="-65" dirty="0">
                <a:solidFill>
                  <a:srgbClr val="F9F9F9"/>
                </a:solidFill>
                <a:latin typeface="Trebuchet MS"/>
                <a:cs typeface="Trebuchet MS"/>
              </a:rPr>
              <a:t>r</a:t>
            </a:r>
            <a:r>
              <a:rPr sz="1200" b="1" spc="-40" dirty="0">
                <a:solidFill>
                  <a:srgbClr val="F9F9F9"/>
                </a:solidFill>
                <a:latin typeface="Trebuchet MS"/>
                <a:cs typeface="Trebuchet MS"/>
              </a:rPr>
              <a:t>e</a:t>
            </a:r>
            <a:r>
              <a:rPr sz="1200" b="1" spc="-15" dirty="0">
                <a:solidFill>
                  <a:srgbClr val="F9F9F9"/>
                </a:solidFill>
                <a:latin typeface="Trebuchet MS"/>
                <a:cs typeface="Trebuchet MS"/>
              </a:rPr>
              <a:t>ación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-10" dirty="0">
                <a:solidFill>
                  <a:srgbClr val="F9F9F9"/>
                </a:solidFill>
                <a:latin typeface="Trebuchet MS"/>
                <a:cs typeface="Trebuchet MS"/>
              </a:rPr>
              <a:t>de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-20" dirty="0">
                <a:solidFill>
                  <a:srgbClr val="F9F9F9"/>
                </a:solidFill>
                <a:latin typeface="Trebuchet MS"/>
                <a:cs typeface="Trebuchet MS"/>
              </a:rPr>
              <a:t>p</a:t>
            </a:r>
            <a:r>
              <a:rPr sz="1200" b="1" spc="-40" dirty="0">
                <a:solidFill>
                  <a:srgbClr val="F9F9F9"/>
                </a:solidFill>
                <a:latin typeface="Trebuchet MS"/>
                <a:cs typeface="Trebuchet MS"/>
              </a:rPr>
              <a:t>r</a:t>
            </a:r>
            <a:r>
              <a:rPr sz="1200" b="1" spc="-15" dirty="0">
                <a:solidFill>
                  <a:srgbClr val="F9F9F9"/>
                </a:solidFill>
                <a:latin typeface="Trebuchet MS"/>
                <a:cs typeface="Trebuchet MS"/>
              </a:rPr>
              <a:t>o</a:t>
            </a:r>
            <a:r>
              <a:rPr sz="1200" b="1" spc="-35" dirty="0">
                <a:solidFill>
                  <a:srgbClr val="F9F9F9"/>
                </a:solidFill>
                <a:latin typeface="Trebuchet MS"/>
                <a:cs typeface="Trebuchet MS"/>
              </a:rPr>
              <a:t>c</a:t>
            </a:r>
            <a:r>
              <a:rPr sz="1200" b="1" spc="20" dirty="0">
                <a:solidFill>
                  <a:srgbClr val="F9F9F9"/>
                </a:solidFill>
                <a:latin typeface="Trebuchet MS"/>
                <a:cs typeface="Trebuchet MS"/>
              </a:rPr>
              <a:t>esos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8794" y="474376"/>
            <a:ext cx="2870358" cy="253031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70"/>
              </a:spcBef>
            </a:pPr>
            <a:r>
              <a:rPr spc="-35" dirty="0"/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95" y="1424645"/>
            <a:ext cx="21685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Listas</a:t>
            </a:r>
            <a:r>
              <a:rPr sz="1400" b="1" spc="-8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-1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y</a:t>
            </a:r>
            <a:r>
              <a:rPr sz="1400" b="1" spc="-8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2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colas</a:t>
            </a:r>
            <a:r>
              <a:rPr sz="1400" b="1" spc="-8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de</a:t>
            </a:r>
            <a:r>
              <a:rPr sz="1400" b="1" spc="-8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1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procesos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9995" y="1779822"/>
            <a:ext cx="3048635" cy="5080"/>
            <a:chOff x="779995" y="1779822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779822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779822"/>
              <a:ext cx="1483360" cy="5080"/>
            </a:xfrm>
            <a:custGeom>
              <a:avLst/>
              <a:gdLst/>
              <a:ahLst/>
              <a:cxnLst/>
              <a:rect l="l" t="t" r="r" b="b"/>
              <a:pathLst>
                <a:path w="1483360" h="5080">
                  <a:moveTo>
                    <a:pt x="0" y="5060"/>
                  </a:moveTo>
                  <a:lnTo>
                    <a:pt x="0" y="0"/>
                  </a:lnTo>
                  <a:lnTo>
                    <a:pt x="1482811" y="0"/>
                  </a:lnTo>
                  <a:lnTo>
                    <a:pt x="148281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8110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Lis</a:t>
            </a:r>
            <a:r>
              <a:rPr spc="-25" dirty="0"/>
              <a:t>t</a:t>
            </a:r>
            <a:r>
              <a:rPr spc="30" dirty="0"/>
              <a:t>as</a:t>
            </a:r>
            <a:r>
              <a:rPr spc="-70" dirty="0"/>
              <a:t> </a:t>
            </a:r>
            <a:r>
              <a:rPr spc="-30" dirty="0"/>
              <a:t>y</a:t>
            </a:r>
            <a:r>
              <a:rPr spc="-70" dirty="0"/>
              <a:t> </a:t>
            </a:r>
            <a:r>
              <a:rPr spc="-65" dirty="0"/>
              <a:t>c</a:t>
            </a:r>
            <a:r>
              <a:rPr spc="10" dirty="0"/>
              <a:t>o</a:t>
            </a:r>
            <a:r>
              <a:rPr spc="-5" dirty="0"/>
              <a:t>l</a:t>
            </a:r>
            <a:r>
              <a:rPr spc="30" dirty="0"/>
              <a:t>as</a:t>
            </a:r>
            <a:r>
              <a:rPr spc="-70" dirty="0"/>
              <a:t> </a:t>
            </a:r>
            <a:r>
              <a:rPr spc="-10" dirty="0"/>
              <a:t>de</a:t>
            </a:r>
            <a:r>
              <a:rPr spc="-70" dirty="0"/>
              <a:t> </a:t>
            </a:r>
            <a:r>
              <a:rPr spc="-20" dirty="0"/>
              <a:t>p</a:t>
            </a:r>
            <a:r>
              <a:rPr spc="-40" dirty="0"/>
              <a:t>r</a:t>
            </a:r>
            <a:r>
              <a:rPr spc="-15" dirty="0"/>
              <a:t>o</a:t>
            </a:r>
            <a:r>
              <a:rPr spc="-35" dirty="0"/>
              <a:t>c</a:t>
            </a:r>
            <a:r>
              <a:rPr spc="20" dirty="0"/>
              <a:t>esos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44123" y="3170716"/>
            <a:ext cx="182245" cy="17399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85"/>
              </a:spcBef>
            </a:pPr>
            <a:r>
              <a:rPr sz="800" spc="-30" dirty="0">
                <a:solidFill>
                  <a:srgbClr val="22373A"/>
                </a:solidFill>
                <a:latin typeface="Trebuchet MS"/>
                <a:cs typeface="Trebuchet MS"/>
              </a:rPr>
              <a:t>19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1479" y="499984"/>
            <a:ext cx="3732529" cy="2493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234950" indent="-113030">
              <a:lnSpc>
                <a:spcPct val="1042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procesos,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distintos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estados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tienen,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rebuchet MS"/>
                <a:cs typeface="Trebuchet MS"/>
              </a:rPr>
              <a:t>son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agrupados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listas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colas:</a:t>
            </a:r>
            <a:endParaRPr sz="1100">
              <a:latin typeface="Trebuchet MS"/>
              <a:cs typeface="Trebuchet MS"/>
            </a:endParaRPr>
          </a:p>
          <a:p>
            <a:pPr marL="402590" marR="30480" lvl="1" indent="-109220">
              <a:lnSpc>
                <a:spcPct val="114599"/>
              </a:lnSpc>
              <a:spcBef>
                <a:spcPts val="180"/>
              </a:spcBef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dirty="0">
                <a:solidFill>
                  <a:srgbClr val="EB801A"/>
                </a:solidFill>
                <a:latin typeface="Trebuchet MS"/>
                <a:cs typeface="Trebuchet MS"/>
              </a:rPr>
              <a:t>Lista </a:t>
            </a:r>
            <a:r>
              <a:rPr sz="1000" spc="10" dirty="0">
                <a:solidFill>
                  <a:srgbClr val="EB801A"/>
                </a:solidFill>
                <a:latin typeface="Trebuchet MS"/>
                <a:cs typeface="Trebuchet MS"/>
              </a:rPr>
              <a:t>de </a:t>
            </a:r>
            <a:r>
              <a:rPr sz="1000" spc="15" dirty="0">
                <a:solidFill>
                  <a:srgbClr val="EB801A"/>
                </a:solidFill>
                <a:latin typeface="Trebuchet MS"/>
                <a:cs typeface="Trebuchet MS"/>
              </a:rPr>
              <a:t>procesos </a:t>
            </a:r>
            <a:r>
              <a:rPr sz="1000" spc="5" dirty="0">
                <a:solidFill>
                  <a:srgbClr val="EB801A"/>
                </a:solidFill>
                <a:latin typeface="Trebuchet MS"/>
                <a:cs typeface="Trebuchet MS"/>
              </a:rPr>
              <a:t>del </a:t>
            </a:r>
            <a:r>
              <a:rPr sz="1000" spc="10" dirty="0">
                <a:solidFill>
                  <a:srgbClr val="EB801A"/>
                </a:solidFill>
                <a:latin typeface="Trebuchet MS"/>
                <a:cs typeface="Trebuchet MS"/>
              </a:rPr>
              <a:t>sistema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(job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queue):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En esta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lista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están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todos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procesos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sistema.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Al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crearse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nuevo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proceso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se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agrega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PCB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 esta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lista.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Cuando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proceso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termina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Trebuchet MS"/>
                <a:cs typeface="Trebuchet MS"/>
              </a:rPr>
              <a:t>su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ejecución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borrado.</a:t>
            </a:r>
            <a:endParaRPr sz="1000">
              <a:latin typeface="Trebuchet MS"/>
              <a:cs typeface="Trebuchet MS"/>
            </a:endParaRPr>
          </a:p>
          <a:p>
            <a:pPr marL="402590" marR="82550" lvl="1" indent="-109220">
              <a:lnSpc>
                <a:spcPct val="114599"/>
              </a:lnSpc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-5" dirty="0">
                <a:solidFill>
                  <a:srgbClr val="EB801A"/>
                </a:solidFill>
                <a:latin typeface="Trebuchet MS"/>
                <a:cs typeface="Trebuchet MS"/>
              </a:rPr>
              <a:t>Cola </a:t>
            </a:r>
            <a:r>
              <a:rPr sz="1000" spc="10" dirty="0">
                <a:solidFill>
                  <a:srgbClr val="EB801A"/>
                </a:solidFill>
                <a:latin typeface="Trebuchet MS"/>
                <a:cs typeface="Trebuchet MS"/>
              </a:rPr>
              <a:t>de </a:t>
            </a:r>
            <a:r>
              <a:rPr sz="1000" spc="15" dirty="0">
                <a:solidFill>
                  <a:srgbClr val="EB801A"/>
                </a:solidFill>
                <a:latin typeface="Trebuchet MS"/>
                <a:cs typeface="Trebuchet MS"/>
              </a:rPr>
              <a:t>procesos </a:t>
            </a:r>
            <a:r>
              <a:rPr sz="1000" spc="10" dirty="0">
                <a:solidFill>
                  <a:srgbClr val="EB801A"/>
                </a:solidFill>
                <a:latin typeface="Trebuchet MS"/>
                <a:cs typeface="Trebuchet MS"/>
              </a:rPr>
              <a:t>listos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(ready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queue):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Esta cola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se 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compondrá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procesos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estén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estado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listo.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La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estructura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esta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cola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dependerá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la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estrategia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planificación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utilizada.</a:t>
            </a:r>
            <a:endParaRPr sz="1000">
              <a:latin typeface="Trebuchet MS"/>
              <a:cs typeface="Trebuchet MS"/>
            </a:endParaRPr>
          </a:p>
          <a:p>
            <a:pPr marL="402590" marR="5080" lvl="1" indent="-109220">
              <a:lnSpc>
                <a:spcPct val="114599"/>
              </a:lnSpc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-5" dirty="0">
                <a:solidFill>
                  <a:srgbClr val="EB801A"/>
                </a:solidFill>
                <a:latin typeface="Trebuchet MS"/>
                <a:cs typeface="Trebuchet MS"/>
              </a:rPr>
              <a:t>Cola </a:t>
            </a:r>
            <a:r>
              <a:rPr sz="1000" spc="10" dirty="0">
                <a:solidFill>
                  <a:srgbClr val="EB801A"/>
                </a:solidFill>
                <a:latin typeface="Trebuchet MS"/>
                <a:cs typeface="Trebuchet MS"/>
              </a:rPr>
              <a:t>de </a:t>
            </a:r>
            <a:r>
              <a:rPr sz="1000" spc="5" dirty="0">
                <a:solidFill>
                  <a:srgbClr val="EB801A"/>
                </a:solidFill>
                <a:latin typeface="Trebuchet MS"/>
                <a:cs typeface="Trebuchet MS"/>
              </a:rPr>
              <a:t>espera </a:t>
            </a:r>
            <a:r>
              <a:rPr sz="1000" spc="10" dirty="0">
                <a:solidFill>
                  <a:srgbClr val="EB801A"/>
                </a:solidFill>
                <a:latin typeface="Trebuchet MS"/>
                <a:cs typeface="Trebuchet MS"/>
              </a:rPr>
              <a:t>de </a:t>
            </a:r>
            <a:r>
              <a:rPr sz="1000" spc="15" dirty="0">
                <a:solidFill>
                  <a:srgbClr val="EB801A"/>
                </a:solidFill>
                <a:latin typeface="Trebuchet MS"/>
                <a:cs typeface="Trebuchet MS"/>
              </a:rPr>
              <a:t>dispositivos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(device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queue):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Los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procesos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esperan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por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dispositivo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E/S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particular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Trebuchet MS"/>
                <a:cs typeface="Trebuchet MS"/>
              </a:rPr>
              <a:t>son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agrupados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una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lista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específica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al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dispositivo.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Cada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dispositivo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E/S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tendrá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Trebuchet MS"/>
                <a:cs typeface="Trebuchet MS"/>
              </a:rPr>
              <a:t>su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cola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espera.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5920"/>
          </a:xfrm>
          <a:custGeom>
            <a:avLst/>
            <a:gdLst/>
            <a:ahLst/>
            <a:cxnLst/>
            <a:rect l="l" t="t" r="r" b="b"/>
            <a:pathLst>
              <a:path w="4608195" h="375920">
                <a:moveTo>
                  <a:pt x="4608004" y="0"/>
                </a:moveTo>
                <a:lnTo>
                  <a:pt x="0" y="0"/>
                </a:lnTo>
                <a:lnTo>
                  <a:pt x="0" y="375729"/>
                </a:lnTo>
                <a:lnTo>
                  <a:pt x="4608004" y="3757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75867"/>
            <a:ext cx="18110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15" dirty="0">
                <a:solidFill>
                  <a:srgbClr val="F9F9F9"/>
                </a:solidFill>
                <a:latin typeface="Trebuchet MS"/>
                <a:cs typeface="Trebuchet MS"/>
              </a:rPr>
              <a:t>Lis</a:t>
            </a:r>
            <a:r>
              <a:rPr sz="1200" b="1" spc="-25" dirty="0">
                <a:solidFill>
                  <a:srgbClr val="F9F9F9"/>
                </a:solidFill>
                <a:latin typeface="Trebuchet MS"/>
                <a:cs typeface="Trebuchet MS"/>
              </a:rPr>
              <a:t>t</a:t>
            </a:r>
            <a:r>
              <a:rPr sz="1200" b="1" spc="30" dirty="0">
                <a:solidFill>
                  <a:srgbClr val="F9F9F9"/>
                </a:solidFill>
                <a:latin typeface="Trebuchet MS"/>
                <a:cs typeface="Trebuchet MS"/>
              </a:rPr>
              <a:t>as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-30" dirty="0">
                <a:solidFill>
                  <a:srgbClr val="F9F9F9"/>
                </a:solidFill>
                <a:latin typeface="Trebuchet MS"/>
                <a:cs typeface="Trebuchet MS"/>
              </a:rPr>
              <a:t>y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-65" dirty="0">
                <a:solidFill>
                  <a:srgbClr val="F9F9F9"/>
                </a:solidFill>
                <a:latin typeface="Trebuchet MS"/>
                <a:cs typeface="Trebuchet MS"/>
              </a:rPr>
              <a:t>c</a:t>
            </a:r>
            <a:r>
              <a:rPr sz="1200" b="1" spc="10" dirty="0">
                <a:solidFill>
                  <a:srgbClr val="F9F9F9"/>
                </a:solidFill>
                <a:latin typeface="Trebuchet MS"/>
                <a:cs typeface="Trebuchet MS"/>
              </a:rPr>
              <a:t>o</a:t>
            </a:r>
            <a:r>
              <a:rPr sz="1200" b="1" spc="-5" dirty="0">
                <a:solidFill>
                  <a:srgbClr val="F9F9F9"/>
                </a:solidFill>
                <a:latin typeface="Trebuchet MS"/>
                <a:cs typeface="Trebuchet MS"/>
              </a:rPr>
              <a:t>l</a:t>
            </a:r>
            <a:r>
              <a:rPr sz="1200" b="1" spc="30" dirty="0">
                <a:solidFill>
                  <a:srgbClr val="F9F9F9"/>
                </a:solidFill>
                <a:latin typeface="Trebuchet MS"/>
                <a:cs typeface="Trebuchet MS"/>
              </a:rPr>
              <a:t>as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-10" dirty="0">
                <a:solidFill>
                  <a:srgbClr val="F9F9F9"/>
                </a:solidFill>
                <a:latin typeface="Trebuchet MS"/>
                <a:cs typeface="Trebuchet MS"/>
              </a:rPr>
              <a:t>de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-20" dirty="0">
                <a:solidFill>
                  <a:srgbClr val="F9F9F9"/>
                </a:solidFill>
                <a:latin typeface="Trebuchet MS"/>
                <a:cs typeface="Trebuchet MS"/>
              </a:rPr>
              <a:t>p</a:t>
            </a:r>
            <a:r>
              <a:rPr sz="1200" b="1" spc="-40" dirty="0">
                <a:solidFill>
                  <a:srgbClr val="F9F9F9"/>
                </a:solidFill>
                <a:latin typeface="Trebuchet MS"/>
                <a:cs typeface="Trebuchet MS"/>
              </a:rPr>
              <a:t>r</a:t>
            </a:r>
            <a:r>
              <a:rPr sz="1200" b="1" spc="-15" dirty="0">
                <a:solidFill>
                  <a:srgbClr val="F9F9F9"/>
                </a:solidFill>
                <a:latin typeface="Trebuchet MS"/>
                <a:cs typeface="Trebuchet MS"/>
              </a:rPr>
              <a:t>o</a:t>
            </a:r>
            <a:r>
              <a:rPr sz="1200" b="1" spc="-35" dirty="0">
                <a:solidFill>
                  <a:srgbClr val="F9F9F9"/>
                </a:solidFill>
                <a:latin typeface="Trebuchet MS"/>
                <a:cs typeface="Trebuchet MS"/>
              </a:rPr>
              <a:t>c</a:t>
            </a:r>
            <a:r>
              <a:rPr sz="1200" b="1" spc="20" dirty="0">
                <a:solidFill>
                  <a:srgbClr val="F9F9F9"/>
                </a:solidFill>
                <a:latin typeface="Trebuchet MS"/>
                <a:cs typeface="Trebuchet MS"/>
              </a:rPr>
              <a:t>esos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158" y="422960"/>
            <a:ext cx="3333750" cy="286893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44123" y="3170716"/>
            <a:ext cx="182245" cy="17399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85"/>
              </a:spcBef>
            </a:pPr>
            <a:r>
              <a:rPr sz="800" spc="-30" dirty="0">
                <a:solidFill>
                  <a:srgbClr val="22373A"/>
                </a:solidFill>
                <a:latin typeface="Trebuchet MS"/>
                <a:cs typeface="Trebuchet MS"/>
              </a:rPr>
              <a:t>20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5920"/>
          </a:xfrm>
          <a:custGeom>
            <a:avLst/>
            <a:gdLst/>
            <a:ahLst/>
            <a:cxnLst/>
            <a:rect l="l" t="t" r="r" b="b"/>
            <a:pathLst>
              <a:path w="4608195" h="375920">
                <a:moveTo>
                  <a:pt x="4608004" y="0"/>
                </a:moveTo>
                <a:lnTo>
                  <a:pt x="0" y="0"/>
                </a:lnTo>
                <a:lnTo>
                  <a:pt x="0" y="375729"/>
                </a:lnTo>
                <a:lnTo>
                  <a:pt x="4608004" y="3757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75867"/>
            <a:ext cx="4068445" cy="777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15" dirty="0">
                <a:solidFill>
                  <a:srgbClr val="F9F9F9"/>
                </a:solidFill>
                <a:latin typeface="Trebuchet MS"/>
                <a:cs typeface="Trebuchet MS"/>
              </a:rPr>
              <a:t>Lis</a:t>
            </a:r>
            <a:r>
              <a:rPr sz="1200" b="1" spc="-25" dirty="0">
                <a:solidFill>
                  <a:srgbClr val="F9F9F9"/>
                </a:solidFill>
                <a:latin typeface="Trebuchet MS"/>
                <a:cs typeface="Trebuchet MS"/>
              </a:rPr>
              <a:t>t</a:t>
            </a:r>
            <a:r>
              <a:rPr sz="1200" b="1" spc="30" dirty="0">
                <a:solidFill>
                  <a:srgbClr val="F9F9F9"/>
                </a:solidFill>
                <a:latin typeface="Trebuchet MS"/>
                <a:cs typeface="Trebuchet MS"/>
              </a:rPr>
              <a:t>as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-30" dirty="0">
                <a:solidFill>
                  <a:srgbClr val="F9F9F9"/>
                </a:solidFill>
                <a:latin typeface="Trebuchet MS"/>
                <a:cs typeface="Trebuchet MS"/>
              </a:rPr>
              <a:t>y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-65" dirty="0">
                <a:solidFill>
                  <a:srgbClr val="F9F9F9"/>
                </a:solidFill>
                <a:latin typeface="Trebuchet MS"/>
                <a:cs typeface="Trebuchet MS"/>
              </a:rPr>
              <a:t>c</a:t>
            </a:r>
            <a:r>
              <a:rPr sz="1200" b="1" spc="10" dirty="0">
                <a:solidFill>
                  <a:srgbClr val="F9F9F9"/>
                </a:solidFill>
                <a:latin typeface="Trebuchet MS"/>
                <a:cs typeface="Trebuchet MS"/>
              </a:rPr>
              <a:t>o</a:t>
            </a:r>
            <a:r>
              <a:rPr sz="1200" b="1" spc="-5" dirty="0">
                <a:solidFill>
                  <a:srgbClr val="F9F9F9"/>
                </a:solidFill>
                <a:latin typeface="Trebuchet MS"/>
                <a:cs typeface="Trebuchet MS"/>
              </a:rPr>
              <a:t>l</a:t>
            </a:r>
            <a:r>
              <a:rPr sz="1200" b="1" spc="30" dirty="0">
                <a:solidFill>
                  <a:srgbClr val="F9F9F9"/>
                </a:solidFill>
                <a:latin typeface="Trebuchet MS"/>
                <a:cs typeface="Trebuchet MS"/>
              </a:rPr>
              <a:t>as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-10" dirty="0">
                <a:solidFill>
                  <a:srgbClr val="F9F9F9"/>
                </a:solidFill>
                <a:latin typeface="Trebuchet MS"/>
                <a:cs typeface="Trebuchet MS"/>
              </a:rPr>
              <a:t>de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-20" dirty="0">
                <a:solidFill>
                  <a:srgbClr val="F9F9F9"/>
                </a:solidFill>
                <a:latin typeface="Trebuchet MS"/>
                <a:cs typeface="Trebuchet MS"/>
              </a:rPr>
              <a:t>p</a:t>
            </a:r>
            <a:r>
              <a:rPr sz="1200" b="1" spc="-40" dirty="0">
                <a:solidFill>
                  <a:srgbClr val="F9F9F9"/>
                </a:solidFill>
                <a:latin typeface="Trebuchet MS"/>
                <a:cs typeface="Trebuchet MS"/>
              </a:rPr>
              <a:t>r</a:t>
            </a:r>
            <a:r>
              <a:rPr sz="1200" b="1" spc="-15" dirty="0">
                <a:solidFill>
                  <a:srgbClr val="F9F9F9"/>
                </a:solidFill>
                <a:latin typeface="Trebuchet MS"/>
                <a:cs typeface="Trebuchet MS"/>
              </a:rPr>
              <a:t>o</a:t>
            </a:r>
            <a:r>
              <a:rPr sz="1200" b="1" spc="-35" dirty="0">
                <a:solidFill>
                  <a:srgbClr val="F9F9F9"/>
                </a:solidFill>
                <a:latin typeface="Trebuchet MS"/>
                <a:cs typeface="Trebuchet MS"/>
              </a:rPr>
              <a:t>c</a:t>
            </a:r>
            <a:r>
              <a:rPr sz="1200" b="1" spc="20" dirty="0">
                <a:solidFill>
                  <a:srgbClr val="F9F9F9"/>
                </a:solidFill>
                <a:latin typeface="Trebuchet MS"/>
                <a:cs typeface="Trebuchet MS"/>
              </a:rPr>
              <a:t>esos</a:t>
            </a:r>
            <a:endParaRPr sz="1200">
              <a:latin typeface="Trebuchet MS"/>
              <a:cs typeface="Trebuchet MS"/>
            </a:endParaRPr>
          </a:p>
          <a:p>
            <a:pPr marL="514350" marR="5080" indent="-113030">
              <a:lnSpc>
                <a:spcPct val="118000"/>
              </a:lnSpc>
              <a:spcBef>
                <a:spcPts val="1370"/>
              </a:spcBef>
              <a:buChar char="•"/>
              <a:tabLst>
                <a:tab pos="514984" algn="l"/>
              </a:tabLst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Diagrama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transición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entre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las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colas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del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sistema.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888" y="902335"/>
            <a:ext cx="3844290" cy="223647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44123" y="3170716"/>
            <a:ext cx="182245" cy="17399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85"/>
              </a:spcBef>
            </a:pPr>
            <a:r>
              <a:rPr sz="800" spc="-30" dirty="0">
                <a:solidFill>
                  <a:srgbClr val="22373A"/>
                </a:solidFill>
                <a:latin typeface="Trebuchet MS"/>
                <a:cs typeface="Trebuchet MS"/>
              </a:rPr>
              <a:t>21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95" y="1429382"/>
            <a:ext cx="30264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5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C</a:t>
            </a:r>
            <a:r>
              <a:rPr sz="1400" b="1" spc="2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ambio</a:t>
            </a:r>
            <a:r>
              <a:rPr sz="1400" b="1" spc="-7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de</a:t>
            </a:r>
            <a:r>
              <a:rPr sz="1400" b="1" spc="-7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-6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c</a:t>
            </a:r>
            <a:r>
              <a:rPr sz="1400" b="1" spc="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on</a:t>
            </a:r>
            <a:r>
              <a:rPr sz="1400" b="1" spc="-2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t</a:t>
            </a:r>
            <a:r>
              <a:rPr sz="1400" b="1" spc="-3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e</a:t>
            </a:r>
            <a:r>
              <a:rPr sz="1400" b="1" spc="-3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x</a:t>
            </a:r>
            <a:r>
              <a:rPr sz="1400" b="1" spc="-5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t</a:t>
            </a:r>
            <a:r>
              <a:rPr sz="1400" b="1" spc="4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o</a:t>
            </a:r>
            <a:r>
              <a:rPr sz="1400" b="1" spc="-7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-5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(</a:t>
            </a:r>
            <a:r>
              <a:rPr sz="1400" b="1" spc="-60" dirty="0">
                <a:solidFill>
                  <a:srgbClr val="EB801A"/>
                </a:solidFill>
                <a:latin typeface="Trebuchet MS"/>
                <a:cs typeface="Trebuchet MS"/>
                <a:hlinkClick r:id="rId2" action="ppaction://hlinksldjump"/>
              </a:rPr>
              <a:t>c</a:t>
            </a:r>
            <a:r>
              <a:rPr sz="1400" b="1" spc="10" dirty="0">
                <a:solidFill>
                  <a:srgbClr val="EB801A"/>
                </a:solidFill>
                <a:latin typeface="Trebuchet MS"/>
                <a:cs typeface="Trebuchet MS"/>
                <a:hlinkClick r:id="rId2" action="ppaction://hlinksldjump"/>
              </a:rPr>
              <a:t>on</a:t>
            </a:r>
            <a:r>
              <a:rPr sz="1400" b="1" spc="-20" dirty="0">
                <a:solidFill>
                  <a:srgbClr val="EB801A"/>
                </a:solidFill>
                <a:latin typeface="Trebuchet MS"/>
                <a:cs typeface="Trebuchet MS"/>
                <a:hlinkClick r:id="rId2" action="ppaction://hlinksldjump"/>
              </a:rPr>
              <a:t>t</a:t>
            </a:r>
            <a:r>
              <a:rPr sz="1400" b="1" spc="-30" dirty="0">
                <a:solidFill>
                  <a:srgbClr val="EB801A"/>
                </a:solidFill>
                <a:latin typeface="Trebuchet MS"/>
                <a:cs typeface="Trebuchet MS"/>
                <a:hlinkClick r:id="rId2" action="ppaction://hlinksldjump"/>
              </a:rPr>
              <a:t>ext</a:t>
            </a:r>
            <a:r>
              <a:rPr sz="1400" b="1" spc="-75" dirty="0">
                <a:solidFill>
                  <a:srgbClr val="EB801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70" dirty="0">
                <a:solidFill>
                  <a:srgbClr val="EB801A"/>
                </a:solidFill>
                <a:latin typeface="Trebuchet MS"/>
                <a:cs typeface="Trebuchet MS"/>
                <a:hlinkClick r:id="rId2" action="ppaction://hlinksldjump"/>
              </a:rPr>
              <a:t>s</a:t>
            </a:r>
            <a:r>
              <a:rPr sz="1400" b="1" spc="-25" dirty="0">
                <a:solidFill>
                  <a:srgbClr val="EB801A"/>
                </a:solidFill>
                <a:latin typeface="Trebuchet MS"/>
                <a:cs typeface="Trebuchet MS"/>
                <a:hlinkClick r:id="rId2" action="ppaction://hlinksldjump"/>
              </a:rPr>
              <a:t>wi</a:t>
            </a:r>
            <a:r>
              <a:rPr sz="1400" b="1" spc="-45" dirty="0">
                <a:solidFill>
                  <a:srgbClr val="EB801A"/>
                </a:solidFill>
                <a:latin typeface="Trebuchet MS"/>
                <a:cs typeface="Trebuchet MS"/>
                <a:hlinkClick r:id="rId2" action="ppaction://hlinksldjump"/>
              </a:rPr>
              <a:t>t</a:t>
            </a:r>
            <a:r>
              <a:rPr sz="1400" b="1" spc="-20" dirty="0">
                <a:solidFill>
                  <a:srgbClr val="EB801A"/>
                </a:solidFill>
                <a:latin typeface="Trebuchet MS"/>
                <a:cs typeface="Trebuchet MS"/>
                <a:hlinkClick r:id="rId2" action="ppaction://hlinksldjump"/>
              </a:rPr>
              <a:t>ch</a:t>
            </a:r>
            <a:r>
              <a:rPr sz="1400" b="1" spc="-5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)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9995" y="1784559"/>
            <a:ext cx="3048635" cy="5080"/>
            <a:chOff x="779995" y="1784559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784559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784559"/>
              <a:ext cx="1730375" cy="5080"/>
            </a:xfrm>
            <a:custGeom>
              <a:avLst/>
              <a:gdLst/>
              <a:ahLst/>
              <a:cxnLst/>
              <a:rect l="l" t="t" r="r" b="b"/>
              <a:pathLst>
                <a:path w="1730375" h="5080">
                  <a:moveTo>
                    <a:pt x="0" y="5060"/>
                  </a:moveTo>
                  <a:lnTo>
                    <a:pt x="0" y="0"/>
                  </a:lnTo>
                  <a:lnTo>
                    <a:pt x="1729962" y="0"/>
                  </a:lnTo>
                  <a:lnTo>
                    <a:pt x="172996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3944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C</a:t>
            </a:r>
            <a:r>
              <a:rPr spc="-5" dirty="0"/>
              <a:t>ambio</a:t>
            </a:r>
            <a:r>
              <a:rPr spc="-70" dirty="0"/>
              <a:t> </a:t>
            </a:r>
            <a:r>
              <a:rPr spc="-10" dirty="0"/>
              <a:t>de</a:t>
            </a:r>
            <a:r>
              <a:rPr spc="-70" dirty="0"/>
              <a:t> </a:t>
            </a:r>
            <a:r>
              <a:rPr spc="-65" dirty="0"/>
              <a:t>c</a:t>
            </a:r>
            <a:r>
              <a:rPr spc="-10" dirty="0"/>
              <a:t>on</a:t>
            </a:r>
            <a:r>
              <a:rPr spc="-35" dirty="0"/>
              <a:t>t</a:t>
            </a:r>
            <a:r>
              <a:rPr spc="-45" dirty="0"/>
              <a:t>e</a:t>
            </a:r>
            <a:r>
              <a:rPr spc="-50" dirty="0"/>
              <a:t>x</a:t>
            </a:r>
            <a:r>
              <a:rPr spc="-60" dirty="0"/>
              <a:t>t</a:t>
            </a:r>
            <a:r>
              <a:rPr spc="15" dirty="0"/>
              <a:t>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70"/>
              </a:spcBef>
            </a:pPr>
            <a:r>
              <a:rPr spc="-30" dirty="0"/>
              <a:t>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533448"/>
            <a:ext cx="3723004" cy="2426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81915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A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tarea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cambiar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por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otro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procesador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le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denomina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cambio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contexto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100" spc="-25" dirty="0">
                <a:solidFill>
                  <a:srgbClr val="EB801A"/>
                </a:solidFill>
                <a:latin typeface="Trebuchet MS"/>
                <a:cs typeface="Trebuchet MS"/>
              </a:rPr>
              <a:t>context </a:t>
            </a:r>
            <a:r>
              <a:rPr sz="1100" spc="-320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EB801A"/>
                </a:solidFill>
                <a:latin typeface="Trebuchet MS"/>
                <a:cs typeface="Trebuchet MS"/>
              </a:rPr>
              <a:t>switch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).</a:t>
            </a:r>
            <a:endParaRPr sz="1100">
              <a:latin typeface="Trebuchet MS"/>
              <a:cs typeface="Trebuchet MS"/>
            </a:endParaRPr>
          </a:p>
          <a:p>
            <a:pPr marL="125095" marR="474345" indent="-113030">
              <a:lnSpc>
                <a:spcPct val="1042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cambio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contextos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entre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procesos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implica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las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siguientes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tareas:</a:t>
            </a:r>
            <a:endParaRPr sz="1100">
              <a:latin typeface="Trebuchet MS"/>
              <a:cs typeface="Trebuchet MS"/>
            </a:endParaRPr>
          </a:p>
          <a:p>
            <a:pPr marL="402590" marR="202565" lvl="1" indent="-109220">
              <a:lnSpc>
                <a:spcPct val="114599"/>
              </a:lnSpc>
              <a:spcBef>
                <a:spcPts val="180"/>
              </a:spcBef>
              <a:buChar char="•"/>
              <a:tabLst>
                <a:tab pos="403225" algn="l"/>
              </a:tabLst>
            </a:pP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Salvar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estado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(registros,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información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punteros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memoria)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está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ejecutando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Trebuchet MS"/>
                <a:cs typeface="Trebuchet MS"/>
              </a:rPr>
              <a:t>su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PCB.</a:t>
            </a:r>
            <a:endParaRPr sz="1000">
              <a:latin typeface="Trebuchet MS"/>
              <a:cs typeface="Trebuchet MS"/>
            </a:endParaRPr>
          </a:p>
          <a:p>
            <a:pPr marL="402590" marR="106045" lvl="1" indent="-109220">
              <a:lnSpc>
                <a:spcPct val="114599"/>
              </a:lnSpc>
              <a:buChar char="•"/>
              <a:tabLst>
                <a:tab pos="403225" algn="l"/>
              </a:tabLst>
            </a:pP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Cambiar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estado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estaba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ejecutando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al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corresponda.</a:t>
            </a:r>
            <a:endParaRPr sz="1000">
              <a:latin typeface="Trebuchet MS"/>
              <a:cs typeface="Trebuchet MS"/>
            </a:endParaRPr>
          </a:p>
          <a:p>
            <a:pPr marL="402590" marR="5080" lvl="1" indent="-109220">
              <a:lnSpc>
                <a:spcPct val="114599"/>
              </a:lnSpc>
              <a:buChar char="•"/>
              <a:tabLst>
                <a:tab pos="403225" algn="l"/>
              </a:tabLst>
            </a:pP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Cargar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estado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asignado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CPU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partir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Trebuchet MS"/>
                <a:cs typeface="Trebuchet MS"/>
              </a:rPr>
              <a:t>su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PCB.</a:t>
            </a:r>
            <a:endParaRPr sz="1000">
              <a:latin typeface="Trebuchet MS"/>
              <a:cs typeface="Trebuchet MS"/>
            </a:endParaRPr>
          </a:p>
          <a:p>
            <a:pPr marL="402590" marR="14604" lvl="1" indent="-109220">
              <a:lnSpc>
                <a:spcPct val="114599"/>
              </a:lnSpc>
              <a:buChar char="•"/>
              <a:tabLst>
                <a:tab pos="403225" algn="l"/>
              </a:tabLst>
            </a:pP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Cambiar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estado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comienza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Trebuchet MS"/>
                <a:cs typeface="Trebuchet MS"/>
              </a:rPr>
              <a:t>su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ejecución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ejecutando.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5920"/>
          </a:xfrm>
          <a:custGeom>
            <a:avLst/>
            <a:gdLst/>
            <a:ahLst/>
            <a:cxnLst/>
            <a:rect l="l" t="t" r="r" b="b"/>
            <a:pathLst>
              <a:path w="4608195" h="375920">
                <a:moveTo>
                  <a:pt x="4608004" y="0"/>
                </a:moveTo>
                <a:lnTo>
                  <a:pt x="0" y="0"/>
                </a:lnTo>
                <a:lnTo>
                  <a:pt x="0" y="375729"/>
                </a:lnTo>
                <a:lnTo>
                  <a:pt x="4608004" y="3757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75867"/>
            <a:ext cx="13944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C</a:t>
            </a:r>
            <a:r>
              <a:rPr sz="1200" b="1" spc="-5" dirty="0">
                <a:solidFill>
                  <a:srgbClr val="F9F9F9"/>
                </a:solidFill>
                <a:latin typeface="Trebuchet MS"/>
                <a:cs typeface="Trebuchet MS"/>
              </a:rPr>
              <a:t>ambio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-10" dirty="0">
                <a:solidFill>
                  <a:srgbClr val="F9F9F9"/>
                </a:solidFill>
                <a:latin typeface="Trebuchet MS"/>
                <a:cs typeface="Trebuchet MS"/>
              </a:rPr>
              <a:t>de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-65" dirty="0">
                <a:solidFill>
                  <a:srgbClr val="F9F9F9"/>
                </a:solidFill>
                <a:latin typeface="Trebuchet MS"/>
                <a:cs typeface="Trebuchet MS"/>
              </a:rPr>
              <a:t>c</a:t>
            </a:r>
            <a:r>
              <a:rPr sz="1200" b="1" spc="-10" dirty="0">
                <a:solidFill>
                  <a:srgbClr val="F9F9F9"/>
                </a:solidFill>
                <a:latin typeface="Trebuchet MS"/>
                <a:cs typeface="Trebuchet MS"/>
              </a:rPr>
              <a:t>on</a:t>
            </a:r>
            <a:r>
              <a:rPr sz="1200" b="1" spc="-35" dirty="0">
                <a:solidFill>
                  <a:srgbClr val="F9F9F9"/>
                </a:solidFill>
                <a:latin typeface="Trebuchet MS"/>
                <a:cs typeface="Trebuchet MS"/>
              </a:rPr>
              <a:t>t</a:t>
            </a:r>
            <a:r>
              <a:rPr sz="1200" b="1" spc="-45" dirty="0">
                <a:solidFill>
                  <a:srgbClr val="F9F9F9"/>
                </a:solidFill>
                <a:latin typeface="Trebuchet MS"/>
                <a:cs typeface="Trebuchet MS"/>
              </a:rPr>
              <a:t>e</a:t>
            </a:r>
            <a:r>
              <a:rPr sz="1200" b="1" spc="-50" dirty="0">
                <a:solidFill>
                  <a:srgbClr val="F9F9F9"/>
                </a:solidFill>
                <a:latin typeface="Trebuchet MS"/>
                <a:cs typeface="Trebuchet MS"/>
              </a:rPr>
              <a:t>x</a:t>
            </a:r>
            <a:r>
              <a:rPr sz="1200" b="1" spc="-60" dirty="0">
                <a:solidFill>
                  <a:srgbClr val="F9F9F9"/>
                </a:solidFill>
                <a:latin typeface="Trebuchet MS"/>
                <a:cs typeface="Trebuchet MS"/>
              </a:rPr>
              <a:t>t</a:t>
            </a:r>
            <a:r>
              <a:rPr sz="1200" b="1" spc="15" dirty="0">
                <a:solidFill>
                  <a:srgbClr val="F9F9F9"/>
                </a:solidFill>
                <a:latin typeface="Trebuchet MS"/>
                <a:cs typeface="Trebuchet MS"/>
              </a:rPr>
              <a:t>o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098" y="422960"/>
            <a:ext cx="3531870" cy="2895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70"/>
              </a:spcBef>
            </a:pPr>
            <a:r>
              <a:rPr spc="-30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95" y="1414523"/>
            <a:ext cx="6838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P</a:t>
            </a:r>
            <a:r>
              <a:rPr sz="1400" b="1" spc="-6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r</a:t>
            </a:r>
            <a:r>
              <a:rPr sz="1400" b="1" spc="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o</a:t>
            </a:r>
            <a:r>
              <a:rPr sz="1400" b="1" spc="-2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c</a:t>
            </a:r>
            <a:r>
              <a:rPr sz="1400" b="1" spc="3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eso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9995" y="1769713"/>
            <a:ext cx="3048635" cy="5080"/>
            <a:chOff x="779995" y="1769713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769713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769713"/>
              <a:ext cx="165100" cy="5080"/>
            </a:xfrm>
            <a:custGeom>
              <a:avLst/>
              <a:gdLst/>
              <a:ahLst/>
              <a:cxnLst/>
              <a:rect l="l" t="t" r="r" b="b"/>
              <a:pathLst>
                <a:path w="165100" h="5080">
                  <a:moveTo>
                    <a:pt x="0" y="5060"/>
                  </a:moveTo>
                  <a:lnTo>
                    <a:pt x="0" y="0"/>
                  </a:lnTo>
                  <a:lnTo>
                    <a:pt x="164736" y="0"/>
                  </a:lnTo>
                  <a:lnTo>
                    <a:pt x="16473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9570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C</a:t>
            </a:r>
            <a:r>
              <a:rPr spc="-10" dirty="0"/>
              <a:t>oope</a:t>
            </a:r>
            <a:r>
              <a:rPr spc="-35" dirty="0"/>
              <a:t>r</a:t>
            </a:r>
            <a:r>
              <a:rPr spc="-15" dirty="0"/>
              <a:t>ación</a:t>
            </a:r>
            <a:r>
              <a:rPr spc="-70" dirty="0"/>
              <a:t> </a:t>
            </a:r>
            <a:r>
              <a:rPr spc="-30" dirty="0"/>
              <a:t>ent</a:t>
            </a:r>
            <a:r>
              <a:rPr spc="-50" dirty="0"/>
              <a:t>r</a:t>
            </a:r>
            <a:r>
              <a:rPr spc="-30" dirty="0"/>
              <a:t>e</a:t>
            </a:r>
            <a:r>
              <a:rPr spc="-70" dirty="0"/>
              <a:t> </a:t>
            </a:r>
            <a:r>
              <a:rPr spc="-20" dirty="0"/>
              <a:t>p</a:t>
            </a:r>
            <a:r>
              <a:rPr spc="-40" dirty="0"/>
              <a:t>r</a:t>
            </a:r>
            <a:r>
              <a:rPr spc="-15" dirty="0"/>
              <a:t>o</a:t>
            </a:r>
            <a:r>
              <a:rPr spc="-35" dirty="0"/>
              <a:t>c</a:t>
            </a:r>
            <a:r>
              <a:rPr spc="20" dirty="0"/>
              <a:t>esos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431709"/>
            <a:ext cx="3702050" cy="2898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Procesos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concurrentes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pueden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ejecutar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entorno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aislado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(se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debe asegurar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ausencia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interferencias)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rebuchet MS"/>
                <a:cs typeface="Trebuchet MS"/>
              </a:rPr>
              <a:t>o,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eventualmente,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podrán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interactuar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cooperando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pos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objetivo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común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compartiendo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objetos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comunes.</a:t>
            </a:r>
            <a:endParaRPr sz="1100">
              <a:latin typeface="Trebuchet MS"/>
              <a:cs typeface="Trebuchet MS"/>
            </a:endParaRPr>
          </a:p>
          <a:p>
            <a:pPr marL="125095" marR="431165" indent="-113030">
              <a:lnSpc>
                <a:spcPct val="118000"/>
              </a:lnSpc>
              <a:buChar char="•"/>
              <a:tabLst>
                <a:tab pos="125730" algn="l"/>
              </a:tabLst>
            </a:pP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necesario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operativo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brinde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unas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herramientas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específicas para la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comunicación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sincronización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entre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procesos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100" spc="-20" dirty="0">
                <a:solidFill>
                  <a:srgbClr val="EB801A"/>
                </a:solidFill>
                <a:latin typeface="Trebuchet MS"/>
                <a:cs typeface="Trebuchet MS"/>
              </a:rPr>
              <a:t>Inter </a:t>
            </a:r>
            <a:r>
              <a:rPr sz="1100" spc="5" dirty="0">
                <a:solidFill>
                  <a:srgbClr val="EB801A"/>
                </a:solidFill>
                <a:latin typeface="Trebuchet MS"/>
                <a:cs typeface="Trebuchet MS"/>
              </a:rPr>
              <a:t>Process </a:t>
            </a:r>
            <a:r>
              <a:rPr sz="1100" spc="10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EB801A"/>
                </a:solidFill>
                <a:latin typeface="Trebuchet MS"/>
                <a:cs typeface="Trebuchet MS"/>
              </a:rPr>
              <a:t>Communication</a:t>
            </a:r>
            <a:r>
              <a:rPr sz="1100" spc="-4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160" dirty="0">
                <a:solidFill>
                  <a:srgbClr val="22373A"/>
                </a:solidFill>
                <a:latin typeface="Trebuchet MS"/>
                <a:cs typeface="Trebuchet MS"/>
              </a:rPr>
              <a:t>–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IPC).</a:t>
            </a:r>
            <a:endParaRPr sz="1100">
              <a:latin typeface="Trebuchet MS"/>
              <a:cs typeface="Trebuchet MS"/>
            </a:endParaRPr>
          </a:p>
          <a:p>
            <a:pPr marL="125095" marR="86995" indent="-113030">
              <a:lnSpc>
                <a:spcPct val="118000"/>
              </a:lnSpc>
              <a:buChar char="•"/>
              <a:tabLst>
                <a:tab pos="125730" algn="l"/>
              </a:tabLst>
            </a:pP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IPC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es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una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herramienta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permite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procesos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comunicarse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sincronizarse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sin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compartir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espacio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direccionamiento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memoria.</a:t>
            </a:r>
            <a:endParaRPr sz="1100">
              <a:latin typeface="Trebuchet MS"/>
              <a:cs typeface="Trebuchet MS"/>
            </a:endParaRPr>
          </a:p>
          <a:p>
            <a:pPr marL="125095" indent="-113030">
              <a:lnSpc>
                <a:spcPct val="100000"/>
              </a:lnSpc>
              <a:spcBef>
                <a:spcPts val="55"/>
              </a:spcBef>
              <a:buChar char="•"/>
              <a:tabLst>
                <a:tab pos="125730" algn="l"/>
              </a:tabLst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Hay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tres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enfoques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fundamentales:</a:t>
            </a:r>
            <a:endParaRPr sz="1100">
              <a:latin typeface="Trebuchet MS"/>
              <a:cs typeface="Trebuchet MS"/>
            </a:endParaRPr>
          </a:p>
          <a:p>
            <a:pPr marL="402590" lvl="1" indent="-109855">
              <a:lnSpc>
                <a:spcPct val="100000"/>
              </a:lnSpc>
              <a:spcBef>
                <a:spcPts val="155"/>
              </a:spcBef>
              <a:buChar char="•"/>
              <a:tabLst>
                <a:tab pos="403225" algn="l"/>
              </a:tabLst>
            </a:pP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Pipes</a:t>
            </a:r>
            <a:endParaRPr sz="1000">
              <a:latin typeface="Trebuchet MS"/>
              <a:cs typeface="Trebuchet MS"/>
            </a:endParaRPr>
          </a:p>
          <a:p>
            <a:pPr marL="402590" lvl="1" indent="-109855">
              <a:lnSpc>
                <a:spcPct val="100000"/>
              </a:lnSpc>
              <a:spcBef>
                <a:spcPts val="175"/>
              </a:spcBef>
              <a:buChar char="•"/>
              <a:tabLst>
                <a:tab pos="403225" algn="l"/>
              </a:tabLst>
            </a:pP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r>
              <a:rPr sz="10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compartida</a:t>
            </a:r>
            <a:endParaRPr sz="1000">
              <a:latin typeface="Trebuchet MS"/>
              <a:cs typeface="Trebuchet MS"/>
            </a:endParaRPr>
          </a:p>
          <a:p>
            <a:pPr marL="402590" lvl="1" indent="-109855">
              <a:lnSpc>
                <a:spcPct val="100000"/>
              </a:lnSpc>
              <a:spcBef>
                <a:spcPts val="175"/>
              </a:spcBef>
              <a:buChar char="•"/>
              <a:tabLst>
                <a:tab pos="403225" algn="l"/>
              </a:tabLst>
            </a:pP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Pasaje</a:t>
            </a:r>
            <a:r>
              <a:rPr sz="10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mensajes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4997" y="3182352"/>
            <a:ext cx="12636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5" dirty="0">
                <a:solidFill>
                  <a:srgbClr val="22373A"/>
                </a:solidFill>
                <a:latin typeface="Trebuchet MS"/>
                <a:cs typeface="Trebuchet MS"/>
              </a:rPr>
              <a:t>2</a:t>
            </a:r>
            <a:r>
              <a:rPr sz="800" dirty="0">
                <a:solidFill>
                  <a:srgbClr val="22373A"/>
                </a:solidFill>
                <a:latin typeface="Trebuchet MS"/>
                <a:cs typeface="Trebuchet MS"/>
              </a:rPr>
              <a:t>4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95" y="1429382"/>
            <a:ext cx="12439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Hi</a:t>
            </a:r>
            <a:r>
              <a:rPr sz="1400" b="1" spc="-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l</a:t>
            </a:r>
            <a:r>
              <a:rPr sz="1400" b="1" spc="6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os</a:t>
            </a:r>
            <a:r>
              <a:rPr sz="1400" b="1" spc="-7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-5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(</a:t>
            </a:r>
            <a:r>
              <a:rPr sz="1400" b="1" spc="-20" dirty="0">
                <a:solidFill>
                  <a:srgbClr val="EB801A"/>
                </a:solidFill>
                <a:latin typeface="Trebuchet MS"/>
                <a:cs typeface="Trebuchet MS"/>
                <a:hlinkClick r:id="rId2" action="ppaction://hlinksldjump"/>
              </a:rPr>
              <a:t>th</a:t>
            </a:r>
            <a:r>
              <a:rPr sz="1400" b="1" spc="-45" dirty="0">
                <a:solidFill>
                  <a:srgbClr val="EB801A"/>
                </a:solidFill>
                <a:latin typeface="Trebuchet MS"/>
                <a:cs typeface="Trebuchet MS"/>
                <a:hlinkClick r:id="rId2" action="ppaction://hlinksldjump"/>
              </a:rPr>
              <a:t>r</a:t>
            </a:r>
            <a:r>
              <a:rPr sz="1400" b="1" spc="-25" dirty="0">
                <a:solidFill>
                  <a:srgbClr val="EB801A"/>
                </a:solidFill>
                <a:latin typeface="Trebuchet MS"/>
                <a:cs typeface="Trebuchet MS"/>
                <a:hlinkClick r:id="rId2" action="ppaction://hlinksldjump"/>
              </a:rPr>
              <a:t>e</a:t>
            </a:r>
            <a:r>
              <a:rPr sz="1400" b="1" spc="50" dirty="0">
                <a:solidFill>
                  <a:srgbClr val="EB801A"/>
                </a:solidFill>
                <a:latin typeface="Trebuchet MS"/>
                <a:cs typeface="Trebuchet MS"/>
                <a:hlinkClick r:id="rId2" action="ppaction://hlinksldjump"/>
              </a:rPr>
              <a:t>ads</a:t>
            </a:r>
            <a:r>
              <a:rPr sz="1400" b="1" spc="-5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)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9995" y="1784559"/>
            <a:ext cx="3048635" cy="5080"/>
            <a:chOff x="779995" y="1784559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784559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784559"/>
              <a:ext cx="1977389" cy="5080"/>
            </a:xfrm>
            <a:custGeom>
              <a:avLst/>
              <a:gdLst/>
              <a:ahLst/>
              <a:cxnLst/>
              <a:rect l="l" t="t" r="r" b="b"/>
              <a:pathLst>
                <a:path w="1977389" h="5080">
                  <a:moveTo>
                    <a:pt x="0" y="5060"/>
                  </a:moveTo>
                  <a:lnTo>
                    <a:pt x="0" y="0"/>
                  </a:lnTo>
                  <a:lnTo>
                    <a:pt x="1977113" y="0"/>
                  </a:lnTo>
                  <a:lnTo>
                    <a:pt x="197711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5791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Th</a:t>
            </a:r>
            <a:r>
              <a:rPr spc="-70" dirty="0"/>
              <a:t>r</a:t>
            </a:r>
            <a:r>
              <a:rPr spc="-40" dirty="0"/>
              <a:t>e</a:t>
            </a:r>
            <a:r>
              <a:rPr spc="25" dirty="0"/>
              <a:t>ads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569313"/>
            <a:ext cx="3989704" cy="275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486409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Hay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aplicaciones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donde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necesario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utilizar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procesos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compartan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recursos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forma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concurrente.</a:t>
            </a:r>
            <a:endParaRPr sz="1100">
              <a:latin typeface="Trebuchet MS"/>
              <a:cs typeface="Trebuchet MS"/>
            </a:endParaRPr>
          </a:p>
          <a:p>
            <a:pPr marL="125095" indent="-113030">
              <a:lnSpc>
                <a:spcPct val="100000"/>
              </a:lnSpc>
              <a:spcBef>
                <a:spcPts val="540"/>
              </a:spcBef>
              <a:buChar char="•"/>
              <a:tabLst>
                <a:tab pos="125730" algn="l"/>
              </a:tabLst>
            </a:pP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IPC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brindan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una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alternativa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nivel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operativo.</a:t>
            </a:r>
            <a:endParaRPr sz="1100">
              <a:latin typeface="Trebuchet MS"/>
              <a:cs typeface="Trebuchet MS"/>
            </a:endParaRPr>
          </a:p>
          <a:p>
            <a:pPr marL="125095" marR="274955" indent="-113030" algn="just">
              <a:lnSpc>
                <a:spcPct val="118000"/>
              </a:lnSpc>
              <a:spcBef>
                <a:spcPts val="295"/>
              </a:spcBef>
              <a:buChar char="•"/>
              <a:tabLst>
                <a:tab pos="12573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sistemas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operativos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modernos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están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proporcionando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servicios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para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crear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más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hilo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(thread)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ejecución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(control)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proceso.</a:t>
            </a:r>
            <a:endParaRPr sz="1100">
              <a:latin typeface="Trebuchet MS"/>
              <a:cs typeface="Trebuchet MS"/>
            </a:endParaRPr>
          </a:p>
          <a:p>
            <a:pPr marL="125095" marR="267970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Con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las nuevas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tecnologías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multi-core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esto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hace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algo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necesario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para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poder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sacar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mayor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provecho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al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recurso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procesamiento.</a:t>
            </a:r>
            <a:endParaRPr sz="1100">
              <a:latin typeface="Trebuchet MS"/>
              <a:cs typeface="Trebuchet MS"/>
            </a:endParaRPr>
          </a:p>
          <a:p>
            <a:pPr marL="125095" marR="287655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esta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forma,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tiene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más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hilo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ejecución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mismo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espacio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direccionamiento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memoria.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</a:pPr>
            <a:r>
              <a:rPr sz="800" spc="-30" dirty="0">
                <a:solidFill>
                  <a:srgbClr val="22373A"/>
                </a:solidFill>
                <a:latin typeface="Trebuchet MS"/>
                <a:cs typeface="Trebuchet MS"/>
              </a:rPr>
              <a:t>25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5791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Th</a:t>
            </a:r>
            <a:r>
              <a:rPr spc="-70" dirty="0"/>
              <a:t>r</a:t>
            </a:r>
            <a:r>
              <a:rPr spc="-40" dirty="0"/>
              <a:t>e</a:t>
            </a:r>
            <a:r>
              <a:rPr spc="25" dirty="0"/>
              <a:t>ads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431709"/>
            <a:ext cx="3731260" cy="2898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 algn="just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Thread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(Hilo)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una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unidad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básica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utilización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CPU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consistente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juego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registros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espacio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pila.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también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conocido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como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ligero.</a:t>
            </a:r>
            <a:endParaRPr sz="1100">
              <a:latin typeface="Trebuchet MS"/>
              <a:cs typeface="Trebuchet MS"/>
            </a:endParaRPr>
          </a:p>
          <a:p>
            <a:pPr marL="125095" marR="248285" indent="-113030">
              <a:lnSpc>
                <a:spcPct val="118000"/>
              </a:lnSpc>
              <a:buChar char="•"/>
              <a:tabLst>
                <a:tab pos="125730" algn="l"/>
              </a:tabLst>
            </a:pP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Cada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thread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contendrá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su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propio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program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counter,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conjunto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registros,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espacio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para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stack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 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su </a:t>
            </a:r>
            <a:r>
              <a:rPr sz="1100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prioridad.</a:t>
            </a:r>
            <a:endParaRPr sz="1100">
              <a:latin typeface="Trebuchet MS"/>
              <a:cs typeface="Trebuchet MS"/>
            </a:endParaRPr>
          </a:p>
          <a:p>
            <a:pPr marL="125095" marR="270510" indent="-113030">
              <a:lnSpc>
                <a:spcPct val="118000"/>
              </a:lnSpc>
              <a:buChar char="•"/>
              <a:tabLst>
                <a:tab pos="125730" algn="l"/>
              </a:tabLst>
            </a:pP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Comparten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código,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datos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recursos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rebuchet MS"/>
                <a:cs typeface="Trebuchet MS"/>
              </a:rPr>
              <a:t>sus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hilos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(thread)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pares.</a:t>
            </a:r>
            <a:endParaRPr sz="1100">
              <a:latin typeface="Trebuchet MS"/>
              <a:cs typeface="Trebuchet MS"/>
            </a:endParaRPr>
          </a:p>
          <a:p>
            <a:pPr marL="125095" marR="241300" indent="-113030">
              <a:lnSpc>
                <a:spcPct val="118000"/>
              </a:lnSpc>
              <a:spcBef>
                <a:spcPts val="5"/>
              </a:spcBef>
              <a:buChar char="•"/>
              <a:tabLst>
                <a:tab pos="12573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Una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tarea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(o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pesado)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está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formado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ahora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por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uno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varios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threads.</a:t>
            </a:r>
            <a:endParaRPr sz="1100">
              <a:latin typeface="Trebuchet MS"/>
              <a:cs typeface="Trebuchet MS"/>
            </a:endParaRPr>
          </a:p>
          <a:p>
            <a:pPr marL="125095" indent="-113030">
              <a:lnSpc>
                <a:spcPct val="100000"/>
              </a:lnSpc>
              <a:spcBef>
                <a:spcPts val="235"/>
              </a:spcBef>
              <a:buChar char="•"/>
              <a:tabLst>
                <a:tab pos="12573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thread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puede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pertenecer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una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sola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tarea.</a:t>
            </a:r>
            <a:endParaRPr sz="1100">
              <a:latin typeface="Trebuchet MS"/>
              <a:cs typeface="Trebuchet MS"/>
            </a:endParaRPr>
          </a:p>
          <a:p>
            <a:pPr marL="125095" marR="353060" indent="-113030">
              <a:lnSpc>
                <a:spcPct val="104200"/>
              </a:lnSpc>
              <a:buChar char="•"/>
              <a:tabLst>
                <a:tab pos="125730" algn="l"/>
              </a:tabLst>
            </a:pP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Cuando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hace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fork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muchos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hilos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normalmente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solo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copia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hilo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hizo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fork</a:t>
            </a:r>
            <a:endParaRPr sz="1100">
              <a:latin typeface="Trebuchet MS"/>
              <a:cs typeface="Trebuchet MS"/>
            </a:endParaRPr>
          </a:p>
          <a:p>
            <a:pPr marL="402590" marR="46355" lvl="1" indent="-109220">
              <a:lnSpc>
                <a:spcPts val="1370"/>
              </a:lnSpc>
              <a:spcBef>
                <a:spcPts val="60"/>
              </a:spcBef>
              <a:buChar char="•"/>
              <a:tabLst>
                <a:tab pos="403225" algn="l"/>
              </a:tabLst>
            </a:pP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otros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hilos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podrían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estar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medio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ejecución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otras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cosas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bloqueados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esperando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por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algo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2063" y="3181145"/>
            <a:ext cx="1289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5" dirty="0">
                <a:solidFill>
                  <a:srgbClr val="22373A"/>
                </a:solidFill>
                <a:latin typeface="Trebuchet MS"/>
                <a:cs typeface="Trebuchet MS"/>
              </a:rPr>
              <a:t>26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5791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Th</a:t>
            </a:r>
            <a:r>
              <a:rPr spc="-70" dirty="0"/>
              <a:t>r</a:t>
            </a:r>
            <a:r>
              <a:rPr spc="-40" dirty="0"/>
              <a:t>e</a:t>
            </a:r>
            <a:r>
              <a:rPr spc="25" dirty="0"/>
              <a:t>ads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431709"/>
            <a:ext cx="3333115" cy="619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Todos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recursos,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sección de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código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datos </a:t>
            </a:r>
            <a:r>
              <a:rPr sz="1100" spc="45" dirty="0">
                <a:solidFill>
                  <a:srgbClr val="22373A"/>
                </a:solidFill>
                <a:latin typeface="Trebuchet MS"/>
                <a:cs typeface="Trebuchet MS"/>
              </a:rPr>
              <a:t>son </a:t>
            </a:r>
            <a:r>
              <a:rPr sz="1100" spc="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compartidos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por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distintos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threads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mismo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proceso.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649" y="1127785"/>
            <a:ext cx="3874770" cy="22440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9348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V</a:t>
            </a:r>
            <a:r>
              <a:rPr spc="-30" dirty="0"/>
              <a:t>ent</a:t>
            </a:r>
            <a:r>
              <a:rPr spc="-10" dirty="0"/>
              <a:t>ajas</a:t>
            </a:r>
            <a:r>
              <a:rPr spc="-70" dirty="0"/>
              <a:t> </a:t>
            </a:r>
            <a:r>
              <a:rPr spc="-5" dirty="0"/>
              <a:t>del</a:t>
            </a:r>
            <a:r>
              <a:rPr spc="-70" dirty="0"/>
              <a:t> </a:t>
            </a:r>
            <a:r>
              <a:rPr spc="15" dirty="0"/>
              <a:t>uso</a:t>
            </a:r>
            <a:r>
              <a:rPr spc="-70" dirty="0"/>
              <a:t> </a:t>
            </a:r>
            <a:r>
              <a:rPr spc="-10" dirty="0"/>
              <a:t>de</a:t>
            </a:r>
            <a:r>
              <a:rPr spc="-70" dirty="0"/>
              <a:t> </a:t>
            </a:r>
            <a:r>
              <a:rPr spc="-30" dirty="0"/>
              <a:t>th</a:t>
            </a:r>
            <a:r>
              <a:rPr spc="-55" dirty="0"/>
              <a:t>r</a:t>
            </a:r>
            <a:r>
              <a:rPr spc="-40" dirty="0"/>
              <a:t>e</a:t>
            </a:r>
            <a:r>
              <a:rPr spc="25" dirty="0"/>
              <a:t>ads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28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837905"/>
            <a:ext cx="3747770" cy="184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18000"/>
              </a:lnSpc>
              <a:spcBef>
                <a:spcPts val="100"/>
              </a:spcBef>
              <a:buClr>
                <a:srgbClr val="22373A"/>
              </a:buClr>
              <a:buChar char="•"/>
              <a:tabLst>
                <a:tab pos="125730" algn="l"/>
              </a:tabLst>
            </a:pPr>
            <a:r>
              <a:rPr sz="1100" spc="-10" dirty="0">
                <a:solidFill>
                  <a:srgbClr val="EB801A"/>
                </a:solidFill>
                <a:latin typeface="Trebuchet MS"/>
                <a:cs typeface="Trebuchet MS"/>
              </a:rPr>
              <a:t>Compartir</a:t>
            </a:r>
            <a:r>
              <a:rPr sz="1100" spc="-4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EB801A"/>
                </a:solidFill>
                <a:latin typeface="Trebuchet MS"/>
                <a:cs typeface="Trebuchet MS"/>
              </a:rPr>
              <a:t>recursos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threads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comparten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memoria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recursos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utilizan.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A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diferencia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IPC,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rebuchet MS"/>
                <a:cs typeface="Trebuchet MS"/>
              </a:rPr>
              <a:t>no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ne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esario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eder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ernel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omuni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o 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sincronizar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hilos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ejecución.</a:t>
            </a:r>
            <a:endParaRPr sz="1100">
              <a:latin typeface="Trebuchet MS"/>
              <a:cs typeface="Trebuchet MS"/>
            </a:endParaRPr>
          </a:p>
          <a:p>
            <a:pPr marL="125095" marR="144145" indent="-113030">
              <a:lnSpc>
                <a:spcPct val="118000"/>
              </a:lnSpc>
              <a:spcBef>
                <a:spcPts val="300"/>
              </a:spcBef>
              <a:buClr>
                <a:srgbClr val="22373A"/>
              </a:buClr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EB801A"/>
                </a:solidFill>
                <a:latin typeface="Trebuchet MS"/>
                <a:cs typeface="Trebuchet MS"/>
              </a:rPr>
              <a:t>Economía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: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Es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más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fácil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cambio de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contexto entre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threads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ya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 </a:t>
            </a:r>
            <a:r>
              <a:rPr sz="1100" spc="35" dirty="0">
                <a:solidFill>
                  <a:srgbClr val="22373A"/>
                </a:solidFill>
                <a:latin typeface="Trebuchet MS"/>
                <a:cs typeface="Trebuchet MS"/>
              </a:rPr>
              <a:t>no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es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necesario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cambiar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espacio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direccionamiento.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A 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su </a:t>
            </a:r>
            <a:r>
              <a:rPr sz="1100" spc="-60" dirty="0">
                <a:solidFill>
                  <a:srgbClr val="22373A"/>
                </a:solidFill>
                <a:latin typeface="Trebuchet MS"/>
                <a:cs typeface="Trebuchet MS"/>
              </a:rPr>
              <a:t>vez,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es más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“liviano”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para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operativo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crear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thread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crear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nuevo.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9348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V</a:t>
            </a:r>
            <a:r>
              <a:rPr spc="-30" dirty="0"/>
              <a:t>ent</a:t>
            </a:r>
            <a:r>
              <a:rPr spc="-10" dirty="0"/>
              <a:t>ajas</a:t>
            </a:r>
            <a:r>
              <a:rPr spc="-70" dirty="0"/>
              <a:t> </a:t>
            </a:r>
            <a:r>
              <a:rPr spc="-5" dirty="0"/>
              <a:t>del</a:t>
            </a:r>
            <a:r>
              <a:rPr spc="-70" dirty="0"/>
              <a:t> </a:t>
            </a:r>
            <a:r>
              <a:rPr spc="15" dirty="0"/>
              <a:t>uso</a:t>
            </a:r>
            <a:r>
              <a:rPr spc="-70" dirty="0"/>
              <a:t> </a:t>
            </a:r>
            <a:r>
              <a:rPr spc="-10" dirty="0"/>
              <a:t>de</a:t>
            </a:r>
            <a:r>
              <a:rPr spc="-70" dirty="0"/>
              <a:t> </a:t>
            </a:r>
            <a:r>
              <a:rPr spc="-30" dirty="0"/>
              <a:t>th</a:t>
            </a:r>
            <a:r>
              <a:rPr spc="-55" dirty="0"/>
              <a:t>r</a:t>
            </a:r>
            <a:r>
              <a:rPr spc="-40" dirty="0"/>
              <a:t>e</a:t>
            </a:r>
            <a:r>
              <a:rPr spc="25" dirty="0"/>
              <a:t>ads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29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1022004"/>
            <a:ext cx="3653154" cy="1449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18000"/>
              </a:lnSpc>
              <a:spcBef>
                <a:spcPts val="100"/>
              </a:spcBef>
              <a:buClr>
                <a:srgbClr val="22373A"/>
              </a:buClr>
              <a:buChar char="•"/>
              <a:tabLst>
                <a:tab pos="125730" algn="l"/>
              </a:tabLst>
            </a:pPr>
            <a:r>
              <a:rPr sz="1100" spc="-10" dirty="0">
                <a:solidFill>
                  <a:srgbClr val="EB801A"/>
                </a:solidFill>
                <a:latin typeface="Trebuchet MS"/>
                <a:cs typeface="Trebuchet MS"/>
              </a:rPr>
              <a:t>Utilización </a:t>
            </a:r>
            <a:r>
              <a:rPr sz="1100" spc="5" dirty="0">
                <a:solidFill>
                  <a:srgbClr val="EB801A"/>
                </a:solidFill>
                <a:latin typeface="Trebuchet MS"/>
                <a:cs typeface="Trebuchet MS"/>
              </a:rPr>
              <a:t>de </a:t>
            </a:r>
            <a:r>
              <a:rPr sz="1100" spc="-10" dirty="0">
                <a:solidFill>
                  <a:srgbClr val="EB801A"/>
                </a:solidFill>
                <a:latin typeface="Trebuchet MS"/>
                <a:cs typeface="Trebuchet MS"/>
              </a:rPr>
              <a:t>arquitecturas </a:t>
            </a:r>
            <a:r>
              <a:rPr sz="1100" spc="5" dirty="0">
                <a:solidFill>
                  <a:srgbClr val="EB801A"/>
                </a:solidFill>
                <a:latin typeface="Trebuchet MS"/>
                <a:cs typeface="Trebuchet MS"/>
              </a:rPr>
              <a:t>con </a:t>
            </a:r>
            <a:r>
              <a:rPr sz="1100" spc="-5" dirty="0">
                <a:solidFill>
                  <a:srgbClr val="EB801A"/>
                </a:solidFill>
                <a:latin typeface="Trebuchet MS"/>
                <a:cs typeface="Trebuchet MS"/>
              </a:rPr>
              <a:t>multiprocesadores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: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Disponer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una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arquitectura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más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procesador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permite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threads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mismo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ejecuten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forma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paralela.</a:t>
            </a:r>
            <a:endParaRPr sz="1100">
              <a:latin typeface="Trebuchet MS"/>
              <a:cs typeface="Trebuchet MS"/>
            </a:endParaRPr>
          </a:p>
          <a:p>
            <a:pPr marL="125095" marR="19685" indent="-113030">
              <a:lnSpc>
                <a:spcPct val="118000"/>
              </a:lnSpc>
              <a:spcBef>
                <a:spcPts val="300"/>
              </a:spcBef>
              <a:buClr>
                <a:srgbClr val="22373A"/>
              </a:buClr>
              <a:buChar char="•"/>
              <a:tabLst>
                <a:tab pos="125730" algn="l"/>
              </a:tabLst>
            </a:pPr>
            <a:r>
              <a:rPr sz="1100" spc="-10" dirty="0">
                <a:solidFill>
                  <a:srgbClr val="EB801A"/>
                </a:solidFill>
                <a:latin typeface="Trebuchet MS"/>
                <a:cs typeface="Trebuchet MS"/>
              </a:rPr>
              <a:t>Repuesta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Desarrollar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una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aplicación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varios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hilos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control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(threads)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permite tener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mejor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tiempo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respuesta.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21094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0" dirty="0"/>
              <a:t>De</a:t>
            </a:r>
            <a:r>
              <a:rPr spc="-10" dirty="0"/>
              <a:t>s</a:t>
            </a:r>
            <a:r>
              <a:rPr spc="-40" dirty="0"/>
              <a:t>v</a:t>
            </a:r>
            <a:r>
              <a:rPr spc="-30" dirty="0"/>
              <a:t>entaja</a:t>
            </a:r>
            <a:r>
              <a:rPr spc="-70" dirty="0"/>
              <a:t> </a:t>
            </a:r>
            <a:r>
              <a:rPr spc="-5" dirty="0"/>
              <a:t>del</a:t>
            </a:r>
            <a:r>
              <a:rPr spc="-70" dirty="0"/>
              <a:t> </a:t>
            </a:r>
            <a:r>
              <a:rPr spc="15" dirty="0"/>
              <a:t>uso</a:t>
            </a:r>
            <a:r>
              <a:rPr spc="-70" dirty="0"/>
              <a:t> </a:t>
            </a:r>
            <a:r>
              <a:rPr spc="-10" dirty="0"/>
              <a:t>de</a:t>
            </a:r>
            <a:r>
              <a:rPr spc="-70" dirty="0"/>
              <a:t> </a:t>
            </a:r>
            <a:r>
              <a:rPr spc="-30" dirty="0"/>
              <a:t>th</a:t>
            </a:r>
            <a:r>
              <a:rPr spc="-55" dirty="0"/>
              <a:t>r</a:t>
            </a:r>
            <a:r>
              <a:rPr spc="-40" dirty="0"/>
              <a:t>e</a:t>
            </a:r>
            <a:r>
              <a:rPr spc="25" dirty="0"/>
              <a:t>ads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30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1436749"/>
            <a:ext cx="3729990" cy="619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18000"/>
              </a:lnSpc>
              <a:spcBef>
                <a:spcPts val="100"/>
              </a:spcBef>
              <a:buClr>
                <a:srgbClr val="22373A"/>
              </a:buClr>
              <a:buChar char="•"/>
              <a:tabLst>
                <a:tab pos="125730" algn="l"/>
              </a:tabLst>
            </a:pPr>
            <a:r>
              <a:rPr sz="1100" spc="-20" dirty="0">
                <a:solidFill>
                  <a:srgbClr val="EB801A"/>
                </a:solidFill>
                <a:latin typeface="Trebuchet MS"/>
                <a:cs typeface="Trebuchet MS"/>
              </a:rPr>
              <a:t>Dificulta</a:t>
            </a:r>
            <a:r>
              <a:rPr sz="1100" spc="-3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EB801A"/>
                </a:solidFill>
                <a:latin typeface="Trebuchet MS"/>
                <a:cs typeface="Trebuchet MS"/>
              </a:rPr>
              <a:t>la</a:t>
            </a:r>
            <a:r>
              <a:rPr sz="1100" spc="-3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EB801A"/>
                </a:solidFill>
                <a:latin typeface="Trebuchet MS"/>
                <a:cs typeface="Trebuchet MS"/>
              </a:rPr>
              <a:t>programación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Al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compartir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todo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espacio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direccionamiento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thread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mal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programado puede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romper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funcionamiento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resto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threads.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5791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Th</a:t>
            </a:r>
            <a:r>
              <a:rPr spc="-70" dirty="0"/>
              <a:t>r</a:t>
            </a:r>
            <a:r>
              <a:rPr spc="-40" dirty="0"/>
              <a:t>e</a:t>
            </a:r>
            <a:r>
              <a:rPr spc="25" dirty="0"/>
              <a:t>ads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31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674583"/>
            <a:ext cx="3747135" cy="214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129539" indent="-113030">
              <a:lnSpc>
                <a:spcPct val="1042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threads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pueden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ser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implementados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tanto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nivel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usuario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como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nivel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sistemas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operativo:</a:t>
            </a:r>
            <a:endParaRPr sz="1100">
              <a:latin typeface="Trebuchet MS"/>
              <a:cs typeface="Trebuchet MS"/>
            </a:endParaRPr>
          </a:p>
          <a:p>
            <a:pPr marL="402590" marR="5080" lvl="1" indent="-109220">
              <a:lnSpc>
                <a:spcPct val="114599"/>
              </a:lnSpc>
              <a:spcBef>
                <a:spcPts val="180"/>
              </a:spcBef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20" dirty="0">
                <a:solidFill>
                  <a:srgbClr val="EB801A"/>
                </a:solidFill>
                <a:latin typeface="Trebuchet MS"/>
                <a:cs typeface="Trebuchet MS"/>
              </a:rPr>
              <a:t>Hilos </a:t>
            </a:r>
            <a:r>
              <a:rPr sz="1000" spc="5" dirty="0">
                <a:solidFill>
                  <a:srgbClr val="EB801A"/>
                </a:solidFill>
                <a:latin typeface="Trebuchet MS"/>
                <a:cs typeface="Trebuchet MS"/>
              </a:rPr>
              <a:t>a </a:t>
            </a:r>
            <a:r>
              <a:rPr sz="1000" dirty="0">
                <a:solidFill>
                  <a:srgbClr val="EB801A"/>
                </a:solidFill>
                <a:latin typeface="Trebuchet MS"/>
                <a:cs typeface="Trebuchet MS"/>
              </a:rPr>
              <a:t>nivel </a:t>
            </a:r>
            <a:r>
              <a:rPr sz="1000" spc="10" dirty="0">
                <a:solidFill>
                  <a:srgbClr val="EB801A"/>
                </a:solidFill>
                <a:latin typeface="Trebuchet MS"/>
                <a:cs typeface="Trebuchet MS"/>
              </a:rPr>
              <a:t>de </a:t>
            </a:r>
            <a:r>
              <a:rPr sz="1000" spc="20" dirty="0">
                <a:solidFill>
                  <a:srgbClr val="EB801A"/>
                </a:solidFill>
                <a:latin typeface="Trebuchet MS"/>
                <a:cs typeface="Trebuchet MS"/>
              </a:rPr>
              <a:t>usuario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(user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threads): </a:t>
            </a:r>
            <a:r>
              <a:rPr sz="1000" spc="40" dirty="0">
                <a:solidFill>
                  <a:srgbClr val="22373A"/>
                </a:solidFill>
                <a:latin typeface="Trebuchet MS"/>
                <a:cs typeface="Trebuchet MS"/>
              </a:rPr>
              <a:t>Son </a:t>
            </a:r>
            <a:r>
              <a:rPr sz="1000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implementados en alguna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librería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usuario.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La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librería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 deberá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proveer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soporte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para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Trebuchet MS"/>
                <a:cs typeface="Trebuchet MS"/>
              </a:rPr>
              <a:t>crear,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planificar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administrar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los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threads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sin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soporte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del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sistema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operativo. El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sistema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operativo 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solo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reconoce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un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hilo de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ejecución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proceso.</a:t>
            </a:r>
            <a:endParaRPr sz="1000">
              <a:latin typeface="Trebuchet MS"/>
              <a:cs typeface="Trebuchet MS"/>
            </a:endParaRPr>
          </a:p>
          <a:p>
            <a:pPr marL="402590" marR="160655" lvl="1" indent="-109220">
              <a:lnSpc>
                <a:spcPct val="114599"/>
              </a:lnSpc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20" dirty="0">
                <a:solidFill>
                  <a:srgbClr val="EB801A"/>
                </a:solidFill>
                <a:latin typeface="Trebuchet MS"/>
                <a:cs typeface="Trebuchet MS"/>
              </a:rPr>
              <a:t>Hilos </a:t>
            </a:r>
            <a:r>
              <a:rPr sz="1000" spc="5" dirty="0">
                <a:solidFill>
                  <a:srgbClr val="EB801A"/>
                </a:solidFill>
                <a:latin typeface="Trebuchet MS"/>
                <a:cs typeface="Trebuchet MS"/>
              </a:rPr>
              <a:t>a </a:t>
            </a:r>
            <a:r>
              <a:rPr sz="1000" dirty="0">
                <a:solidFill>
                  <a:srgbClr val="EB801A"/>
                </a:solidFill>
                <a:latin typeface="Trebuchet MS"/>
                <a:cs typeface="Trebuchet MS"/>
              </a:rPr>
              <a:t>nivel </a:t>
            </a:r>
            <a:r>
              <a:rPr sz="1000" spc="5" dirty="0">
                <a:solidFill>
                  <a:srgbClr val="EB801A"/>
                </a:solidFill>
                <a:latin typeface="Trebuchet MS"/>
                <a:cs typeface="Trebuchet MS"/>
              </a:rPr>
              <a:t>del </a:t>
            </a:r>
            <a:r>
              <a:rPr sz="1000" spc="10" dirty="0">
                <a:solidFill>
                  <a:srgbClr val="EB801A"/>
                </a:solidFill>
                <a:latin typeface="Trebuchet MS"/>
                <a:cs typeface="Trebuchet MS"/>
              </a:rPr>
              <a:t>núcleo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(kernel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threads):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sistema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es 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quien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provee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creación,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planificación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administración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los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threads. El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sistema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reconoce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tantos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hilos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ejecución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como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threads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hayan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creado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5791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Th</a:t>
            </a:r>
            <a:r>
              <a:rPr spc="-70" dirty="0"/>
              <a:t>r</a:t>
            </a:r>
            <a:r>
              <a:rPr spc="-40" dirty="0"/>
              <a:t>e</a:t>
            </a:r>
            <a:r>
              <a:rPr spc="25" dirty="0"/>
              <a:t>ads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32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420636"/>
            <a:ext cx="3711575" cy="26174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425"/>
              </a:spcBef>
              <a:buChar char="•"/>
              <a:tabLst>
                <a:tab pos="125730" algn="l"/>
              </a:tabLst>
            </a:pP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Ventajas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user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threads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sobre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kernel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threads:</a:t>
            </a:r>
            <a:endParaRPr sz="1100">
              <a:latin typeface="Trebuchet MS"/>
              <a:cs typeface="Trebuchet MS"/>
            </a:endParaRPr>
          </a:p>
          <a:p>
            <a:pPr marL="402590" marR="24130" lvl="1" indent="-109220">
              <a:lnSpc>
                <a:spcPct val="114599"/>
              </a:lnSpc>
              <a:spcBef>
                <a:spcPts val="125"/>
              </a:spcBef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10" dirty="0">
                <a:solidFill>
                  <a:srgbClr val="EB801A"/>
                </a:solidFill>
                <a:latin typeface="Trebuchet MS"/>
                <a:cs typeface="Trebuchet MS"/>
              </a:rPr>
              <a:t>Desarrollo</a:t>
            </a:r>
            <a:r>
              <a:rPr sz="1000" spc="-3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EB801A"/>
                </a:solidFill>
                <a:latin typeface="Trebuchet MS"/>
                <a:cs typeface="Trebuchet MS"/>
              </a:rPr>
              <a:t>de</a:t>
            </a:r>
            <a:r>
              <a:rPr sz="1000" spc="-3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EB801A"/>
                </a:solidFill>
                <a:latin typeface="Trebuchet MS"/>
                <a:cs typeface="Trebuchet MS"/>
              </a:rPr>
              <a:t>aplicaciones</a:t>
            </a:r>
            <a:r>
              <a:rPr sz="1000" spc="-30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EB801A"/>
                </a:solidFill>
                <a:latin typeface="Trebuchet MS"/>
                <a:cs typeface="Trebuchet MS"/>
              </a:rPr>
              <a:t>en</a:t>
            </a:r>
            <a:r>
              <a:rPr sz="1000" spc="-3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EB801A"/>
                </a:solidFill>
                <a:latin typeface="Trebuchet MS"/>
                <a:cs typeface="Trebuchet MS"/>
              </a:rPr>
              <a:t>sistemas</a:t>
            </a:r>
            <a:r>
              <a:rPr sz="1000" spc="-30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EB801A"/>
                </a:solidFill>
                <a:latin typeface="Trebuchet MS"/>
                <a:cs typeface="Trebuchet MS"/>
              </a:rPr>
              <a:t>sin</a:t>
            </a:r>
            <a:r>
              <a:rPr sz="1000" spc="-3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EB801A"/>
                </a:solidFill>
                <a:latin typeface="Trebuchet MS"/>
                <a:cs typeface="Trebuchet MS"/>
              </a:rPr>
              <a:t>soporte</a:t>
            </a:r>
            <a:r>
              <a:rPr sz="1000" spc="-30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EB801A"/>
                </a:solidFill>
                <a:latin typeface="Trebuchet MS"/>
                <a:cs typeface="Trebuchet MS"/>
              </a:rPr>
              <a:t>a</a:t>
            </a:r>
            <a:r>
              <a:rPr sz="1000" spc="-3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EB801A"/>
                </a:solidFill>
                <a:latin typeface="Trebuchet MS"/>
                <a:cs typeface="Trebuchet MS"/>
              </a:rPr>
              <a:t>hilo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: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pueden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aprovechar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todos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beneficios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programar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orientado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utilizando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threads.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Además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se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puede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portar la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aplicación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un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sistema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operativo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que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carezca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la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noción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varios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hilos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ejecución.</a:t>
            </a:r>
            <a:endParaRPr sz="1000">
              <a:latin typeface="Trebuchet MS"/>
              <a:cs typeface="Trebuchet MS"/>
            </a:endParaRPr>
          </a:p>
          <a:p>
            <a:pPr marL="402590" marR="5080" lvl="1" indent="-109220">
              <a:lnSpc>
                <a:spcPct val="105000"/>
              </a:lnSpc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dirty="0">
                <a:solidFill>
                  <a:srgbClr val="EB801A"/>
                </a:solidFill>
                <a:latin typeface="Trebuchet MS"/>
                <a:cs typeface="Trebuchet MS"/>
              </a:rPr>
              <a:t>Cambio </a:t>
            </a:r>
            <a:r>
              <a:rPr sz="1000" spc="10" dirty="0">
                <a:solidFill>
                  <a:srgbClr val="EB801A"/>
                </a:solidFill>
                <a:latin typeface="Trebuchet MS"/>
                <a:cs typeface="Trebuchet MS"/>
              </a:rPr>
              <a:t>de </a:t>
            </a:r>
            <a:r>
              <a:rPr sz="1000" spc="-25" dirty="0">
                <a:solidFill>
                  <a:srgbClr val="EB801A"/>
                </a:solidFill>
                <a:latin typeface="Trebuchet MS"/>
                <a:cs typeface="Trebuchet MS"/>
              </a:rPr>
              <a:t>contexto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: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cambio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contexto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entre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threads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usuario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más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simple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ya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22373A"/>
                </a:solidFill>
                <a:latin typeface="Trebuchet MS"/>
                <a:cs typeface="Trebuchet MS"/>
              </a:rPr>
              <a:t>no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consume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overhead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tendría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operativo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(system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call).</a:t>
            </a:r>
            <a:endParaRPr sz="1000">
              <a:latin typeface="Trebuchet MS"/>
              <a:cs typeface="Trebuchet MS"/>
            </a:endParaRPr>
          </a:p>
          <a:p>
            <a:pPr marL="679450" lvl="2" indent="-106045">
              <a:lnSpc>
                <a:spcPct val="100000"/>
              </a:lnSpc>
              <a:spcBef>
                <a:spcPts val="309"/>
              </a:spcBef>
              <a:buChar char="•"/>
              <a:tabLst>
                <a:tab pos="680085" algn="l"/>
              </a:tabLst>
            </a:pPr>
            <a:r>
              <a:rPr sz="9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9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rebuchet MS"/>
                <a:cs typeface="Trebuchet MS"/>
              </a:rPr>
              <a:t>usan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las</a:t>
            </a:r>
            <a:r>
              <a:rPr sz="9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funciones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setjmp</a:t>
            </a:r>
            <a:r>
              <a:rPr sz="9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longjmp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900" spc="-40" dirty="0">
                <a:solidFill>
                  <a:srgbClr val="22373A"/>
                </a:solidFill>
                <a:latin typeface="Trebuchet MS"/>
                <a:cs typeface="Trebuchet MS"/>
              </a:rPr>
              <a:t> C</a:t>
            </a:r>
            <a:endParaRPr sz="900">
              <a:latin typeface="Trebuchet MS"/>
              <a:cs typeface="Trebuchet MS"/>
            </a:endParaRPr>
          </a:p>
          <a:p>
            <a:pPr marL="402590" marR="171450" lvl="1" indent="-109220">
              <a:lnSpc>
                <a:spcPct val="105000"/>
              </a:lnSpc>
              <a:spcBef>
                <a:spcPts val="165"/>
              </a:spcBef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-5" dirty="0">
                <a:solidFill>
                  <a:srgbClr val="EB801A"/>
                </a:solidFill>
                <a:latin typeface="Trebuchet MS"/>
                <a:cs typeface="Trebuchet MS"/>
              </a:rPr>
              <a:t>Planificación</a:t>
            </a:r>
            <a:r>
              <a:rPr sz="1000" spc="-40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EB801A"/>
                </a:solidFill>
                <a:latin typeface="Trebuchet MS"/>
                <a:cs typeface="Trebuchet MS"/>
              </a:rPr>
              <a:t>independiente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puede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crear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una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nueva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estrategia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planificación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diferente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la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que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tenga el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operativo.</a:t>
            </a:r>
            <a:endParaRPr sz="1000">
              <a:latin typeface="Trebuchet MS"/>
              <a:cs typeface="Trebuchet MS"/>
            </a:endParaRPr>
          </a:p>
          <a:p>
            <a:pPr marL="679450" marR="107314" lvl="2" indent="-105410">
              <a:lnSpc>
                <a:spcPct val="116700"/>
              </a:lnSpc>
              <a:spcBef>
                <a:spcPts val="125"/>
              </a:spcBef>
              <a:buChar char="•"/>
              <a:tabLst>
                <a:tab pos="680085" algn="l"/>
              </a:tabLst>
            </a:pPr>
            <a:r>
              <a:rPr sz="9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9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requiere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alguna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señal</a:t>
            </a:r>
            <a:r>
              <a:rPr sz="9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periódica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operativo </a:t>
            </a:r>
            <a:r>
              <a:rPr sz="900" spc="-2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para</a:t>
            </a:r>
            <a:r>
              <a:rPr sz="9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poder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cambiar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9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activo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5170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Definición</a:t>
            </a:r>
            <a:r>
              <a:rPr spc="-70" dirty="0"/>
              <a:t> </a:t>
            </a:r>
            <a:r>
              <a:rPr spc="-10" dirty="0"/>
              <a:t>de</a:t>
            </a:r>
            <a:r>
              <a:rPr spc="-70" dirty="0"/>
              <a:t> </a:t>
            </a:r>
            <a:r>
              <a:rPr spc="-20" dirty="0"/>
              <a:t>p</a:t>
            </a:r>
            <a:r>
              <a:rPr spc="-40" dirty="0"/>
              <a:t>r</a:t>
            </a:r>
            <a:r>
              <a:rPr spc="-15" dirty="0"/>
              <a:t>o</a:t>
            </a:r>
            <a:r>
              <a:rPr spc="-35" dirty="0"/>
              <a:t>c</a:t>
            </a:r>
            <a:r>
              <a:rPr spc="10" dirty="0"/>
              <a:t>eso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96562" y="3171630"/>
            <a:ext cx="130175" cy="17335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z="800" dirty="0">
                <a:solidFill>
                  <a:srgbClr val="22373A"/>
                </a:solidFill>
                <a:latin typeface="Trebuchet MS"/>
                <a:cs typeface="Trebuchet MS"/>
              </a:rPr>
              <a:t>3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1479" y="448409"/>
            <a:ext cx="3743325" cy="259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principal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concepto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cualquier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operativo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proceso.</a:t>
            </a:r>
            <a:endParaRPr sz="1100">
              <a:latin typeface="Trebuchet MS"/>
              <a:cs typeface="Trebuchet MS"/>
            </a:endParaRPr>
          </a:p>
          <a:p>
            <a:pPr marL="125095" marR="158115" indent="-113030">
              <a:lnSpc>
                <a:spcPct val="118000"/>
              </a:lnSpc>
              <a:spcBef>
                <a:spcPts val="160"/>
              </a:spcBef>
              <a:buChar char="•"/>
              <a:tabLst>
                <a:tab pos="12573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programa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ejecución,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incluyendo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valor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program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counter,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registros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las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variables.</a:t>
            </a:r>
            <a:endParaRPr sz="1100">
              <a:latin typeface="Trebuchet MS"/>
              <a:cs typeface="Trebuchet MS"/>
            </a:endParaRPr>
          </a:p>
          <a:p>
            <a:pPr marL="125095" marR="61594" indent="-113030">
              <a:lnSpc>
                <a:spcPct val="118000"/>
              </a:lnSpc>
              <a:spcBef>
                <a:spcPts val="160"/>
              </a:spcBef>
              <a:buChar char="•"/>
              <a:tabLst>
                <a:tab pos="125730" algn="l"/>
              </a:tabLst>
            </a:pP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Conceptualmente,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cada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tiene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hilo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(thread)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ejecución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visto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como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CPU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virtual.</a:t>
            </a:r>
            <a:endParaRPr sz="1100">
              <a:latin typeface="Trebuchet MS"/>
              <a:cs typeface="Trebuchet MS"/>
            </a:endParaRPr>
          </a:p>
          <a:p>
            <a:pPr marL="125095" marR="37465" indent="-113030">
              <a:lnSpc>
                <a:spcPct val="118000"/>
              </a:lnSpc>
              <a:spcBef>
                <a:spcPts val="155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recurso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procesador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es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alternado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entre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diferentes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procesos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existan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sistema,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dando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idea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ejecutan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paralelo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(multiprogramación)</a:t>
            </a:r>
            <a:endParaRPr sz="1100">
              <a:latin typeface="Trebuchet MS"/>
              <a:cs typeface="Trebuchet MS"/>
            </a:endParaRPr>
          </a:p>
          <a:p>
            <a:pPr marL="125095" indent="-113030">
              <a:lnSpc>
                <a:spcPct val="100000"/>
              </a:lnSpc>
              <a:spcBef>
                <a:spcPts val="215"/>
              </a:spcBef>
              <a:buChar char="•"/>
              <a:tabLst>
                <a:tab pos="125730" algn="l"/>
              </a:tabLst>
            </a:pP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Cada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tiene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una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serie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recursos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asociados:</a:t>
            </a:r>
            <a:endParaRPr sz="1100">
              <a:latin typeface="Trebuchet MS"/>
              <a:cs typeface="Trebuchet MS"/>
            </a:endParaRPr>
          </a:p>
          <a:p>
            <a:pPr marL="402590" lvl="1" indent="-109855">
              <a:lnSpc>
                <a:spcPct val="100000"/>
              </a:lnSpc>
              <a:spcBef>
                <a:spcPts val="260"/>
              </a:spcBef>
              <a:buChar char="•"/>
              <a:tabLst>
                <a:tab pos="403225" algn="l"/>
              </a:tabLst>
            </a:pP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CPU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(th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ad)</a:t>
            </a:r>
            <a:endParaRPr sz="1000">
              <a:latin typeface="Trebuchet MS"/>
              <a:cs typeface="Trebuchet MS"/>
            </a:endParaRPr>
          </a:p>
          <a:p>
            <a:pPr marL="402590" lvl="1" indent="-109855">
              <a:lnSpc>
                <a:spcPct val="100000"/>
              </a:lnSpc>
              <a:spcBef>
                <a:spcPts val="175"/>
              </a:spcBef>
              <a:buChar char="•"/>
              <a:tabLst>
                <a:tab pos="403225" algn="l"/>
              </a:tabLst>
            </a:pP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Archivos</a:t>
            </a:r>
            <a:endParaRPr sz="1000">
              <a:latin typeface="Trebuchet MS"/>
              <a:cs typeface="Trebuchet MS"/>
            </a:endParaRPr>
          </a:p>
          <a:p>
            <a:pPr marL="402590" lvl="1" indent="-109855">
              <a:lnSpc>
                <a:spcPct val="100000"/>
              </a:lnSpc>
              <a:spcBef>
                <a:spcPts val="175"/>
              </a:spcBef>
              <a:buChar char="•"/>
              <a:tabLst>
                <a:tab pos="403225" algn="l"/>
              </a:tabLst>
            </a:pP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Espacio</a:t>
            </a:r>
            <a:r>
              <a:rPr sz="10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5791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Th</a:t>
            </a:r>
            <a:r>
              <a:rPr spc="-70" dirty="0"/>
              <a:t>r</a:t>
            </a:r>
            <a:r>
              <a:rPr spc="-40" dirty="0"/>
              <a:t>e</a:t>
            </a:r>
            <a:r>
              <a:rPr spc="25" dirty="0"/>
              <a:t>ads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33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807576"/>
            <a:ext cx="3738245" cy="183642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484"/>
              </a:spcBef>
              <a:buChar char="•"/>
              <a:tabLst>
                <a:tab pos="125730" algn="l"/>
              </a:tabLst>
            </a:pP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Ventajas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kernel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threads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sobre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user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threads:</a:t>
            </a:r>
            <a:endParaRPr sz="1100">
              <a:latin typeface="Trebuchet MS"/>
              <a:cs typeface="Trebuchet MS"/>
            </a:endParaRPr>
          </a:p>
          <a:p>
            <a:pPr marL="402590" marR="5080" lvl="1" indent="-109220">
              <a:lnSpc>
                <a:spcPct val="114599"/>
              </a:lnSpc>
              <a:spcBef>
                <a:spcPts val="175"/>
              </a:spcBef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-5" dirty="0">
                <a:solidFill>
                  <a:srgbClr val="EB801A"/>
                </a:solidFill>
                <a:latin typeface="Trebuchet MS"/>
                <a:cs typeface="Trebuchet MS"/>
              </a:rPr>
              <a:t>Mejor</a:t>
            </a:r>
            <a:r>
              <a:rPr sz="1000" spc="-30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EB801A"/>
                </a:solidFill>
                <a:latin typeface="Trebuchet MS"/>
                <a:cs typeface="Trebuchet MS"/>
              </a:rPr>
              <a:t>aprovechamiento</a:t>
            </a:r>
            <a:r>
              <a:rPr sz="1000" spc="-30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EB801A"/>
                </a:solidFill>
                <a:latin typeface="Trebuchet MS"/>
                <a:cs typeface="Trebuchet MS"/>
              </a:rPr>
              <a:t>de</a:t>
            </a:r>
            <a:r>
              <a:rPr sz="1000" spc="-2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EB801A"/>
                </a:solidFill>
                <a:latin typeface="Trebuchet MS"/>
                <a:cs typeface="Trebuchet MS"/>
              </a:rPr>
              <a:t>un</a:t>
            </a:r>
            <a:r>
              <a:rPr sz="1000" spc="-30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EB801A"/>
                </a:solidFill>
                <a:latin typeface="Trebuchet MS"/>
                <a:cs typeface="Trebuchet MS"/>
              </a:rPr>
              <a:t>sistema</a:t>
            </a:r>
            <a:r>
              <a:rPr sz="1000" spc="-30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EB801A"/>
                </a:solidFill>
                <a:latin typeface="Trebuchet MS"/>
                <a:cs typeface="Trebuchet MS"/>
              </a:rPr>
              <a:t>multiprocesador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sistema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operativo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puede asignar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threads del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mismo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proceso en distintos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procesadores.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 esta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forma,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un 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proceso puede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estar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consumiendo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más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un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recurso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 procesador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Trebuchet MS"/>
                <a:cs typeface="Trebuchet MS"/>
              </a:rPr>
              <a:t>vez.</a:t>
            </a:r>
            <a:endParaRPr sz="1000">
              <a:latin typeface="Trebuchet MS"/>
              <a:cs typeface="Trebuchet MS"/>
            </a:endParaRPr>
          </a:p>
          <a:p>
            <a:pPr marL="402590" marR="103505" lvl="1" indent="-109220">
              <a:lnSpc>
                <a:spcPct val="114599"/>
              </a:lnSpc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-10" dirty="0">
                <a:solidFill>
                  <a:srgbClr val="EB801A"/>
                </a:solidFill>
                <a:latin typeface="Trebuchet MS"/>
                <a:cs typeface="Trebuchet MS"/>
              </a:rPr>
              <a:t>Ejecución</a:t>
            </a:r>
            <a:r>
              <a:rPr sz="1000" spc="-2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EB801A"/>
                </a:solidFill>
                <a:latin typeface="Trebuchet MS"/>
                <a:cs typeface="Trebuchet MS"/>
              </a:rPr>
              <a:t>independiente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Al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ser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independientes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hilos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ejecución,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si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thread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bloquea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(debido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75" dirty="0">
                <a:solidFill>
                  <a:srgbClr val="22373A"/>
                </a:solidFill>
                <a:latin typeface="Trebuchet MS"/>
                <a:cs typeface="Trebuchet MS"/>
              </a:rPr>
              <a:t>p.ej.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una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operación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E/S) 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los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demás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threads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pueden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seguir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ejecutando.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5791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Th</a:t>
            </a:r>
            <a:r>
              <a:rPr spc="-70" dirty="0"/>
              <a:t>r</a:t>
            </a:r>
            <a:r>
              <a:rPr spc="-40" dirty="0"/>
              <a:t>e</a:t>
            </a:r>
            <a:r>
              <a:rPr spc="25" dirty="0"/>
              <a:t>ads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34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marR="1524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243840" algn="l"/>
              </a:tabLst>
            </a:pPr>
            <a:r>
              <a:rPr spc="-15" dirty="0"/>
              <a:t>La</a:t>
            </a:r>
            <a:r>
              <a:rPr spc="-35" dirty="0"/>
              <a:t> </a:t>
            </a:r>
            <a:r>
              <a:rPr dirty="0"/>
              <a:t>mayoría</a:t>
            </a:r>
            <a:r>
              <a:rPr spc="-35" dirty="0"/>
              <a:t> </a:t>
            </a:r>
            <a:r>
              <a:rPr spc="5" dirty="0"/>
              <a:t>de</a:t>
            </a:r>
            <a:r>
              <a:rPr spc="-35" dirty="0"/>
              <a:t> </a:t>
            </a:r>
            <a:r>
              <a:rPr spc="30" dirty="0"/>
              <a:t>los</a:t>
            </a:r>
            <a:r>
              <a:rPr spc="-35" dirty="0"/>
              <a:t> </a:t>
            </a:r>
            <a:r>
              <a:rPr spc="10" dirty="0"/>
              <a:t>sistemas</a:t>
            </a:r>
            <a:r>
              <a:rPr spc="-30" dirty="0"/>
              <a:t> </a:t>
            </a:r>
            <a:r>
              <a:rPr dirty="0"/>
              <a:t>proveen</a:t>
            </a:r>
            <a:r>
              <a:rPr spc="-35" dirty="0"/>
              <a:t> </a:t>
            </a:r>
            <a:r>
              <a:rPr dirty="0"/>
              <a:t>threads</a:t>
            </a:r>
            <a:r>
              <a:rPr spc="-35" dirty="0"/>
              <a:t> </a:t>
            </a:r>
            <a:r>
              <a:rPr spc="-10" dirty="0"/>
              <a:t>tanto</a:t>
            </a:r>
            <a:r>
              <a:rPr spc="-35" dirty="0"/>
              <a:t> </a:t>
            </a:r>
            <a:r>
              <a:rPr spc="5" dirty="0"/>
              <a:t>a</a:t>
            </a:r>
            <a:r>
              <a:rPr spc="-35" dirty="0"/>
              <a:t> </a:t>
            </a:r>
            <a:r>
              <a:rPr spc="-5" dirty="0"/>
              <a:t>nivel </a:t>
            </a:r>
            <a:r>
              <a:rPr spc="-315" dirty="0"/>
              <a:t> </a:t>
            </a:r>
            <a:r>
              <a:rPr spc="5" dirty="0"/>
              <a:t>de</a:t>
            </a:r>
            <a:r>
              <a:rPr spc="-40" dirty="0"/>
              <a:t> </a:t>
            </a:r>
            <a:r>
              <a:rPr spc="15" dirty="0"/>
              <a:t>usuario</a:t>
            </a:r>
            <a:r>
              <a:rPr spc="-40" dirty="0"/>
              <a:t> </a:t>
            </a:r>
            <a:r>
              <a:rPr spc="10" dirty="0"/>
              <a:t>como</a:t>
            </a:r>
            <a:r>
              <a:rPr spc="-40" dirty="0"/>
              <a:t> </a:t>
            </a:r>
            <a:r>
              <a:rPr spc="5" dirty="0"/>
              <a:t>de</a:t>
            </a:r>
            <a:r>
              <a:rPr spc="-40" dirty="0"/>
              <a:t> </a:t>
            </a:r>
            <a:r>
              <a:rPr spc="5" dirty="0"/>
              <a:t>sistema</a:t>
            </a:r>
            <a:r>
              <a:rPr spc="-40" dirty="0"/>
              <a:t> </a:t>
            </a:r>
            <a:r>
              <a:rPr spc="-20" dirty="0"/>
              <a:t>operativo.</a:t>
            </a:r>
          </a:p>
          <a:p>
            <a:pPr marL="242570" indent="-113030">
              <a:lnSpc>
                <a:spcPct val="100000"/>
              </a:lnSpc>
              <a:spcBef>
                <a:spcPts val="355"/>
              </a:spcBef>
              <a:buChar char="•"/>
              <a:tabLst>
                <a:tab pos="243840" algn="l"/>
              </a:tabLst>
            </a:pPr>
            <a:r>
              <a:rPr spc="5" dirty="0"/>
              <a:t>De</a:t>
            </a:r>
            <a:r>
              <a:rPr spc="-45" dirty="0"/>
              <a:t> </a:t>
            </a:r>
            <a:r>
              <a:rPr dirty="0"/>
              <a:t>esta</a:t>
            </a:r>
            <a:r>
              <a:rPr spc="-40" dirty="0"/>
              <a:t> </a:t>
            </a:r>
            <a:r>
              <a:rPr spc="-5" dirty="0"/>
              <a:t>forma</a:t>
            </a:r>
            <a:r>
              <a:rPr spc="-40" dirty="0"/>
              <a:t> </a:t>
            </a:r>
            <a:r>
              <a:rPr spc="10" dirty="0"/>
              <a:t>surgen</a:t>
            </a:r>
            <a:r>
              <a:rPr spc="-40" dirty="0"/>
              <a:t> </a:t>
            </a:r>
            <a:r>
              <a:rPr spc="10" dirty="0"/>
              <a:t>varios</a:t>
            </a:r>
            <a:r>
              <a:rPr spc="-45" dirty="0"/>
              <a:t> </a:t>
            </a:r>
            <a:r>
              <a:rPr dirty="0"/>
              <a:t>modelos:</a:t>
            </a:r>
          </a:p>
          <a:p>
            <a:pPr marL="520065" marR="5080" lvl="1" indent="-109220">
              <a:lnSpc>
                <a:spcPct val="114599"/>
              </a:lnSpc>
              <a:spcBef>
                <a:spcPts val="180"/>
              </a:spcBef>
              <a:buChar char="•"/>
              <a:tabLst>
                <a:tab pos="521334" algn="l"/>
              </a:tabLst>
            </a:pP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Mx1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000" spc="-15" dirty="0">
                <a:solidFill>
                  <a:srgbClr val="EB801A"/>
                </a:solidFill>
                <a:latin typeface="Trebuchet MS"/>
                <a:cs typeface="Trebuchet MS"/>
              </a:rPr>
              <a:t>Many-To-One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):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Varios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threads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nivel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usuario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único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thread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nivel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sistema.</a:t>
            </a:r>
            <a:endParaRPr sz="1000">
              <a:latin typeface="Trebuchet MS"/>
              <a:cs typeface="Trebuchet MS"/>
            </a:endParaRPr>
          </a:p>
          <a:p>
            <a:pPr marL="520065" marR="33020" lvl="1" indent="-109220">
              <a:lnSpc>
                <a:spcPct val="114599"/>
              </a:lnSpc>
              <a:buChar char="•"/>
              <a:tabLst>
                <a:tab pos="521334" algn="l"/>
              </a:tabLst>
            </a:pPr>
            <a:r>
              <a:rPr sz="1000" spc="-65" dirty="0">
                <a:solidFill>
                  <a:srgbClr val="22373A"/>
                </a:solidFill>
                <a:latin typeface="Trebuchet MS"/>
                <a:cs typeface="Trebuchet MS"/>
              </a:rPr>
              <a:t>1</a:t>
            </a:r>
            <a:r>
              <a:rPr sz="1000" spc="-80" dirty="0">
                <a:solidFill>
                  <a:srgbClr val="22373A"/>
                </a:solidFill>
                <a:latin typeface="Trebuchet MS"/>
                <a:cs typeface="Trebuchet MS"/>
              </a:rPr>
              <a:t>x</a:t>
            </a:r>
            <a:r>
              <a:rPr sz="1000" spc="-100" dirty="0">
                <a:solidFill>
                  <a:srgbClr val="22373A"/>
                </a:solidFill>
                <a:latin typeface="Trebuchet MS"/>
                <a:cs typeface="Trebuchet MS"/>
              </a:rPr>
              <a:t>1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000" spc="20" dirty="0">
                <a:solidFill>
                  <a:srgbClr val="EB801A"/>
                </a:solidFill>
                <a:latin typeface="Trebuchet MS"/>
                <a:cs typeface="Trebuchet MS"/>
              </a:rPr>
              <a:t>One</a:t>
            </a:r>
            <a:r>
              <a:rPr sz="1000" spc="5" dirty="0">
                <a:solidFill>
                  <a:srgbClr val="EB801A"/>
                </a:solidFill>
                <a:latin typeface="Trebuchet MS"/>
                <a:cs typeface="Trebuchet MS"/>
              </a:rPr>
              <a:t>-</a:t>
            </a:r>
            <a:r>
              <a:rPr sz="1000" spc="-60" dirty="0">
                <a:solidFill>
                  <a:srgbClr val="EB801A"/>
                </a:solidFill>
                <a:latin typeface="Trebuchet MS"/>
                <a:cs typeface="Trebuchet MS"/>
              </a:rPr>
              <a:t>t</a:t>
            </a:r>
            <a:r>
              <a:rPr sz="1000" spc="20" dirty="0">
                <a:solidFill>
                  <a:srgbClr val="EB801A"/>
                </a:solidFill>
                <a:latin typeface="Trebuchet MS"/>
                <a:cs typeface="Trebuchet MS"/>
              </a:rPr>
              <a:t>o-One</a:t>
            </a:r>
            <a:r>
              <a:rPr sz="1000" spc="-95" dirty="0">
                <a:solidFill>
                  <a:srgbClr val="22373A"/>
                </a:solidFill>
                <a:latin typeface="Trebuchet MS"/>
                <a:cs typeface="Trebuchet MS"/>
              </a:rPr>
              <a:t>):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ada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th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ad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usuario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or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esponde 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con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thread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nivel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núcleo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(kernel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thread).</a:t>
            </a:r>
            <a:endParaRPr sz="1000">
              <a:latin typeface="Trebuchet MS"/>
              <a:cs typeface="Trebuchet MS"/>
            </a:endParaRPr>
          </a:p>
          <a:p>
            <a:pPr marL="520065" marR="17780" lvl="1" indent="-109220">
              <a:lnSpc>
                <a:spcPct val="114599"/>
              </a:lnSpc>
              <a:buChar char="•"/>
              <a:tabLst>
                <a:tab pos="521334" algn="l"/>
              </a:tabLst>
            </a:pP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MxN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000" spc="-10" dirty="0">
                <a:solidFill>
                  <a:srgbClr val="EB801A"/>
                </a:solidFill>
                <a:latin typeface="Trebuchet MS"/>
                <a:cs typeface="Trebuchet MS"/>
              </a:rPr>
              <a:t>Many-To-Many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):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Varios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threads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nivel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usuario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se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corresponde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con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varios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threads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nivel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núcleo.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3309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</a:t>
            </a:r>
            <a:r>
              <a:rPr spc="-30" dirty="0"/>
              <a:t>x</a:t>
            </a:r>
            <a:r>
              <a:rPr spc="-160" dirty="0"/>
              <a:t>1</a:t>
            </a:r>
            <a:r>
              <a:rPr spc="-70" dirty="0"/>
              <a:t> </a:t>
            </a:r>
            <a:r>
              <a:rPr spc="-5" dirty="0"/>
              <a:t>(Ma</a:t>
            </a:r>
            <a:r>
              <a:rPr spc="-15" dirty="0"/>
              <a:t>n</a:t>
            </a:r>
            <a:r>
              <a:rPr spc="-45" dirty="0"/>
              <a:t>y</a:t>
            </a:r>
            <a:r>
              <a:rPr spc="30" dirty="0"/>
              <a:t>-</a:t>
            </a:r>
            <a:r>
              <a:rPr spc="-50" dirty="0"/>
              <a:t>t</a:t>
            </a:r>
            <a:r>
              <a:rPr spc="-10" dirty="0"/>
              <a:t>o-One)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86" y="498980"/>
            <a:ext cx="2517140" cy="2476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3175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Este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caso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corresponde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al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tener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threads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implementados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nivel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usuario.</a:t>
            </a:r>
            <a:endParaRPr sz="1100">
              <a:latin typeface="Trebuchet MS"/>
              <a:cs typeface="Trebuchet MS"/>
            </a:endParaRPr>
          </a:p>
          <a:p>
            <a:pPr marL="125095" marR="5080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solo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reconoce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thread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control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para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proceso.</a:t>
            </a:r>
            <a:endParaRPr sz="1100">
              <a:latin typeface="Trebuchet MS"/>
              <a:cs typeface="Trebuchet MS"/>
            </a:endParaRPr>
          </a:p>
          <a:p>
            <a:pPr marL="125095" marR="26034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Los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threads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usuario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ejecutarán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cuando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estén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asignados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al kernel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thread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del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(tarea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llevada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cabo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por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planificador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nivel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 usuario)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100" spc="-155" dirty="0">
                <a:solidFill>
                  <a:srgbClr val="22373A"/>
                </a:solidFill>
                <a:latin typeface="Trebuchet MS"/>
                <a:cs typeface="Trebuchet MS"/>
              </a:rPr>
              <a:t>,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además,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asigne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 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CPU el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planificador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del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sistema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operativo.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1345" y="989545"/>
            <a:ext cx="1457325" cy="143065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35</a:t>
            </a: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1925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1</a:t>
            </a:r>
            <a:r>
              <a:rPr spc="-130" dirty="0"/>
              <a:t>x</a:t>
            </a:r>
            <a:r>
              <a:rPr spc="-160" dirty="0"/>
              <a:t>1</a:t>
            </a:r>
            <a:r>
              <a:rPr spc="-70" dirty="0"/>
              <a:t> </a:t>
            </a:r>
            <a:r>
              <a:rPr spc="-20" dirty="0"/>
              <a:t>(One</a:t>
            </a:r>
            <a:r>
              <a:rPr spc="-25" dirty="0"/>
              <a:t>-</a:t>
            </a:r>
            <a:r>
              <a:rPr spc="-50" dirty="0"/>
              <a:t>t</a:t>
            </a:r>
            <a:r>
              <a:rPr spc="-10" dirty="0"/>
              <a:t>o-One)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717103"/>
            <a:ext cx="3749675" cy="1250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133350" indent="-113030" algn="just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Cada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thread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creado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nivel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usuario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genera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nuevo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thread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nivel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estará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asociado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mientras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exista.</a:t>
            </a:r>
            <a:endParaRPr sz="1100">
              <a:latin typeface="Trebuchet MS"/>
              <a:cs typeface="Trebuchet MS"/>
            </a:endParaRPr>
          </a:p>
          <a:p>
            <a:pPr marL="125095" marR="5080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reconoce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todos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threads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nivel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usuario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rebuchet MS"/>
                <a:cs typeface="Trebuchet MS"/>
              </a:rPr>
              <a:t>son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planificados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independientemente.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En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este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caso </a:t>
            </a:r>
            <a:r>
              <a:rPr sz="1100" spc="35" dirty="0">
                <a:solidFill>
                  <a:srgbClr val="22373A"/>
                </a:solidFill>
                <a:latin typeface="Trebuchet MS"/>
                <a:cs typeface="Trebuchet MS"/>
              </a:rPr>
              <a:t>no 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hay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planificador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nivel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usuario.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7233" y="2076462"/>
            <a:ext cx="1933575" cy="72580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36</a:t>
            </a: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4547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MxN</a:t>
            </a:r>
            <a:r>
              <a:rPr spc="-70" dirty="0"/>
              <a:t> </a:t>
            </a:r>
            <a:r>
              <a:rPr spc="-5" dirty="0"/>
              <a:t>(Ma</a:t>
            </a:r>
            <a:r>
              <a:rPr spc="-15" dirty="0"/>
              <a:t>n</a:t>
            </a:r>
            <a:r>
              <a:rPr spc="-45" dirty="0"/>
              <a:t>y</a:t>
            </a:r>
            <a:r>
              <a:rPr spc="30" dirty="0"/>
              <a:t>-</a:t>
            </a:r>
            <a:r>
              <a:rPr spc="-50" dirty="0"/>
              <a:t>t</a:t>
            </a:r>
            <a:r>
              <a:rPr spc="15" dirty="0"/>
              <a:t>o-Ma</a:t>
            </a:r>
            <a:r>
              <a:rPr spc="10" dirty="0"/>
              <a:t>n</a:t>
            </a:r>
            <a:r>
              <a:rPr spc="-45" dirty="0"/>
              <a:t>y)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431709"/>
            <a:ext cx="3634104" cy="1410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Cada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tiene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asignado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conjunto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kernel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 threads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independiente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threads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nivel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usuario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haya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creado.</a:t>
            </a:r>
            <a:endParaRPr sz="1100">
              <a:latin typeface="Trebuchet MS"/>
              <a:cs typeface="Trebuchet MS"/>
            </a:endParaRPr>
          </a:p>
          <a:p>
            <a:pPr marL="125095" marR="88265" indent="-113030">
              <a:lnSpc>
                <a:spcPct val="118000"/>
              </a:lnSpc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planificador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nivel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usuario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asigna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threads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kernel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threads.</a:t>
            </a:r>
            <a:endParaRPr sz="1100">
              <a:latin typeface="Trebuchet MS"/>
              <a:cs typeface="Trebuchet MS"/>
            </a:endParaRPr>
          </a:p>
          <a:p>
            <a:pPr marL="125095" marR="330200" indent="-113030">
              <a:lnSpc>
                <a:spcPct val="118000"/>
              </a:lnSpc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planificador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solo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reconoce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kernel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threads.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058" y="1891766"/>
            <a:ext cx="1685925" cy="144208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37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5792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C</a:t>
            </a:r>
            <a:r>
              <a:rPr spc="-10" dirty="0"/>
              <a:t>on</a:t>
            </a:r>
            <a:r>
              <a:rPr spc="-20" dirty="0"/>
              <a:t>t</a:t>
            </a:r>
            <a:r>
              <a:rPr dirty="0"/>
              <a:t>ador</a:t>
            </a:r>
            <a:r>
              <a:rPr spc="-70" dirty="0"/>
              <a:t> </a:t>
            </a:r>
            <a:r>
              <a:rPr spc="-10" dirty="0"/>
              <a:t>de</a:t>
            </a:r>
            <a:r>
              <a:rPr spc="-70" dirty="0"/>
              <a:t> </a:t>
            </a:r>
            <a:r>
              <a:rPr spc="-20" dirty="0"/>
              <a:t>p</a:t>
            </a:r>
            <a:r>
              <a:rPr spc="-40" dirty="0"/>
              <a:t>r</a:t>
            </a:r>
            <a:r>
              <a:rPr spc="5" dirty="0"/>
              <a:t>og</a:t>
            </a:r>
            <a:r>
              <a:rPr spc="-25" dirty="0"/>
              <a:t>r</a:t>
            </a:r>
            <a:r>
              <a:rPr dirty="0"/>
              <a:t>ama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431709"/>
            <a:ext cx="3728085" cy="8172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Cada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tiene 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su </a:t>
            </a:r>
            <a:r>
              <a:rPr sz="1100" dirty="0">
                <a:solidFill>
                  <a:srgbClr val="EB801A"/>
                </a:solidFill>
                <a:latin typeface="Trebuchet MS"/>
                <a:cs typeface="Trebuchet MS"/>
              </a:rPr>
              <a:t>program </a:t>
            </a:r>
            <a:r>
              <a:rPr sz="1100" spc="-25" dirty="0">
                <a:solidFill>
                  <a:srgbClr val="EB801A"/>
                </a:solidFill>
                <a:latin typeface="Trebuchet MS"/>
                <a:cs typeface="Trebuchet MS"/>
              </a:rPr>
              <a:t>counter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,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avanza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cuando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tiene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asignado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recurso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procesador.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su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rebuchet MS"/>
                <a:cs typeface="Trebuchet MS"/>
              </a:rPr>
              <a:t>vez,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cada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le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asigna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número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lo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identifica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 entre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demás: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identificador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100" dirty="0">
                <a:solidFill>
                  <a:srgbClr val="EB801A"/>
                </a:solidFill>
                <a:latin typeface="Trebuchet MS"/>
                <a:cs typeface="Trebuchet MS"/>
              </a:rPr>
              <a:t>process</a:t>
            </a:r>
            <a:r>
              <a:rPr sz="1100" spc="-40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EB801A"/>
                </a:solidFill>
                <a:latin typeface="Trebuchet MS"/>
                <a:cs typeface="Trebuchet MS"/>
              </a:rPr>
              <a:t>id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)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252" y="1325706"/>
            <a:ext cx="2591492" cy="187659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96562" y="3171630"/>
            <a:ext cx="130175" cy="17335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z="800" dirty="0">
                <a:solidFill>
                  <a:srgbClr val="22373A"/>
                </a:solidFill>
                <a:latin typeface="Trebuchet MS"/>
                <a:cs typeface="Trebuchet MS"/>
              </a:rPr>
              <a:t>4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7437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Memoria</a:t>
            </a:r>
            <a:r>
              <a:rPr spc="-80" dirty="0"/>
              <a:t> </a:t>
            </a:r>
            <a:r>
              <a:rPr spc="-10" dirty="0"/>
              <a:t>de</a:t>
            </a:r>
            <a:r>
              <a:rPr spc="-80" dirty="0"/>
              <a:t> </a:t>
            </a:r>
            <a:r>
              <a:rPr spc="20" dirty="0"/>
              <a:t>los</a:t>
            </a:r>
            <a:r>
              <a:rPr spc="-80" dirty="0"/>
              <a:t> </a:t>
            </a:r>
            <a:r>
              <a:rPr spc="-5" dirty="0"/>
              <a:t>procesos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86" y="752536"/>
            <a:ext cx="2573655" cy="1969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88265" indent="-113030">
              <a:lnSpc>
                <a:spcPct val="1042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constituye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varias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secciones:</a:t>
            </a:r>
            <a:endParaRPr sz="1100">
              <a:latin typeface="Trebuchet MS"/>
              <a:cs typeface="Trebuchet MS"/>
            </a:endParaRPr>
          </a:p>
          <a:p>
            <a:pPr marL="402590" marR="400050" lvl="1" indent="-109220">
              <a:lnSpc>
                <a:spcPct val="114599"/>
              </a:lnSpc>
              <a:spcBef>
                <a:spcPts val="180"/>
              </a:spcBef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-65" dirty="0">
                <a:solidFill>
                  <a:srgbClr val="EB801A"/>
                </a:solidFill>
                <a:latin typeface="Trebuchet MS"/>
                <a:cs typeface="Trebuchet MS"/>
              </a:rPr>
              <a:t>C</a:t>
            </a:r>
            <a:r>
              <a:rPr sz="1000" spc="20" dirty="0">
                <a:solidFill>
                  <a:srgbClr val="EB801A"/>
                </a:solidFill>
                <a:latin typeface="Trebuchet MS"/>
                <a:cs typeface="Trebuchet MS"/>
              </a:rPr>
              <a:t>ódigo</a:t>
            </a:r>
            <a:r>
              <a:rPr sz="1000" spc="-3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000" spc="-60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000" spc="-65" dirty="0">
                <a:solidFill>
                  <a:srgbClr val="22373A"/>
                </a:solidFill>
                <a:latin typeface="Trebuchet MS"/>
                <a:cs typeface="Trebuchet MS"/>
              </a:rPr>
              <a:t>xt):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Instru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ciones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del 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proceso.</a:t>
            </a:r>
            <a:endParaRPr sz="1000">
              <a:latin typeface="Trebuchet MS"/>
              <a:cs typeface="Trebuchet MS"/>
            </a:endParaRPr>
          </a:p>
          <a:p>
            <a:pPr marL="402590" marR="154305" lvl="1" indent="-109220">
              <a:lnSpc>
                <a:spcPct val="114599"/>
              </a:lnSpc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10" dirty="0">
                <a:solidFill>
                  <a:srgbClr val="EB801A"/>
                </a:solidFill>
                <a:latin typeface="Trebuchet MS"/>
                <a:cs typeface="Trebuchet MS"/>
              </a:rPr>
              <a:t>Datos</a:t>
            </a:r>
            <a:r>
              <a:rPr sz="1000" spc="-40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(data):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Variables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globales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del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proceso.</a:t>
            </a:r>
            <a:endParaRPr sz="1000">
              <a:latin typeface="Trebuchet MS"/>
              <a:cs typeface="Trebuchet MS"/>
            </a:endParaRPr>
          </a:p>
          <a:p>
            <a:pPr marL="402590" marR="184150" lvl="1" indent="-109220">
              <a:lnSpc>
                <a:spcPct val="114599"/>
              </a:lnSpc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10" dirty="0">
                <a:solidFill>
                  <a:srgbClr val="EB801A"/>
                </a:solidFill>
                <a:latin typeface="Trebuchet MS"/>
                <a:cs typeface="Trebuchet MS"/>
              </a:rPr>
              <a:t>Memoria</a:t>
            </a:r>
            <a:r>
              <a:rPr sz="1000" spc="-40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dinánica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(heap):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Memoria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dinámica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genera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proceso.</a:t>
            </a:r>
            <a:endParaRPr sz="1000">
              <a:latin typeface="Trebuchet MS"/>
              <a:cs typeface="Trebuchet MS"/>
            </a:endParaRPr>
          </a:p>
          <a:p>
            <a:pPr marL="402590" marR="5080" lvl="1" indent="-109220">
              <a:lnSpc>
                <a:spcPct val="114599"/>
              </a:lnSpc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dirty="0">
                <a:solidFill>
                  <a:srgbClr val="EB801A"/>
                </a:solidFill>
                <a:latin typeface="Trebuchet MS"/>
                <a:cs typeface="Trebuchet MS"/>
              </a:rPr>
              <a:t>Pila 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(stack):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Utilizado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para preservar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estado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invocación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anidada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procedimientos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funciones.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482" y="631901"/>
            <a:ext cx="1343025" cy="214598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96562" y="3171630"/>
            <a:ext cx="130175" cy="17335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z="800" dirty="0">
                <a:solidFill>
                  <a:srgbClr val="22373A"/>
                </a:solidFill>
                <a:latin typeface="Trebuchet MS"/>
                <a:cs typeface="Trebuchet MS"/>
              </a:rPr>
              <a:t>5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95" y="1420454"/>
            <a:ext cx="20129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3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Estados</a:t>
            </a:r>
            <a:r>
              <a:rPr sz="1400" b="1" spc="-9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de</a:t>
            </a:r>
            <a:r>
              <a:rPr sz="1400" b="1" spc="-9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4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los</a:t>
            </a:r>
            <a:r>
              <a:rPr sz="1400" b="1" spc="-9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1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procesos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9995" y="1775631"/>
            <a:ext cx="3048635" cy="5080"/>
            <a:chOff x="779995" y="1775631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775631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775631"/>
              <a:ext cx="412115" cy="5080"/>
            </a:xfrm>
            <a:custGeom>
              <a:avLst/>
              <a:gdLst/>
              <a:ahLst/>
              <a:cxnLst/>
              <a:rect l="l" t="t" r="r" b="b"/>
              <a:pathLst>
                <a:path w="412115" h="5080">
                  <a:moveTo>
                    <a:pt x="0" y="5060"/>
                  </a:moveTo>
                  <a:lnTo>
                    <a:pt x="0" y="0"/>
                  </a:lnTo>
                  <a:lnTo>
                    <a:pt x="411886" y="0"/>
                  </a:lnTo>
                  <a:lnTo>
                    <a:pt x="41188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68211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/>
              <a:t>Estados</a:t>
            </a:r>
            <a:r>
              <a:rPr spc="-85" dirty="0"/>
              <a:t> </a:t>
            </a:r>
            <a:r>
              <a:rPr spc="-10" dirty="0"/>
              <a:t>de</a:t>
            </a:r>
            <a:r>
              <a:rPr spc="-80" dirty="0"/>
              <a:t> </a:t>
            </a:r>
            <a:r>
              <a:rPr spc="20" dirty="0"/>
              <a:t>los</a:t>
            </a:r>
            <a:r>
              <a:rPr spc="-80" dirty="0"/>
              <a:t> </a:t>
            </a:r>
            <a:r>
              <a:rPr spc="-5" dirty="0"/>
              <a:t>procesos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80"/>
              </a:spcBef>
            </a:pPr>
            <a:r>
              <a:rPr spc="-30"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761883"/>
            <a:ext cx="3740785" cy="1969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042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estado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es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definido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por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 actividad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corriente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encuentra.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estados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son:</a:t>
            </a:r>
            <a:endParaRPr sz="1100">
              <a:latin typeface="Trebuchet MS"/>
              <a:cs typeface="Trebuchet MS"/>
            </a:endParaRPr>
          </a:p>
          <a:p>
            <a:pPr marL="402590" lvl="1" indent="-109855">
              <a:lnSpc>
                <a:spcPct val="100000"/>
              </a:lnSpc>
              <a:spcBef>
                <a:spcPts val="355"/>
              </a:spcBef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20" dirty="0">
                <a:solidFill>
                  <a:srgbClr val="EB801A"/>
                </a:solidFill>
                <a:latin typeface="Trebuchet MS"/>
                <a:cs typeface="Trebuchet MS"/>
              </a:rPr>
              <a:t>Nu</a:t>
            </a:r>
            <a:r>
              <a:rPr sz="1000" spc="10" dirty="0">
                <a:solidFill>
                  <a:srgbClr val="EB801A"/>
                </a:solidFill>
                <a:latin typeface="Trebuchet MS"/>
                <a:cs typeface="Trebuchet MS"/>
              </a:rPr>
              <a:t>e</a:t>
            </a:r>
            <a:r>
              <a:rPr sz="1000" spc="-10" dirty="0">
                <a:solidFill>
                  <a:srgbClr val="EB801A"/>
                </a:solidFill>
                <a:latin typeface="Trebuchet MS"/>
                <a:cs typeface="Trebuchet MS"/>
              </a:rPr>
              <a:t>v</a:t>
            </a:r>
            <a:r>
              <a:rPr sz="1000" spc="40" dirty="0">
                <a:solidFill>
                  <a:srgbClr val="EB801A"/>
                </a:solidFill>
                <a:latin typeface="Trebuchet MS"/>
                <a:cs typeface="Trebuchet MS"/>
              </a:rPr>
              <a:t>o</a:t>
            </a:r>
            <a:r>
              <a:rPr sz="1000" spc="-3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(new):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65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uando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p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eso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ad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000" spc="-140" dirty="0">
                <a:solidFill>
                  <a:srgbClr val="22373A"/>
                </a:solidFill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  <a:p>
            <a:pPr marL="402590" marR="430530" lvl="1" indent="-109220">
              <a:lnSpc>
                <a:spcPct val="114599"/>
              </a:lnSpc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-5" dirty="0">
                <a:solidFill>
                  <a:srgbClr val="EB801A"/>
                </a:solidFill>
                <a:latin typeface="Trebuchet MS"/>
                <a:cs typeface="Trebuchet MS"/>
              </a:rPr>
              <a:t>Ejecutando</a:t>
            </a:r>
            <a:r>
              <a:rPr sz="1000" spc="-3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(running):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tiene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asignado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un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procesador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está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ejecutando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Trebuchet MS"/>
                <a:cs typeface="Trebuchet MS"/>
              </a:rPr>
              <a:t>sus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instrucciones.</a:t>
            </a:r>
            <a:endParaRPr sz="1000">
              <a:latin typeface="Trebuchet MS"/>
              <a:cs typeface="Trebuchet MS"/>
            </a:endParaRPr>
          </a:p>
          <a:p>
            <a:pPr marL="402590" marR="136525" lvl="1" indent="-109220">
              <a:lnSpc>
                <a:spcPct val="114599"/>
              </a:lnSpc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20" dirty="0">
                <a:solidFill>
                  <a:srgbClr val="EB801A"/>
                </a:solidFill>
                <a:latin typeface="Trebuchet MS"/>
                <a:cs typeface="Trebuchet MS"/>
              </a:rPr>
              <a:t>Bloqueado 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(waiting):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proceso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está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esperando por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un 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evento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(que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complete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pedido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E/S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una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señal).</a:t>
            </a:r>
            <a:endParaRPr sz="1000">
              <a:latin typeface="Trebuchet MS"/>
              <a:cs typeface="Trebuchet MS"/>
            </a:endParaRPr>
          </a:p>
          <a:p>
            <a:pPr marL="402590" marR="332740" lvl="1" indent="-109220">
              <a:lnSpc>
                <a:spcPct val="114599"/>
              </a:lnSpc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dirty="0">
                <a:solidFill>
                  <a:srgbClr val="EB801A"/>
                </a:solidFill>
                <a:latin typeface="Trebuchet MS"/>
                <a:cs typeface="Trebuchet MS"/>
              </a:rPr>
              <a:t>Listo</a:t>
            </a:r>
            <a:r>
              <a:rPr sz="1000" spc="-3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(ready):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está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listo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para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ejecutar,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solo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necesita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recurso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procesador.</a:t>
            </a:r>
            <a:endParaRPr sz="1000">
              <a:latin typeface="Trebuchet MS"/>
              <a:cs typeface="Trebuchet MS"/>
            </a:endParaRPr>
          </a:p>
          <a:p>
            <a:pPr marL="402590" lvl="1" indent="-109855">
              <a:lnSpc>
                <a:spcPct val="100000"/>
              </a:lnSpc>
              <a:spcBef>
                <a:spcPts val="175"/>
              </a:spcBef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-5" dirty="0">
                <a:solidFill>
                  <a:srgbClr val="EB801A"/>
                </a:solidFill>
                <a:latin typeface="Trebuchet MS"/>
                <a:cs typeface="Trebuchet MS"/>
              </a:rPr>
              <a:t>Finalizado</a:t>
            </a:r>
            <a:r>
              <a:rPr sz="1000" spc="-30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(terminated):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finalizó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Trebuchet MS"/>
                <a:cs typeface="Trebuchet MS"/>
              </a:rPr>
              <a:t>su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ejecución.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5920"/>
          </a:xfrm>
          <a:custGeom>
            <a:avLst/>
            <a:gdLst/>
            <a:ahLst/>
            <a:cxnLst/>
            <a:rect l="l" t="t" r="r" b="b"/>
            <a:pathLst>
              <a:path w="4608195" h="375920">
                <a:moveTo>
                  <a:pt x="4608004" y="0"/>
                </a:moveTo>
                <a:lnTo>
                  <a:pt x="0" y="0"/>
                </a:lnTo>
                <a:lnTo>
                  <a:pt x="0" y="375729"/>
                </a:lnTo>
                <a:lnTo>
                  <a:pt x="4608004" y="3757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75867"/>
            <a:ext cx="15792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80" dirty="0">
                <a:solidFill>
                  <a:srgbClr val="F9F9F9"/>
                </a:solidFill>
                <a:latin typeface="Trebuchet MS"/>
                <a:cs typeface="Trebuchet MS"/>
              </a:rPr>
              <a:t>C</a:t>
            </a:r>
            <a:r>
              <a:rPr sz="1200" b="1" spc="-10" dirty="0">
                <a:solidFill>
                  <a:srgbClr val="F9F9F9"/>
                </a:solidFill>
                <a:latin typeface="Trebuchet MS"/>
                <a:cs typeface="Trebuchet MS"/>
              </a:rPr>
              <a:t>on</a:t>
            </a:r>
            <a:r>
              <a:rPr sz="1200" b="1" spc="-20" dirty="0">
                <a:solidFill>
                  <a:srgbClr val="F9F9F9"/>
                </a:solidFill>
                <a:latin typeface="Trebuchet MS"/>
                <a:cs typeface="Trebuchet MS"/>
              </a:rPr>
              <a:t>t</a:t>
            </a:r>
            <a:r>
              <a:rPr sz="1200" b="1" dirty="0">
                <a:solidFill>
                  <a:srgbClr val="F9F9F9"/>
                </a:solidFill>
                <a:latin typeface="Trebuchet MS"/>
                <a:cs typeface="Trebuchet MS"/>
              </a:rPr>
              <a:t>ador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-10" dirty="0">
                <a:solidFill>
                  <a:srgbClr val="F9F9F9"/>
                </a:solidFill>
                <a:latin typeface="Trebuchet MS"/>
                <a:cs typeface="Trebuchet MS"/>
              </a:rPr>
              <a:t>de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-20" dirty="0">
                <a:solidFill>
                  <a:srgbClr val="F9F9F9"/>
                </a:solidFill>
                <a:latin typeface="Trebuchet MS"/>
                <a:cs typeface="Trebuchet MS"/>
              </a:rPr>
              <a:t>p</a:t>
            </a:r>
            <a:r>
              <a:rPr sz="1200" b="1" spc="-40" dirty="0">
                <a:solidFill>
                  <a:srgbClr val="F9F9F9"/>
                </a:solidFill>
                <a:latin typeface="Trebuchet MS"/>
                <a:cs typeface="Trebuchet MS"/>
              </a:rPr>
              <a:t>r</a:t>
            </a:r>
            <a:r>
              <a:rPr sz="1200" b="1" spc="5" dirty="0">
                <a:solidFill>
                  <a:srgbClr val="F9F9F9"/>
                </a:solidFill>
                <a:latin typeface="Trebuchet MS"/>
                <a:cs typeface="Trebuchet MS"/>
              </a:rPr>
              <a:t>og</a:t>
            </a:r>
            <a:r>
              <a:rPr sz="1200" b="1" spc="-25" dirty="0">
                <a:solidFill>
                  <a:srgbClr val="F9F9F9"/>
                </a:solidFill>
                <a:latin typeface="Trebuchet MS"/>
                <a:cs typeface="Trebuchet MS"/>
              </a:rPr>
              <a:t>r</a:t>
            </a:r>
            <a:r>
              <a:rPr sz="1200" b="1" dirty="0">
                <a:solidFill>
                  <a:srgbClr val="F9F9F9"/>
                </a:solidFill>
                <a:latin typeface="Trebuchet MS"/>
                <a:cs typeface="Trebuchet MS"/>
              </a:rPr>
              <a:t>ama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479" y="870952"/>
            <a:ext cx="33947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90"/>
              </a:spcBef>
              <a:buChar char="•"/>
              <a:tabLst>
                <a:tab pos="125730" algn="l"/>
              </a:tabLst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Diagrama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estados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transiciones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procesos: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268" y="1171282"/>
            <a:ext cx="3859529" cy="150876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80"/>
              </a:spcBef>
            </a:pPr>
            <a:r>
              <a:rPr spc="-30" dirty="0"/>
              <a:t>7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2636</Words>
  <Application>Microsoft Office PowerPoint</Application>
  <PresentationFormat>Personalizado</PresentationFormat>
  <Paragraphs>225</Paragraphs>
  <Slides>44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49" baseType="lpstr">
      <vt:lpstr>Calibri</vt:lpstr>
      <vt:lpstr>Courier New</vt:lpstr>
      <vt:lpstr>Lucida Sans Unicode</vt:lpstr>
      <vt:lpstr>Trebuchet MS</vt:lpstr>
      <vt:lpstr>Office Theme</vt:lpstr>
      <vt:lpstr>Presentación de PowerPoint</vt:lpstr>
      <vt:lpstr>Agenda</vt:lpstr>
      <vt:lpstr>Presentación de PowerPoint</vt:lpstr>
      <vt:lpstr>Definición de proceso</vt:lpstr>
      <vt:lpstr>Contador de programa</vt:lpstr>
      <vt:lpstr>Memoria de los procesos</vt:lpstr>
      <vt:lpstr>Presentación de PowerPoint</vt:lpstr>
      <vt:lpstr>Estados de los procesos</vt:lpstr>
      <vt:lpstr>Presentación de PowerPoint</vt:lpstr>
      <vt:lpstr>Transiciones entre estados</vt:lpstr>
      <vt:lpstr>Transiciones entre estados</vt:lpstr>
      <vt:lpstr>Transiciones entre estados</vt:lpstr>
      <vt:lpstr>Presentación de PowerPoint</vt:lpstr>
      <vt:lpstr>Bloque descriptor de proceso</vt:lpstr>
      <vt:lpstr>Bloque descriptor de proceso</vt:lpstr>
      <vt:lpstr>Bloque descriptor de proceso</vt:lpstr>
      <vt:lpstr>Presentación de PowerPoint</vt:lpstr>
      <vt:lpstr>Creación de procesos</vt:lpstr>
      <vt:lpstr>Creación de procesos</vt:lpstr>
      <vt:lpstr>Creación de procesos</vt:lpstr>
      <vt:lpstr>Creación de procesos</vt:lpstr>
      <vt:lpstr>Presentación de PowerPoint</vt:lpstr>
      <vt:lpstr>Presentación de PowerPoint</vt:lpstr>
      <vt:lpstr>Listas y colas de procesos</vt:lpstr>
      <vt:lpstr>Presentación de PowerPoint</vt:lpstr>
      <vt:lpstr>Presentación de PowerPoint</vt:lpstr>
      <vt:lpstr>Presentación de PowerPoint</vt:lpstr>
      <vt:lpstr>Cambio de contexto</vt:lpstr>
      <vt:lpstr>Presentación de PowerPoint</vt:lpstr>
      <vt:lpstr>Cooperación entre procesos</vt:lpstr>
      <vt:lpstr>Presentación de PowerPoint</vt:lpstr>
      <vt:lpstr>Threads</vt:lpstr>
      <vt:lpstr>Threads</vt:lpstr>
      <vt:lpstr>Threads</vt:lpstr>
      <vt:lpstr>Ventajas del uso de threads</vt:lpstr>
      <vt:lpstr>Ventajas del uso de threads</vt:lpstr>
      <vt:lpstr>Desventaja del uso de threads</vt:lpstr>
      <vt:lpstr>Threads</vt:lpstr>
      <vt:lpstr>Threads</vt:lpstr>
      <vt:lpstr>Threads</vt:lpstr>
      <vt:lpstr>Threads</vt:lpstr>
      <vt:lpstr>Mx1 (Many-to-One)</vt:lpstr>
      <vt:lpstr>1x1 (One-to-One)</vt:lpstr>
      <vt:lpstr>MxN (Many-to-Many)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 - Procesos</dc:title>
  <cp:lastModifiedBy>Julio David Requena Duarte</cp:lastModifiedBy>
  <cp:revision>1</cp:revision>
  <dcterms:created xsi:type="dcterms:W3CDTF">2023-01-13T15:11:30Z</dcterms:created>
  <dcterms:modified xsi:type="dcterms:W3CDTF">2023-01-13T15:12:19Z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2023-01-13T00:00:00Z</vt:filetime>
  </property>
</Properties>
</file>