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entation.xml" ContentType="application/vnd.openxmlformats-officedocument.presentationml.presentation.main+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6" r:id="rId3"/>
    <p:sldId id="267" r:id="rId4"/>
    <p:sldId id="268" r:id="rId5"/>
    <p:sldId id="269" r:id="rId6"/>
    <p:sldId id="257" r:id="rId7"/>
    <p:sldId id="258" r:id="rId8"/>
    <p:sldId id="259" r:id="rId9"/>
    <p:sldId id="260" r:id="rId10"/>
    <p:sldId id="261" r:id="rId11"/>
    <p:sldId id="262" r:id="rId12"/>
    <p:sldId id="263" r:id="rId13"/>
    <p:sldId id="264"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5807"/>
  </p:normalViewPr>
  <p:slideViewPr>
    <p:cSldViewPr snapToGrid="0">
      <p:cViewPr varScale="1">
        <p:scale>
          <a:sx n="109" d="100"/>
          <a:sy n="109" d="100"/>
        </p:scale>
        <p:origin x="680" y="2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customXml" Target="../customXml/item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s-MX"/>
              <a:t>Haz clic para modificar el estilo de título del patrón</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MX"/>
              <a:t>Haz clic para editar el estilo de subtítulo del patrón</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1/18/24</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‹Nº›</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s-MX"/>
              <a:t>Haz clic para modificar el estilo de título del patrón</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Content Placeholder 2"/>
          <p:cNvSpPr>
            <a:spLocks noGrp="1"/>
          </p:cNvSpPr>
          <p:nvPr>
            <p:ph idx="1"/>
          </p:nvPr>
        </p:nvSpPr>
        <p:spPr/>
        <p:txBody>
          <a:bodyPr ancho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s-MX"/>
              <a:t>Haz clic para modificar el estilo de título del patrón</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MX"/>
              <a:t>Haga clic para modificar los estilos de texto del patrón</a:t>
            </a:r>
          </a:p>
        </p:txBody>
      </p:sp>
      <p:sp>
        <p:nvSpPr>
          <p:cNvPr id="4" name="Date Placeholder 3"/>
          <p:cNvSpPr>
            <a:spLocks noGrp="1"/>
          </p:cNvSpPr>
          <p:nvPr>
            <p:ph type="dt" sz="half" idx="10"/>
          </p:nvPr>
        </p:nvSpPr>
        <p:spPr/>
        <p:txBody>
          <a:bodyPr/>
          <a:lstStyle/>
          <a:p>
            <a:fld id="{48A87A34-81AB-432B-8DAE-1953F412C126}" type="datetimeFigureOut">
              <a:rPr lang="en-US" dirty="0"/>
              <a:t>1/18/24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s-MX"/>
              <a:t>Haz clic para modificar el estilo de título del patrón</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1/18/24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s-MX"/>
              <a:t>Haz clic para modificar el estilo de título del patrón</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4" name="Content Placeholder 3"/>
          <p:cNvSpPr>
            <a:spLocks noGrp="1"/>
          </p:cNvSpPr>
          <p:nvPr>
            <p:ph sz="half" idx="2"/>
          </p:nvPr>
        </p:nvSpPr>
        <p:spPr>
          <a:xfrm>
            <a:off x="1447191" y="2824269"/>
            <a:ext cx="4645152" cy="2644457"/>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6" name="Content Placeholder 5"/>
          <p:cNvSpPr>
            <a:spLocks noGrp="1"/>
          </p:cNvSpPr>
          <p:nvPr>
            <p:ph sz="quarter" idx="4"/>
          </p:nvPr>
        </p:nvSpPr>
        <p:spPr>
          <a:xfrm>
            <a:off x="6412362" y="2821491"/>
            <a:ext cx="4645152" cy="2637371"/>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1/18/24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1/18/24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1/18/24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s-MX"/>
              <a:t>Haz clic para modificar el estilo de título del patrón</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1/18/24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s-MX"/>
              <a:t>Haz clic para modificar el estilo de título del patrón</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MX"/>
              <a:t>Haz clic en el icono para agregar una imagen</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1/18/24</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s-MX"/>
              <a:t>Haz clic para modificar el estilo de título del patrón</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1/18/24</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‹Nº›</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8657748-E37C-59F1-965D-45CA9418B764}"/>
              </a:ext>
            </a:extLst>
          </p:cNvPr>
          <p:cNvSpPr>
            <a:spLocks noGrp="1"/>
          </p:cNvSpPr>
          <p:nvPr>
            <p:ph type="ctrTitle"/>
          </p:nvPr>
        </p:nvSpPr>
        <p:spPr/>
        <p:txBody>
          <a:bodyPr/>
          <a:lstStyle/>
          <a:p>
            <a:r>
              <a:rPr lang="es-GT" dirty="0"/>
              <a:t>Virtualización</a:t>
            </a:r>
          </a:p>
        </p:txBody>
      </p:sp>
      <p:sp>
        <p:nvSpPr>
          <p:cNvPr id="3" name="Subtítulo 2">
            <a:extLst>
              <a:ext uri="{FF2B5EF4-FFF2-40B4-BE49-F238E27FC236}">
                <a16:creationId xmlns:a16="http://schemas.microsoft.com/office/drawing/2014/main" id="{D5B90201-17B8-5AFA-D730-E1CFA4CA9AEE}"/>
              </a:ext>
            </a:extLst>
          </p:cNvPr>
          <p:cNvSpPr>
            <a:spLocks noGrp="1"/>
          </p:cNvSpPr>
          <p:nvPr>
            <p:ph type="subTitle" idx="1"/>
          </p:nvPr>
        </p:nvSpPr>
        <p:spPr/>
        <p:txBody>
          <a:bodyPr/>
          <a:lstStyle/>
          <a:p>
            <a:r>
              <a:rPr lang="es-GT" dirty="0"/>
              <a:t>Gestión de centros de datos</a:t>
            </a:r>
          </a:p>
          <a:p>
            <a:r>
              <a:rPr lang="es-GT" dirty="0"/>
              <a:t>Virtualización privada</a:t>
            </a:r>
          </a:p>
        </p:txBody>
      </p:sp>
    </p:spTree>
    <p:extLst>
      <p:ext uri="{BB962C8B-B14F-4D97-AF65-F5344CB8AC3E}">
        <p14:creationId xmlns:p14="http://schemas.microsoft.com/office/powerpoint/2010/main" val="14008092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12A1C0-07AA-B9DC-75AE-DA55C730231C}"/>
              </a:ext>
            </a:extLst>
          </p:cNvPr>
          <p:cNvSpPr>
            <a:spLocks noGrp="1"/>
          </p:cNvSpPr>
          <p:nvPr>
            <p:ph type="title"/>
          </p:nvPr>
        </p:nvSpPr>
        <p:spPr/>
        <p:txBody>
          <a:bodyPr/>
          <a:lstStyle/>
          <a:p>
            <a:r>
              <a:rPr lang="es-GT" dirty="0"/>
              <a:t>Tipos de virtualización</a:t>
            </a:r>
          </a:p>
        </p:txBody>
      </p:sp>
      <p:sp>
        <p:nvSpPr>
          <p:cNvPr id="3" name="Marcador de contenido 2">
            <a:extLst>
              <a:ext uri="{FF2B5EF4-FFF2-40B4-BE49-F238E27FC236}">
                <a16:creationId xmlns:a16="http://schemas.microsoft.com/office/drawing/2014/main" id="{5DD817AA-F149-A123-7615-2917DF5B6BE1}"/>
              </a:ext>
            </a:extLst>
          </p:cNvPr>
          <p:cNvSpPr>
            <a:spLocks noGrp="1"/>
          </p:cNvSpPr>
          <p:nvPr>
            <p:ph idx="1"/>
          </p:nvPr>
        </p:nvSpPr>
        <p:spPr/>
        <p:txBody>
          <a:bodyPr/>
          <a:lstStyle/>
          <a:p>
            <a:r>
              <a:rPr lang="es-GT" dirty="0"/>
              <a:t>Virtualización de servidores</a:t>
            </a:r>
          </a:p>
          <a:p>
            <a:pPr lvl="1"/>
            <a:r>
              <a:rPr lang="es-GT" dirty="0">
                <a:solidFill>
                  <a:srgbClr val="333333"/>
                </a:solidFill>
                <a:latin typeface="AmazonEmber"/>
              </a:rPr>
              <a:t>P</a:t>
            </a:r>
            <a:r>
              <a:rPr lang="es-GT" b="0" i="0" dirty="0">
                <a:solidFill>
                  <a:srgbClr val="333333"/>
                </a:solidFill>
                <a:effectLst/>
                <a:latin typeface="AmazonEmber"/>
              </a:rPr>
              <a:t>articiona un servidor físico en múltiples servidores virtuales.</a:t>
            </a:r>
            <a:endParaRPr lang="es-GT" dirty="0"/>
          </a:p>
          <a:p>
            <a:r>
              <a:rPr lang="es-GT" dirty="0"/>
              <a:t>Virtualización de almacenamiento</a:t>
            </a:r>
          </a:p>
          <a:p>
            <a:pPr lvl="1"/>
            <a:r>
              <a:rPr lang="es-GT" b="0" i="0" dirty="0">
                <a:solidFill>
                  <a:srgbClr val="333333"/>
                </a:solidFill>
                <a:effectLst/>
                <a:latin typeface="AmazonEmber"/>
              </a:rPr>
              <a:t>Combina las funciones de los dispositivos de almacenamiento físico, como el almacenamiento conectado a la red (NAS) y la red de área de almacenamiento (SAN).</a:t>
            </a:r>
          </a:p>
          <a:p>
            <a:pPr lvl="1"/>
            <a:r>
              <a:rPr lang="es-GT" b="0" i="0" dirty="0">
                <a:solidFill>
                  <a:srgbClr val="333333"/>
                </a:solidFill>
                <a:effectLst/>
                <a:latin typeface="AmazonEmber"/>
              </a:rPr>
              <a:t>Agrupa el </a:t>
            </a:r>
            <a:r>
              <a:rPr lang="es-GT" b="0" i="1" dirty="0">
                <a:solidFill>
                  <a:srgbClr val="333333"/>
                </a:solidFill>
                <a:effectLst/>
                <a:latin typeface="AmazonEmber"/>
              </a:rPr>
              <a:t>hardware</a:t>
            </a:r>
            <a:r>
              <a:rPr lang="es-GT" b="0" i="0" dirty="0">
                <a:solidFill>
                  <a:srgbClr val="333333"/>
                </a:solidFill>
                <a:effectLst/>
                <a:latin typeface="AmazonEmber"/>
              </a:rPr>
              <a:t> de almacenamiento del centro de datos, aunque sea de diferentes proveedores o de diferentes tipos</a:t>
            </a:r>
            <a:endParaRPr lang="es-GT" dirty="0"/>
          </a:p>
        </p:txBody>
      </p:sp>
    </p:spTree>
    <p:extLst>
      <p:ext uri="{BB962C8B-B14F-4D97-AF65-F5344CB8AC3E}">
        <p14:creationId xmlns:p14="http://schemas.microsoft.com/office/powerpoint/2010/main" val="12801102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23F714-1A26-51DA-8E02-2B2F4F2D352C}"/>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143D5B39-D373-336D-B6CD-0627F816C7CE}"/>
              </a:ext>
            </a:extLst>
          </p:cNvPr>
          <p:cNvSpPr>
            <a:spLocks noGrp="1"/>
          </p:cNvSpPr>
          <p:nvPr>
            <p:ph type="title"/>
          </p:nvPr>
        </p:nvSpPr>
        <p:spPr/>
        <p:txBody>
          <a:bodyPr/>
          <a:lstStyle/>
          <a:p>
            <a:r>
              <a:rPr lang="es-GT" dirty="0"/>
              <a:t>Tipos de virtualización</a:t>
            </a:r>
          </a:p>
        </p:txBody>
      </p:sp>
      <p:sp>
        <p:nvSpPr>
          <p:cNvPr id="3" name="Marcador de contenido 2">
            <a:extLst>
              <a:ext uri="{FF2B5EF4-FFF2-40B4-BE49-F238E27FC236}">
                <a16:creationId xmlns:a16="http://schemas.microsoft.com/office/drawing/2014/main" id="{7304E552-FD1F-C8B6-4DCB-4C2A6CC17549}"/>
              </a:ext>
            </a:extLst>
          </p:cNvPr>
          <p:cNvSpPr>
            <a:spLocks noGrp="1"/>
          </p:cNvSpPr>
          <p:nvPr>
            <p:ph idx="1"/>
          </p:nvPr>
        </p:nvSpPr>
        <p:spPr/>
        <p:txBody>
          <a:bodyPr>
            <a:normAutofit lnSpcReduction="10000"/>
          </a:bodyPr>
          <a:lstStyle/>
          <a:p>
            <a:r>
              <a:rPr lang="es-GT" dirty="0"/>
              <a:t>Virtualización de red</a:t>
            </a:r>
          </a:p>
          <a:p>
            <a:pPr lvl="1"/>
            <a:r>
              <a:rPr lang="es-GT" b="0" i="0" dirty="0">
                <a:solidFill>
                  <a:srgbClr val="333333"/>
                </a:solidFill>
                <a:effectLst/>
                <a:latin typeface="AmazonEmber"/>
              </a:rPr>
              <a:t>Combina recursos de red para centralizar las tareas administrativas. </a:t>
            </a:r>
          </a:p>
          <a:p>
            <a:pPr lvl="1"/>
            <a:r>
              <a:rPr lang="es-GT" b="0" i="0" dirty="0">
                <a:solidFill>
                  <a:srgbClr val="333333"/>
                </a:solidFill>
                <a:effectLst/>
                <a:latin typeface="AmazonEmber"/>
              </a:rPr>
              <a:t>Los administradores pueden ajustar y controlar estos elementos virtualmente sin tocar los componentes físicos.</a:t>
            </a:r>
          </a:p>
          <a:p>
            <a:r>
              <a:rPr lang="es-GT" dirty="0">
                <a:solidFill>
                  <a:srgbClr val="333333"/>
                </a:solidFill>
                <a:latin typeface="AmazonEmber"/>
              </a:rPr>
              <a:t>Redes definidas por software (SDN)</a:t>
            </a:r>
          </a:p>
          <a:p>
            <a:pPr lvl="1"/>
            <a:r>
              <a:rPr lang="es-GT" dirty="0">
                <a:solidFill>
                  <a:srgbClr val="333333"/>
                </a:solidFill>
                <a:latin typeface="AmazonEmber"/>
              </a:rPr>
              <a:t>Controla el enrutamiento del tráfico</a:t>
            </a:r>
          </a:p>
          <a:p>
            <a:r>
              <a:rPr lang="es-GT" dirty="0">
                <a:solidFill>
                  <a:srgbClr val="333333"/>
                </a:solidFill>
                <a:latin typeface="AmazonEmber"/>
              </a:rPr>
              <a:t>Virtualización de funciones de red</a:t>
            </a:r>
          </a:p>
          <a:p>
            <a:pPr lvl="1"/>
            <a:r>
              <a:rPr lang="es-GT" b="0" i="0" dirty="0">
                <a:solidFill>
                  <a:srgbClr val="333333"/>
                </a:solidFill>
                <a:effectLst/>
                <a:latin typeface="AmazonEmber"/>
              </a:rPr>
              <a:t>Combina las funciones de los dispositivos de red, como los </a:t>
            </a:r>
            <a:r>
              <a:rPr lang="es-GT" b="0" i="1" dirty="0">
                <a:solidFill>
                  <a:srgbClr val="333333"/>
                </a:solidFill>
                <a:effectLst/>
                <a:latin typeface="AmazonEmber"/>
              </a:rPr>
              <a:t>firewalls</a:t>
            </a:r>
            <a:r>
              <a:rPr lang="es-GT" b="0" i="0" dirty="0">
                <a:solidFill>
                  <a:srgbClr val="333333"/>
                </a:solidFill>
                <a:effectLst/>
                <a:latin typeface="AmazonEmber"/>
              </a:rPr>
              <a:t>, los balanceadores de carga y los analizadores de tráfico para que trabajan juntos.</a:t>
            </a:r>
            <a:endParaRPr lang="es-GT" dirty="0"/>
          </a:p>
        </p:txBody>
      </p:sp>
    </p:spTree>
    <p:extLst>
      <p:ext uri="{BB962C8B-B14F-4D97-AF65-F5344CB8AC3E}">
        <p14:creationId xmlns:p14="http://schemas.microsoft.com/office/powerpoint/2010/main" val="4522702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541AA9-F729-417D-8CEA-4ABA803DA4CE}"/>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D1B60935-9917-F857-0717-98EA998D9515}"/>
              </a:ext>
            </a:extLst>
          </p:cNvPr>
          <p:cNvSpPr>
            <a:spLocks noGrp="1"/>
          </p:cNvSpPr>
          <p:nvPr>
            <p:ph type="title"/>
          </p:nvPr>
        </p:nvSpPr>
        <p:spPr/>
        <p:txBody>
          <a:bodyPr/>
          <a:lstStyle/>
          <a:p>
            <a:r>
              <a:rPr lang="es-GT" dirty="0"/>
              <a:t>Tipos de virtualización</a:t>
            </a:r>
          </a:p>
        </p:txBody>
      </p:sp>
      <p:sp>
        <p:nvSpPr>
          <p:cNvPr id="3" name="Marcador de contenido 2">
            <a:extLst>
              <a:ext uri="{FF2B5EF4-FFF2-40B4-BE49-F238E27FC236}">
                <a16:creationId xmlns:a16="http://schemas.microsoft.com/office/drawing/2014/main" id="{484D5188-0779-A92E-1FCA-0AE6FDF7BACC}"/>
              </a:ext>
            </a:extLst>
          </p:cNvPr>
          <p:cNvSpPr>
            <a:spLocks noGrp="1"/>
          </p:cNvSpPr>
          <p:nvPr>
            <p:ph idx="1"/>
          </p:nvPr>
        </p:nvSpPr>
        <p:spPr/>
        <p:txBody>
          <a:bodyPr>
            <a:normAutofit/>
          </a:bodyPr>
          <a:lstStyle/>
          <a:p>
            <a:r>
              <a:rPr lang="es-GT" dirty="0"/>
              <a:t>Virtualización de datos</a:t>
            </a:r>
          </a:p>
          <a:p>
            <a:pPr lvl="1"/>
            <a:r>
              <a:rPr lang="es-GT" b="0" i="0" dirty="0">
                <a:solidFill>
                  <a:srgbClr val="333333"/>
                </a:solidFill>
                <a:effectLst/>
                <a:latin typeface="AmazonEmber"/>
              </a:rPr>
              <a:t>La virtualización de datos crea una capa de </a:t>
            </a:r>
            <a:r>
              <a:rPr lang="es-GT" b="0" i="1" dirty="0">
                <a:solidFill>
                  <a:srgbClr val="333333"/>
                </a:solidFill>
                <a:effectLst/>
                <a:latin typeface="AmazonEmber"/>
              </a:rPr>
              <a:t>software</a:t>
            </a:r>
            <a:r>
              <a:rPr lang="es-GT" b="0" i="0" dirty="0">
                <a:solidFill>
                  <a:srgbClr val="333333"/>
                </a:solidFill>
                <a:effectLst/>
                <a:latin typeface="AmazonEmber"/>
              </a:rPr>
              <a:t> entre estos datos y las aplicaciones que los necesitan (Ej. Azure Storage, S3)</a:t>
            </a:r>
          </a:p>
          <a:p>
            <a:r>
              <a:rPr lang="es-GT" dirty="0">
                <a:solidFill>
                  <a:srgbClr val="333333"/>
                </a:solidFill>
                <a:latin typeface="AmazonEmber"/>
              </a:rPr>
              <a:t>Virtualización de escritorios</a:t>
            </a:r>
          </a:p>
          <a:p>
            <a:pPr lvl="1"/>
            <a:r>
              <a:rPr lang="es-GT" b="0" i="0" dirty="0">
                <a:solidFill>
                  <a:srgbClr val="333333"/>
                </a:solidFill>
                <a:effectLst/>
                <a:latin typeface="AmazonEmber"/>
              </a:rPr>
              <a:t>Utilización de sistemas operativos de escritorio para ejecutar aplicaciones empresariales comunes (Ej. Se requiere una máquina con sistema operativo ”X” para correr la aplicación legacy “Y” de la empresa, los usuarios de dicha aplicación acceden a ella a través de un acceso de escritorio remoto a la máquina virtual)</a:t>
            </a:r>
          </a:p>
          <a:p>
            <a:pPr lvl="1"/>
            <a:endParaRPr lang="es-GT" dirty="0"/>
          </a:p>
        </p:txBody>
      </p:sp>
    </p:spTree>
    <p:extLst>
      <p:ext uri="{BB962C8B-B14F-4D97-AF65-F5344CB8AC3E}">
        <p14:creationId xmlns:p14="http://schemas.microsoft.com/office/powerpoint/2010/main" val="5430141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B75978-F045-8094-C51A-40D417EEC23C}"/>
              </a:ext>
            </a:extLst>
          </p:cNvPr>
          <p:cNvSpPr>
            <a:spLocks noGrp="1"/>
          </p:cNvSpPr>
          <p:nvPr>
            <p:ph type="title"/>
          </p:nvPr>
        </p:nvSpPr>
        <p:spPr/>
        <p:txBody>
          <a:bodyPr/>
          <a:lstStyle/>
          <a:p>
            <a:r>
              <a:rPr lang="es-GT" dirty="0"/>
              <a:t>Cloud vs virtualización</a:t>
            </a:r>
          </a:p>
        </p:txBody>
      </p:sp>
      <p:sp>
        <p:nvSpPr>
          <p:cNvPr id="3" name="Marcador de contenido 2">
            <a:extLst>
              <a:ext uri="{FF2B5EF4-FFF2-40B4-BE49-F238E27FC236}">
                <a16:creationId xmlns:a16="http://schemas.microsoft.com/office/drawing/2014/main" id="{C405588F-DD92-159D-0BED-C2C8EA931B94}"/>
              </a:ext>
            </a:extLst>
          </p:cNvPr>
          <p:cNvSpPr>
            <a:spLocks noGrp="1"/>
          </p:cNvSpPr>
          <p:nvPr>
            <p:ph idx="1"/>
          </p:nvPr>
        </p:nvSpPr>
        <p:spPr/>
        <p:txBody>
          <a:bodyPr>
            <a:normAutofit fontScale="85000" lnSpcReduction="10000"/>
          </a:bodyPr>
          <a:lstStyle/>
          <a:p>
            <a:r>
              <a:rPr lang="es-GT" dirty="0"/>
              <a:t>Cloud vs virtualización</a:t>
            </a:r>
          </a:p>
          <a:p>
            <a:pPr lvl="1"/>
            <a:r>
              <a:rPr lang="es-GT" dirty="0"/>
              <a:t>L</a:t>
            </a:r>
            <a:r>
              <a:rPr lang="es-GT" b="0" i="0" dirty="0">
                <a:solidFill>
                  <a:srgbClr val="333333"/>
                </a:solidFill>
                <a:effectLst/>
                <a:latin typeface="AmazonEmber"/>
              </a:rPr>
              <a:t>a tecnología de virtualización hace posible la computación en la nube.</a:t>
            </a:r>
          </a:p>
          <a:p>
            <a:pPr lvl="1"/>
            <a:r>
              <a:rPr lang="es-GT" dirty="0">
                <a:solidFill>
                  <a:srgbClr val="333333"/>
                </a:solidFill>
                <a:latin typeface="AmazonEmber"/>
              </a:rPr>
              <a:t>Las nubes son en realidad centros de datos virtualizados.</a:t>
            </a:r>
          </a:p>
          <a:p>
            <a:r>
              <a:rPr lang="es-GT" dirty="0">
                <a:solidFill>
                  <a:srgbClr val="333333"/>
                </a:solidFill>
                <a:latin typeface="AmazonEmber"/>
              </a:rPr>
              <a:t>Virtualización vs Contenedores</a:t>
            </a:r>
          </a:p>
          <a:p>
            <a:pPr lvl="1"/>
            <a:r>
              <a:rPr lang="es-GT" b="0" i="0" dirty="0">
                <a:solidFill>
                  <a:srgbClr val="333333"/>
                </a:solidFill>
                <a:effectLst/>
                <a:latin typeface="AmazonEmber"/>
              </a:rPr>
              <a:t>El uso de contenedores es una forma de implementar el código de la aplicación de manera que se ejecute en cualquier entorno físico o virtual sin necesidad de hacer cambios. </a:t>
            </a:r>
          </a:p>
          <a:p>
            <a:pPr lvl="1"/>
            <a:r>
              <a:rPr lang="es-GT" b="0" i="0" dirty="0">
                <a:solidFill>
                  <a:srgbClr val="333333"/>
                </a:solidFill>
                <a:effectLst/>
                <a:latin typeface="AmazonEmber"/>
              </a:rPr>
              <a:t>Los desarrolladores empaquetan el código de la aplicación con las bibliotecas relacionadas, los archivos de configuración y otras dependencias que el código necesita para ejecutarse. </a:t>
            </a:r>
          </a:p>
          <a:p>
            <a:pPr lvl="1"/>
            <a:r>
              <a:rPr lang="es-GT" b="0" i="0" dirty="0">
                <a:solidFill>
                  <a:srgbClr val="333333"/>
                </a:solidFill>
                <a:effectLst/>
                <a:latin typeface="AmazonEmber"/>
              </a:rPr>
              <a:t>Este paquete único de </a:t>
            </a:r>
            <a:r>
              <a:rPr lang="es-GT" b="0" i="1" dirty="0">
                <a:solidFill>
                  <a:srgbClr val="333333"/>
                </a:solidFill>
                <a:effectLst/>
                <a:latin typeface="AmazonEmber"/>
              </a:rPr>
              <a:t>software</a:t>
            </a:r>
            <a:r>
              <a:rPr lang="es-GT" b="0" i="0" dirty="0">
                <a:solidFill>
                  <a:srgbClr val="333333"/>
                </a:solidFill>
                <a:effectLst/>
                <a:latin typeface="AmazonEmber"/>
              </a:rPr>
              <a:t>, llamado </a:t>
            </a:r>
            <a:r>
              <a:rPr lang="es-GT" dirty="0">
                <a:solidFill>
                  <a:srgbClr val="333333"/>
                </a:solidFill>
                <a:latin typeface="AmazonEmber"/>
              </a:rPr>
              <a:t>contenedor, se puede ejecutar de forma independiente en cualquier plataforma. </a:t>
            </a:r>
          </a:p>
          <a:p>
            <a:pPr lvl="1"/>
            <a:r>
              <a:rPr lang="es-GT" dirty="0">
                <a:solidFill>
                  <a:srgbClr val="333333"/>
                </a:solidFill>
                <a:latin typeface="AmazonEmber"/>
              </a:rPr>
              <a:t>El uso de contenedores </a:t>
            </a:r>
            <a:r>
              <a:rPr lang="es-GT" b="0" i="0" dirty="0">
                <a:solidFill>
                  <a:srgbClr val="333333"/>
                </a:solidFill>
                <a:effectLst/>
                <a:latin typeface="AmazonEmber"/>
              </a:rPr>
              <a:t>es un tipo de virtualización de aplicaciones.</a:t>
            </a:r>
          </a:p>
          <a:p>
            <a:endParaRPr lang="es-GT" dirty="0"/>
          </a:p>
        </p:txBody>
      </p:sp>
    </p:spTree>
    <p:extLst>
      <p:ext uri="{BB962C8B-B14F-4D97-AF65-F5344CB8AC3E}">
        <p14:creationId xmlns:p14="http://schemas.microsoft.com/office/powerpoint/2010/main" val="31707050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C271AA-11EC-8C74-91D7-089402C13E6D}"/>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250FF531-9A44-20BE-A2BB-37C40BC3283A}"/>
              </a:ext>
            </a:extLst>
          </p:cNvPr>
          <p:cNvSpPr>
            <a:spLocks noGrp="1"/>
          </p:cNvSpPr>
          <p:nvPr>
            <p:ph type="title"/>
          </p:nvPr>
        </p:nvSpPr>
        <p:spPr/>
        <p:txBody>
          <a:bodyPr/>
          <a:lstStyle/>
          <a:p>
            <a:r>
              <a:rPr lang="es-GT" dirty="0"/>
              <a:t>Gestion de centros de datos</a:t>
            </a:r>
          </a:p>
        </p:txBody>
      </p:sp>
      <p:sp>
        <p:nvSpPr>
          <p:cNvPr id="3" name="Marcador de contenido 2">
            <a:extLst>
              <a:ext uri="{FF2B5EF4-FFF2-40B4-BE49-F238E27FC236}">
                <a16:creationId xmlns:a16="http://schemas.microsoft.com/office/drawing/2014/main" id="{2D361CF4-10D1-E08B-CB32-809E3B49AFB5}"/>
              </a:ext>
            </a:extLst>
          </p:cNvPr>
          <p:cNvSpPr>
            <a:spLocks noGrp="1"/>
          </p:cNvSpPr>
          <p:nvPr>
            <p:ph idx="1"/>
          </p:nvPr>
        </p:nvSpPr>
        <p:spPr/>
        <p:txBody>
          <a:bodyPr/>
          <a:lstStyle/>
          <a:p>
            <a:r>
              <a:rPr lang="es-GT" b="0" i="0" dirty="0">
                <a:solidFill>
                  <a:srgbClr val="666666"/>
                </a:solidFill>
                <a:effectLst/>
                <a:latin typeface="Arial" panose="020B0604020202020204" pitchFamily="34" charset="0"/>
              </a:rPr>
              <a:t>La gestión de la infraestructura del centro de datos (DCIM) es la convergencia de las funciones de TI y de las instalaciones del edificio dentro de una organización.</a:t>
            </a:r>
          </a:p>
          <a:p>
            <a:r>
              <a:rPr lang="es-GT" b="0" i="0" dirty="0">
                <a:solidFill>
                  <a:srgbClr val="666666"/>
                </a:solidFill>
                <a:effectLst/>
                <a:latin typeface="Arial" panose="020B0604020202020204" pitchFamily="34" charset="0"/>
              </a:rPr>
              <a:t>El software DCIM se utiliza para medir, monitorear y administrar el equipo de TI y la infraestructura de soporte de los centros de datos</a:t>
            </a:r>
            <a:r>
              <a:rPr lang="es-GT" dirty="0">
                <a:solidFill>
                  <a:srgbClr val="666666"/>
                </a:solidFill>
                <a:latin typeface="Arial" panose="020B0604020202020204" pitchFamily="34" charset="0"/>
              </a:rPr>
              <a:t>.</a:t>
            </a:r>
          </a:p>
          <a:p>
            <a:pPr marL="0" indent="0">
              <a:buNone/>
            </a:pPr>
            <a:endParaRPr lang="es-GT" dirty="0"/>
          </a:p>
        </p:txBody>
      </p:sp>
    </p:spTree>
    <p:extLst>
      <p:ext uri="{BB962C8B-B14F-4D97-AF65-F5344CB8AC3E}">
        <p14:creationId xmlns:p14="http://schemas.microsoft.com/office/powerpoint/2010/main" val="1218579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2228E1-ACEB-8B15-2DF1-15AFBCF8DBF5}"/>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1ACC2509-C87B-C839-A3AF-E4AACF3E720A}"/>
              </a:ext>
            </a:extLst>
          </p:cNvPr>
          <p:cNvSpPr>
            <a:spLocks noGrp="1"/>
          </p:cNvSpPr>
          <p:nvPr>
            <p:ph type="title"/>
          </p:nvPr>
        </p:nvSpPr>
        <p:spPr/>
        <p:txBody>
          <a:bodyPr/>
          <a:lstStyle/>
          <a:p>
            <a:r>
              <a:rPr lang="es-GT" dirty="0"/>
              <a:t>Gestion de centros de datos</a:t>
            </a:r>
          </a:p>
        </p:txBody>
      </p:sp>
      <p:sp>
        <p:nvSpPr>
          <p:cNvPr id="3" name="Marcador de contenido 2">
            <a:extLst>
              <a:ext uri="{FF2B5EF4-FFF2-40B4-BE49-F238E27FC236}">
                <a16:creationId xmlns:a16="http://schemas.microsoft.com/office/drawing/2014/main" id="{49EF25CE-DD7D-22B1-01E8-543D16E92A57}"/>
              </a:ext>
            </a:extLst>
          </p:cNvPr>
          <p:cNvSpPr>
            <a:spLocks noGrp="1"/>
          </p:cNvSpPr>
          <p:nvPr>
            <p:ph idx="1"/>
          </p:nvPr>
        </p:nvSpPr>
        <p:spPr/>
        <p:txBody>
          <a:bodyPr/>
          <a:lstStyle/>
          <a:p>
            <a:r>
              <a:rPr lang="es-GT" b="0" i="0" dirty="0">
                <a:solidFill>
                  <a:srgbClr val="666666"/>
                </a:solidFill>
                <a:effectLst/>
                <a:latin typeface="Arial" panose="020B0604020202020204" pitchFamily="34" charset="0"/>
              </a:rPr>
              <a:t>Beneficios</a:t>
            </a:r>
          </a:p>
          <a:p>
            <a:pPr lvl="1"/>
            <a:r>
              <a:rPr lang="es-GT" dirty="0">
                <a:solidFill>
                  <a:srgbClr val="666666"/>
                </a:solidFill>
                <a:latin typeface="Arial" panose="020B0604020202020204" pitchFamily="34" charset="0"/>
              </a:rPr>
              <a:t>Tiempo de actividad</a:t>
            </a:r>
          </a:p>
          <a:p>
            <a:pPr lvl="2"/>
            <a:r>
              <a:rPr lang="es-GT" dirty="0">
                <a:solidFill>
                  <a:srgbClr val="666666"/>
                </a:solidFill>
                <a:latin typeface="Arial" panose="020B0604020202020204" pitchFamily="34" charset="0"/>
              </a:rPr>
              <a:t>Evaluar en tiempo real el estado de los equipos y anticipar su reemplazo.</a:t>
            </a:r>
          </a:p>
          <a:p>
            <a:pPr lvl="1"/>
            <a:r>
              <a:rPr lang="es-GT" dirty="0">
                <a:solidFill>
                  <a:srgbClr val="666666"/>
                </a:solidFill>
                <a:latin typeface="Arial" panose="020B0604020202020204" pitchFamily="34" charset="0"/>
              </a:rPr>
              <a:t>Gestión de capacidad</a:t>
            </a:r>
          </a:p>
          <a:p>
            <a:pPr lvl="2"/>
            <a:r>
              <a:rPr lang="es-GT" dirty="0">
                <a:solidFill>
                  <a:srgbClr val="666666"/>
                </a:solidFill>
                <a:latin typeface="Arial" panose="020B0604020202020204" pitchFamily="34" charset="0"/>
              </a:rPr>
              <a:t>A</a:t>
            </a:r>
            <a:r>
              <a:rPr lang="es-GT" b="0" i="0" dirty="0">
                <a:solidFill>
                  <a:srgbClr val="666666"/>
                </a:solidFill>
                <a:effectLst/>
                <a:latin typeface="Arial" panose="020B0604020202020204" pitchFamily="34" charset="0"/>
              </a:rPr>
              <a:t>yudan a las organizaciones a modelar y asignar espacio para nuevo hardware y equipo y administrar su cadena de energía.</a:t>
            </a:r>
          </a:p>
          <a:p>
            <a:pPr lvl="1"/>
            <a:r>
              <a:rPr lang="es-GT" dirty="0">
                <a:solidFill>
                  <a:srgbClr val="666666"/>
                </a:solidFill>
                <a:latin typeface="Arial" panose="020B0604020202020204" pitchFamily="34" charset="0"/>
              </a:rPr>
              <a:t>Gestión proactiva de incidencias</a:t>
            </a:r>
          </a:p>
          <a:p>
            <a:pPr lvl="1"/>
            <a:r>
              <a:rPr lang="es-GT" dirty="0">
                <a:solidFill>
                  <a:srgbClr val="666666"/>
                </a:solidFill>
                <a:latin typeface="Arial" panose="020B0604020202020204" pitchFamily="34" charset="0"/>
              </a:rPr>
              <a:t>Gestión de la energía</a:t>
            </a:r>
          </a:p>
          <a:p>
            <a:pPr marL="0" indent="0">
              <a:buNone/>
            </a:pPr>
            <a:endParaRPr lang="es-GT" dirty="0"/>
          </a:p>
        </p:txBody>
      </p:sp>
    </p:spTree>
    <p:extLst>
      <p:ext uri="{BB962C8B-B14F-4D97-AF65-F5344CB8AC3E}">
        <p14:creationId xmlns:p14="http://schemas.microsoft.com/office/powerpoint/2010/main" val="17674052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F22418-C2CA-CCA1-5381-262906D0AD84}"/>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A3C9CAAD-CA0B-E960-F0D2-FD7D6C278378}"/>
              </a:ext>
            </a:extLst>
          </p:cNvPr>
          <p:cNvSpPr>
            <a:spLocks noGrp="1"/>
          </p:cNvSpPr>
          <p:nvPr>
            <p:ph type="title"/>
          </p:nvPr>
        </p:nvSpPr>
        <p:spPr/>
        <p:txBody>
          <a:bodyPr/>
          <a:lstStyle/>
          <a:p>
            <a:r>
              <a:rPr lang="es-GT" dirty="0"/>
              <a:t>Gestion de centros de datos</a:t>
            </a:r>
          </a:p>
        </p:txBody>
      </p:sp>
      <p:sp>
        <p:nvSpPr>
          <p:cNvPr id="3" name="Marcador de contenido 2">
            <a:extLst>
              <a:ext uri="{FF2B5EF4-FFF2-40B4-BE49-F238E27FC236}">
                <a16:creationId xmlns:a16="http://schemas.microsoft.com/office/drawing/2014/main" id="{F5411485-E928-FEB5-4D48-3CAB0799563E}"/>
              </a:ext>
            </a:extLst>
          </p:cNvPr>
          <p:cNvSpPr>
            <a:spLocks noGrp="1"/>
          </p:cNvSpPr>
          <p:nvPr>
            <p:ph idx="1"/>
          </p:nvPr>
        </p:nvSpPr>
        <p:spPr/>
        <p:txBody>
          <a:bodyPr/>
          <a:lstStyle/>
          <a:p>
            <a:r>
              <a:rPr lang="es-GT" b="0" i="0" dirty="0">
                <a:solidFill>
                  <a:srgbClr val="666666"/>
                </a:solidFill>
                <a:effectLst/>
                <a:latin typeface="Arial" panose="020B0604020202020204" pitchFamily="34" charset="0"/>
              </a:rPr>
              <a:t>Desafíos</a:t>
            </a:r>
          </a:p>
          <a:p>
            <a:pPr lvl="1"/>
            <a:r>
              <a:rPr lang="es-GT" dirty="0">
                <a:solidFill>
                  <a:srgbClr val="666666"/>
                </a:solidFill>
                <a:latin typeface="Arial" panose="020B0604020202020204" pitchFamily="34" charset="0"/>
              </a:rPr>
              <a:t>Seguridad, la conexión de sistemas críticos requiere abrir canales de comunicación, que pueden ser eventualmente vulnerados y explotados.</a:t>
            </a:r>
          </a:p>
          <a:p>
            <a:r>
              <a:rPr lang="es-GT" dirty="0">
                <a:solidFill>
                  <a:srgbClr val="666666"/>
                </a:solidFill>
                <a:latin typeface="Arial" panose="020B0604020202020204" pitchFamily="34" charset="0"/>
              </a:rPr>
              <a:t>Monitoreo Ambiental</a:t>
            </a:r>
          </a:p>
          <a:p>
            <a:pPr lvl="1"/>
            <a:r>
              <a:rPr lang="es-GT" dirty="0">
                <a:solidFill>
                  <a:srgbClr val="666666"/>
                </a:solidFill>
                <a:latin typeface="Arial" panose="020B0604020202020204" pitchFamily="34" charset="0"/>
              </a:rPr>
              <a:t>L</a:t>
            </a:r>
            <a:r>
              <a:rPr lang="es-GT" b="0" i="0" dirty="0">
                <a:solidFill>
                  <a:srgbClr val="666666"/>
                </a:solidFill>
                <a:effectLst/>
                <a:latin typeface="Arial" panose="020B0604020202020204" pitchFamily="34" charset="0"/>
              </a:rPr>
              <a:t>os racks deben monitorearse con sensores de temperatura para garantizar que no se sobrecaliente el equipo. </a:t>
            </a:r>
          </a:p>
          <a:p>
            <a:pPr lvl="1"/>
            <a:r>
              <a:rPr lang="es-GT" b="0" i="0" dirty="0">
                <a:solidFill>
                  <a:srgbClr val="666666"/>
                </a:solidFill>
                <a:effectLst/>
                <a:latin typeface="Arial" panose="020B0604020202020204" pitchFamily="34" charset="0"/>
              </a:rPr>
              <a:t>Dependiendo del entorno, esto podría ser costoso.</a:t>
            </a:r>
            <a:endParaRPr lang="es-GT" dirty="0">
              <a:solidFill>
                <a:srgbClr val="666666"/>
              </a:solidFill>
              <a:latin typeface="Arial" panose="020B0604020202020204" pitchFamily="34" charset="0"/>
            </a:endParaRPr>
          </a:p>
          <a:p>
            <a:pPr marL="0" indent="0">
              <a:buNone/>
            </a:pPr>
            <a:endParaRPr lang="es-GT" dirty="0"/>
          </a:p>
        </p:txBody>
      </p:sp>
    </p:spTree>
    <p:extLst>
      <p:ext uri="{BB962C8B-B14F-4D97-AF65-F5344CB8AC3E}">
        <p14:creationId xmlns:p14="http://schemas.microsoft.com/office/powerpoint/2010/main" val="3932186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42F2ED-DDC9-BDB4-99A5-4E5C4EB1E417}"/>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2901FE86-AE01-07E4-CF3B-0A5F7229E904}"/>
              </a:ext>
            </a:extLst>
          </p:cNvPr>
          <p:cNvSpPr>
            <a:spLocks noGrp="1"/>
          </p:cNvSpPr>
          <p:nvPr>
            <p:ph type="title"/>
          </p:nvPr>
        </p:nvSpPr>
        <p:spPr/>
        <p:txBody>
          <a:bodyPr/>
          <a:lstStyle/>
          <a:p>
            <a:r>
              <a:rPr lang="es-GT" dirty="0"/>
              <a:t>Componentes de un dcim</a:t>
            </a:r>
          </a:p>
        </p:txBody>
      </p:sp>
      <p:sp>
        <p:nvSpPr>
          <p:cNvPr id="3" name="Marcador de contenido 2">
            <a:extLst>
              <a:ext uri="{FF2B5EF4-FFF2-40B4-BE49-F238E27FC236}">
                <a16:creationId xmlns:a16="http://schemas.microsoft.com/office/drawing/2014/main" id="{39B804B4-634E-8537-E122-DBDEC04EDCF9}"/>
              </a:ext>
            </a:extLst>
          </p:cNvPr>
          <p:cNvSpPr>
            <a:spLocks noGrp="1"/>
          </p:cNvSpPr>
          <p:nvPr>
            <p:ph idx="1"/>
          </p:nvPr>
        </p:nvSpPr>
        <p:spPr/>
        <p:txBody>
          <a:bodyPr>
            <a:normAutofit fontScale="92500" lnSpcReduction="20000"/>
          </a:bodyPr>
          <a:lstStyle/>
          <a:p>
            <a:r>
              <a:rPr lang="es-GT" dirty="0"/>
              <a:t>Arquitectura Física</a:t>
            </a:r>
          </a:p>
          <a:p>
            <a:pPr lvl="1"/>
            <a:r>
              <a:rPr lang="es-GT" dirty="0"/>
              <a:t>Consideración de espacio físico para hardware</a:t>
            </a:r>
          </a:p>
          <a:p>
            <a:r>
              <a:rPr lang="es-GT" dirty="0"/>
              <a:t>Planificación de capacidad</a:t>
            </a:r>
          </a:p>
          <a:p>
            <a:pPr lvl="1"/>
            <a:r>
              <a:rPr lang="es-GT" dirty="0">
                <a:solidFill>
                  <a:srgbClr val="666666"/>
                </a:solidFill>
                <a:latin typeface="Arial" panose="020B0604020202020204" pitchFamily="34" charset="0"/>
              </a:rPr>
              <a:t>E</a:t>
            </a:r>
            <a:r>
              <a:rPr lang="es-GT" b="0" i="0" dirty="0">
                <a:solidFill>
                  <a:srgbClr val="666666"/>
                </a:solidFill>
                <a:effectLst/>
                <a:latin typeface="Arial" panose="020B0604020202020204" pitchFamily="34" charset="0"/>
              </a:rPr>
              <a:t>stimación de los recursos de espacio, hardware informático, software e infraestructura de conexión a diferentes plazos.</a:t>
            </a:r>
            <a:endParaRPr lang="es-GT" dirty="0"/>
          </a:p>
          <a:p>
            <a:r>
              <a:rPr lang="es-GT" dirty="0"/>
              <a:t>Gestión del cambio</a:t>
            </a:r>
          </a:p>
          <a:p>
            <a:pPr lvl="1"/>
            <a:r>
              <a:rPr lang="es-GT" b="0" i="0" dirty="0">
                <a:solidFill>
                  <a:srgbClr val="666666"/>
                </a:solidFill>
                <a:effectLst/>
                <a:latin typeface="Arial" panose="020B0604020202020204" pitchFamily="34" charset="0"/>
              </a:rPr>
              <a:t>Reemplazo de hardware para evitar riesgos como tiempo de inactividad o mal funcionamiento.</a:t>
            </a:r>
            <a:endParaRPr lang="es-GT" dirty="0"/>
          </a:p>
          <a:p>
            <a:r>
              <a:rPr lang="es-GT" dirty="0"/>
              <a:t>Análisis de datos</a:t>
            </a:r>
          </a:p>
          <a:p>
            <a:pPr lvl="1"/>
            <a:r>
              <a:rPr lang="es-GT" dirty="0">
                <a:solidFill>
                  <a:srgbClr val="666666"/>
                </a:solidFill>
                <a:latin typeface="Arial" panose="020B0604020202020204" pitchFamily="34" charset="0"/>
              </a:rPr>
              <a:t>Recopilación de datos en tiempo real para mitigar interrupciones u otros incidentes.</a:t>
            </a:r>
          </a:p>
        </p:txBody>
      </p:sp>
    </p:spTree>
    <p:extLst>
      <p:ext uri="{BB962C8B-B14F-4D97-AF65-F5344CB8AC3E}">
        <p14:creationId xmlns:p14="http://schemas.microsoft.com/office/powerpoint/2010/main" val="42911938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361221A-7691-E098-B53D-F351107587FE}"/>
              </a:ext>
            </a:extLst>
          </p:cNvPr>
          <p:cNvSpPr>
            <a:spLocks noGrp="1"/>
          </p:cNvSpPr>
          <p:nvPr>
            <p:ph type="title"/>
          </p:nvPr>
        </p:nvSpPr>
        <p:spPr/>
        <p:txBody>
          <a:bodyPr/>
          <a:lstStyle/>
          <a:p>
            <a:r>
              <a:rPr lang="es-GT" dirty="0"/>
              <a:t>conceptos</a:t>
            </a:r>
          </a:p>
        </p:txBody>
      </p:sp>
      <p:sp>
        <p:nvSpPr>
          <p:cNvPr id="3" name="Marcador de contenido 2">
            <a:extLst>
              <a:ext uri="{FF2B5EF4-FFF2-40B4-BE49-F238E27FC236}">
                <a16:creationId xmlns:a16="http://schemas.microsoft.com/office/drawing/2014/main" id="{2A4327CA-1EC0-1476-F85E-2CE3CC47682B}"/>
              </a:ext>
            </a:extLst>
          </p:cNvPr>
          <p:cNvSpPr>
            <a:spLocks noGrp="1"/>
          </p:cNvSpPr>
          <p:nvPr>
            <p:ph idx="1"/>
          </p:nvPr>
        </p:nvSpPr>
        <p:spPr/>
        <p:txBody>
          <a:bodyPr>
            <a:normAutofit lnSpcReduction="10000"/>
          </a:bodyPr>
          <a:lstStyle/>
          <a:p>
            <a:r>
              <a:rPr lang="es-GT" dirty="0"/>
              <a:t>Qué es?</a:t>
            </a:r>
          </a:p>
          <a:p>
            <a:pPr lvl="1"/>
            <a:r>
              <a:rPr lang="es-GT" b="0" i="0" dirty="0">
                <a:solidFill>
                  <a:srgbClr val="333333"/>
                </a:solidFill>
                <a:effectLst/>
                <a:latin typeface="AmazonEmber"/>
              </a:rPr>
              <a:t>Crear una representación virtual de una computadora (almacenamiento, redes, </a:t>
            </a:r>
            <a:r>
              <a:rPr lang="es-GT" b="0" i="1" dirty="0">
                <a:solidFill>
                  <a:srgbClr val="333333"/>
                </a:solidFill>
                <a:effectLst/>
                <a:latin typeface="AmazonEmber"/>
              </a:rPr>
              <a:t>CPU, RAM</a:t>
            </a:r>
            <a:r>
              <a:rPr lang="es-GT" b="0" i="0" dirty="0">
                <a:solidFill>
                  <a:srgbClr val="333333"/>
                </a:solidFill>
                <a:effectLst/>
                <a:latin typeface="AmazonEmber"/>
              </a:rPr>
              <a:t>). </a:t>
            </a:r>
          </a:p>
          <a:p>
            <a:pPr lvl="1"/>
            <a:r>
              <a:rPr lang="es-GT" b="0" i="0" dirty="0">
                <a:solidFill>
                  <a:srgbClr val="333333"/>
                </a:solidFill>
                <a:effectLst/>
                <a:latin typeface="AmazonEmber"/>
              </a:rPr>
              <a:t>El software virtual imita las funciones del hardware físico para disponibilizar una o varias máquinas virtuales a la vez en una o más máquinas físicas.</a:t>
            </a:r>
          </a:p>
          <a:p>
            <a:r>
              <a:rPr lang="es-GT" dirty="0">
                <a:solidFill>
                  <a:srgbClr val="333333"/>
                </a:solidFill>
                <a:latin typeface="AmazonEmber"/>
              </a:rPr>
              <a:t>Para qué se usa?</a:t>
            </a:r>
          </a:p>
          <a:p>
            <a:pPr lvl="1"/>
            <a:r>
              <a:rPr lang="es-GT" b="0" i="0" dirty="0">
                <a:solidFill>
                  <a:srgbClr val="333333"/>
                </a:solidFill>
                <a:effectLst/>
                <a:latin typeface="AmazonEmber"/>
              </a:rPr>
              <a:t>Interactuar con cualquier recurso de</a:t>
            </a:r>
            <a:r>
              <a:rPr lang="es-GT" b="0" i="1" dirty="0">
                <a:solidFill>
                  <a:srgbClr val="333333"/>
                </a:solidFill>
                <a:effectLst/>
                <a:latin typeface="AmazonEmber"/>
              </a:rPr>
              <a:t> hardware</a:t>
            </a:r>
            <a:r>
              <a:rPr lang="es-GT" b="0" i="0" dirty="0">
                <a:solidFill>
                  <a:srgbClr val="333333"/>
                </a:solidFill>
                <a:effectLst/>
                <a:latin typeface="AmazonEmber"/>
              </a:rPr>
              <a:t> con mayor flexibilidad. </a:t>
            </a:r>
          </a:p>
          <a:p>
            <a:pPr lvl="1"/>
            <a:r>
              <a:rPr lang="es-GT" b="0" i="0" dirty="0">
                <a:solidFill>
                  <a:srgbClr val="333333"/>
                </a:solidFill>
                <a:effectLst/>
                <a:latin typeface="AmazonEmber"/>
              </a:rPr>
              <a:t>Los servidores físicos consumen electricidad, ocupan espacio de almacenamiento y necesitan mantenimiento. </a:t>
            </a:r>
          </a:p>
          <a:p>
            <a:pPr lvl="1"/>
            <a:r>
              <a:rPr lang="es-GT" b="0" i="0" dirty="0">
                <a:solidFill>
                  <a:srgbClr val="333333"/>
                </a:solidFill>
                <a:effectLst/>
                <a:latin typeface="AmazonEmber"/>
              </a:rPr>
              <a:t>Abstraer la funcionalidad del</a:t>
            </a:r>
            <a:r>
              <a:rPr lang="es-GT" b="0" i="1" dirty="0">
                <a:solidFill>
                  <a:srgbClr val="333333"/>
                </a:solidFill>
                <a:effectLst/>
                <a:latin typeface="AmazonEmber"/>
              </a:rPr>
              <a:t> hardware </a:t>
            </a:r>
            <a:r>
              <a:rPr lang="es-GT" b="0" i="0" dirty="0">
                <a:solidFill>
                  <a:srgbClr val="333333"/>
                </a:solidFill>
                <a:effectLst/>
                <a:latin typeface="AmazonEmber"/>
              </a:rPr>
              <a:t>físico en el </a:t>
            </a:r>
            <a:r>
              <a:rPr lang="es-GT" b="0" i="1" dirty="0">
                <a:solidFill>
                  <a:srgbClr val="333333"/>
                </a:solidFill>
                <a:effectLst/>
                <a:latin typeface="AmazonEmber"/>
              </a:rPr>
              <a:t>software</a:t>
            </a:r>
            <a:r>
              <a:rPr lang="es-GT" b="0" i="0" dirty="0">
                <a:solidFill>
                  <a:srgbClr val="333333"/>
                </a:solidFill>
                <a:effectLst/>
                <a:latin typeface="AmazonEmber"/>
              </a:rPr>
              <a:t>. </a:t>
            </a:r>
            <a:endParaRPr lang="es-GT" dirty="0"/>
          </a:p>
        </p:txBody>
      </p:sp>
    </p:spTree>
    <p:extLst>
      <p:ext uri="{BB962C8B-B14F-4D97-AF65-F5344CB8AC3E}">
        <p14:creationId xmlns:p14="http://schemas.microsoft.com/office/powerpoint/2010/main" val="12057768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B9B174-0F44-D061-586F-C45D494DD047}"/>
              </a:ext>
            </a:extLst>
          </p:cNvPr>
          <p:cNvSpPr>
            <a:spLocks noGrp="1"/>
          </p:cNvSpPr>
          <p:nvPr>
            <p:ph type="title"/>
          </p:nvPr>
        </p:nvSpPr>
        <p:spPr/>
        <p:txBody>
          <a:bodyPr/>
          <a:lstStyle/>
          <a:p>
            <a:r>
              <a:rPr lang="es-GT" dirty="0"/>
              <a:t>Fundamentos – máquina virtual basada en kernel (KVM)</a:t>
            </a:r>
          </a:p>
        </p:txBody>
      </p:sp>
      <p:sp>
        <p:nvSpPr>
          <p:cNvPr id="3" name="Marcador de contenido 2">
            <a:extLst>
              <a:ext uri="{FF2B5EF4-FFF2-40B4-BE49-F238E27FC236}">
                <a16:creationId xmlns:a16="http://schemas.microsoft.com/office/drawing/2014/main" id="{33C4EBD2-A6FC-275A-0AFE-B6DA8644D68E}"/>
              </a:ext>
            </a:extLst>
          </p:cNvPr>
          <p:cNvSpPr>
            <a:spLocks noGrp="1"/>
          </p:cNvSpPr>
          <p:nvPr>
            <p:ph idx="1"/>
          </p:nvPr>
        </p:nvSpPr>
        <p:spPr/>
        <p:txBody>
          <a:bodyPr>
            <a:normAutofit fontScale="92500"/>
          </a:bodyPr>
          <a:lstStyle/>
          <a:p>
            <a:r>
              <a:rPr lang="es-GT" dirty="0"/>
              <a:t>Máquina Virtual</a:t>
            </a:r>
          </a:p>
          <a:p>
            <a:pPr lvl="1"/>
            <a:r>
              <a:rPr lang="es-GT" dirty="0">
                <a:solidFill>
                  <a:srgbClr val="333333"/>
                </a:solidFill>
                <a:latin typeface="AmazonEmber"/>
              </a:rPr>
              <a:t>E</a:t>
            </a:r>
            <a:r>
              <a:rPr lang="es-GT" b="0" i="0" dirty="0">
                <a:solidFill>
                  <a:srgbClr val="333333"/>
                </a:solidFill>
                <a:effectLst/>
                <a:latin typeface="AmazonEmber"/>
              </a:rPr>
              <a:t>quipo definido por software que se ejecuta en un equipo físico con un sistema operativo y recursos informáticos independientes.</a:t>
            </a:r>
          </a:p>
          <a:p>
            <a:pPr lvl="1"/>
            <a:r>
              <a:rPr lang="es-GT" b="0" i="0" dirty="0">
                <a:solidFill>
                  <a:srgbClr val="333333"/>
                </a:solidFill>
                <a:effectLst/>
                <a:latin typeface="AmazonEmber"/>
              </a:rPr>
              <a:t>La computadora física se denomina</a:t>
            </a:r>
            <a:r>
              <a:rPr lang="es-GT" b="0" i="1" dirty="0">
                <a:solidFill>
                  <a:srgbClr val="333333"/>
                </a:solidFill>
                <a:effectLst/>
                <a:latin typeface="AmazonEmber"/>
              </a:rPr>
              <a:t> host</a:t>
            </a:r>
            <a:r>
              <a:rPr lang="es-GT" b="0" i="0" dirty="0">
                <a:solidFill>
                  <a:srgbClr val="333333"/>
                </a:solidFill>
                <a:effectLst/>
                <a:latin typeface="AmazonEmber"/>
              </a:rPr>
              <a:t> y las máquinas virtuales son</a:t>
            </a:r>
            <a:r>
              <a:rPr lang="es-GT" b="0" i="1" dirty="0">
                <a:solidFill>
                  <a:srgbClr val="333333"/>
                </a:solidFill>
                <a:effectLst/>
                <a:latin typeface="AmazonEmber"/>
              </a:rPr>
              <a:t> guest</a:t>
            </a:r>
            <a:r>
              <a:rPr lang="es-GT" b="0" dirty="0">
                <a:solidFill>
                  <a:srgbClr val="333333"/>
                </a:solidFill>
                <a:effectLst/>
                <a:latin typeface="AmazonEmber"/>
              </a:rPr>
              <a:t>.</a:t>
            </a:r>
          </a:p>
          <a:p>
            <a:r>
              <a:rPr lang="es-GT" dirty="0">
                <a:solidFill>
                  <a:srgbClr val="333333"/>
                </a:solidFill>
                <a:latin typeface="AmazonEmber"/>
              </a:rPr>
              <a:t>Hipervisor</a:t>
            </a:r>
          </a:p>
          <a:p>
            <a:pPr lvl="1"/>
            <a:r>
              <a:rPr lang="es-GT" dirty="0">
                <a:solidFill>
                  <a:srgbClr val="333333"/>
                </a:solidFill>
                <a:latin typeface="AmazonEmber"/>
              </a:rPr>
              <a:t>C</a:t>
            </a:r>
            <a:r>
              <a:rPr lang="es-GT" b="0" i="0" dirty="0">
                <a:solidFill>
                  <a:srgbClr val="333333"/>
                </a:solidFill>
                <a:effectLst/>
                <a:latin typeface="AmazonEmber"/>
              </a:rPr>
              <a:t>omponente de software que administra las máquinas virtuales (guest) que residen en un host.</a:t>
            </a:r>
          </a:p>
          <a:p>
            <a:pPr lvl="1"/>
            <a:r>
              <a:rPr lang="es-GT" b="0" i="0" dirty="0">
                <a:solidFill>
                  <a:srgbClr val="333333"/>
                </a:solidFill>
                <a:effectLst/>
                <a:latin typeface="AmazonEmber"/>
              </a:rPr>
              <a:t>Garantiza que cada máquina virtual reciba los recursos asignados y no interfiera con el funcionamiento de otras máquinas virtuales.</a:t>
            </a:r>
          </a:p>
          <a:p>
            <a:pPr lvl="1"/>
            <a:r>
              <a:rPr lang="es-GT" b="0" i="0" dirty="0">
                <a:solidFill>
                  <a:srgbClr val="333333"/>
                </a:solidFill>
                <a:effectLst/>
                <a:latin typeface="AmazonEmber"/>
              </a:rPr>
              <a:t>Intermediario entre las máquinas virtuales y el </a:t>
            </a:r>
            <a:r>
              <a:rPr lang="es-GT" b="0" i="1" dirty="0">
                <a:solidFill>
                  <a:srgbClr val="333333"/>
                </a:solidFill>
                <a:effectLst/>
                <a:latin typeface="AmazonEmber"/>
              </a:rPr>
              <a:t>hardware</a:t>
            </a:r>
            <a:r>
              <a:rPr lang="es-GT" b="0" i="0" dirty="0">
                <a:solidFill>
                  <a:srgbClr val="333333"/>
                </a:solidFill>
                <a:effectLst/>
                <a:latin typeface="AmazonEmber"/>
              </a:rPr>
              <a:t> subyacente o el sistema operativo del </a:t>
            </a:r>
            <a:r>
              <a:rPr lang="es-GT" b="0" i="1" dirty="0">
                <a:solidFill>
                  <a:srgbClr val="333333"/>
                </a:solidFill>
                <a:effectLst/>
                <a:latin typeface="AmazonEmber"/>
              </a:rPr>
              <a:t>host</a:t>
            </a:r>
            <a:endParaRPr lang="es-GT" dirty="0"/>
          </a:p>
        </p:txBody>
      </p:sp>
    </p:spTree>
    <p:extLst>
      <p:ext uri="{BB962C8B-B14F-4D97-AF65-F5344CB8AC3E}">
        <p14:creationId xmlns:p14="http://schemas.microsoft.com/office/powerpoint/2010/main" val="29209212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083DD19-EE9C-31C4-3005-9F8A9034989E}"/>
              </a:ext>
            </a:extLst>
          </p:cNvPr>
          <p:cNvSpPr>
            <a:spLocks noGrp="1"/>
          </p:cNvSpPr>
          <p:nvPr>
            <p:ph type="title"/>
          </p:nvPr>
        </p:nvSpPr>
        <p:spPr/>
        <p:txBody>
          <a:bodyPr/>
          <a:lstStyle/>
          <a:p>
            <a:r>
              <a:rPr lang="es-GT" dirty="0"/>
              <a:t>Tipos de hipervisores</a:t>
            </a:r>
          </a:p>
        </p:txBody>
      </p:sp>
      <p:sp>
        <p:nvSpPr>
          <p:cNvPr id="3" name="Marcador de contenido 2">
            <a:extLst>
              <a:ext uri="{FF2B5EF4-FFF2-40B4-BE49-F238E27FC236}">
                <a16:creationId xmlns:a16="http://schemas.microsoft.com/office/drawing/2014/main" id="{EAA335F2-4F11-2414-E03D-DD1030D4BA3F}"/>
              </a:ext>
            </a:extLst>
          </p:cNvPr>
          <p:cNvSpPr>
            <a:spLocks noGrp="1"/>
          </p:cNvSpPr>
          <p:nvPr>
            <p:ph idx="1"/>
          </p:nvPr>
        </p:nvSpPr>
        <p:spPr/>
        <p:txBody>
          <a:bodyPr/>
          <a:lstStyle/>
          <a:p>
            <a:r>
              <a:rPr lang="es-GT" dirty="0"/>
              <a:t>Bare metal</a:t>
            </a:r>
          </a:p>
          <a:p>
            <a:pPr lvl="1"/>
            <a:r>
              <a:rPr lang="es-GT" b="0" i="0" dirty="0">
                <a:solidFill>
                  <a:srgbClr val="333333"/>
                </a:solidFill>
                <a:effectLst/>
                <a:latin typeface="AmazonEmber"/>
              </a:rPr>
              <a:t>Se instala de forma directa en el hardware de la computadora.</a:t>
            </a:r>
          </a:p>
          <a:p>
            <a:pPr lvl="1"/>
            <a:r>
              <a:rPr lang="es-GT" b="0" i="0" dirty="0">
                <a:solidFill>
                  <a:srgbClr val="333333"/>
                </a:solidFill>
                <a:effectLst/>
                <a:latin typeface="AmazonEmber"/>
              </a:rPr>
              <a:t>Tienen un mejor rendimiento y se utilizan con frecuencia para las aplicaciones empresariales. </a:t>
            </a:r>
          </a:p>
          <a:p>
            <a:pPr lvl="1"/>
            <a:r>
              <a:rPr lang="es-GT" b="0" i="0" dirty="0">
                <a:solidFill>
                  <a:srgbClr val="333333"/>
                </a:solidFill>
                <a:effectLst/>
                <a:latin typeface="AmazonEmber"/>
              </a:rPr>
              <a:t>KVM utiliza el hipervisor de tipo 1 para alojar varias máquinas virtuales (Linux).</a:t>
            </a:r>
          </a:p>
          <a:p>
            <a:r>
              <a:rPr lang="es-GT" dirty="0">
                <a:solidFill>
                  <a:srgbClr val="333333"/>
                </a:solidFill>
                <a:latin typeface="AmazonEmber"/>
              </a:rPr>
              <a:t>Alojado</a:t>
            </a:r>
          </a:p>
          <a:p>
            <a:pPr lvl="1"/>
            <a:r>
              <a:rPr lang="es-GT" b="0" i="0" dirty="0">
                <a:solidFill>
                  <a:srgbClr val="333333"/>
                </a:solidFill>
                <a:effectLst/>
                <a:latin typeface="AmazonEmber"/>
              </a:rPr>
              <a:t>Está instalado en un sistema operativo. </a:t>
            </a:r>
          </a:p>
          <a:p>
            <a:pPr lvl="1"/>
            <a:r>
              <a:rPr lang="es-GT" b="0" i="0" dirty="0">
                <a:solidFill>
                  <a:srgbClr val="333333"/>
                </a:solidFill>
                <a:effectLst/>
                <a:latin typeface="AmazonEmber"/>
              </a:rPr>
              <a:t>Son adecuados para la informática del usuario final.</a:t>
            </a:r>
            <a:endParaRPr lang="es-GT" dirty="0"/>
          </a:p>
        </p:txBody>
      </p:sp>
    </p:spTree>
    <p:extLst>
      <p:ext uri="{BB962C8B-B14F-4D97-AF65-F5344CB8AC3E}">
        <p14:creationId xmlns:p14="http://schemas.microsoft.com/office/powerpoint/2010/main" val="23803686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B00802-BCC5-F651-0969-62927849E3AC}"/>
              </a:ext>
            </a:extLst>
          </p:cNvPr>
          <p:cNvSpPr>
            <a:spLocks noGrp="1"/>
          </p:cNvSpPr>
          <p:nvPr>
            <p:ph type="title"/>
          </p:nvPr>
        </p:nvSpPr>
        <p:spPr/>
        <p:txBody>
          <a:bodyPr/>
          <a:lstStyle/>
          <a:p>
            <a:r>
              <a:rPr lang="es-GT" dirty="0"/>
              <a:t>beneficios</a:t>
            </a:r>
          </a:p>
        </p:txBody>
      </p:sp>
      <p:sp>
        <p:nvSpPr>
          <p:cNvPr id="3" name="Marcador de contenido 2">
            <a:extLst>
              <a:ext uri="{FF2B5EF4-FFF2-40B4-BE49-F238E27FC236}">
                <a16:creationId xmlns:a16="http://schemas.microsoft.com/office/drawing/2014/main" id="{802C65F8-AD5A-94EA-6067-5509F7F85CD7}"/>
              </a:ext>
            </a:extLst>
          </p:cNvPr>
          <p:cNvSpPr>
            <a:spLocks noGrp="1"/>
          </p:cNvSpPr>
          <p:nvPr>
            <p:ph idx="1"/>
          </p:nvPr>
        </p:nvSpPr>
        <p:spPr/>
        <p:txBody>
          <a:bodyPr/>
          <a:lstStyle/>
          <a:p>
            <a:r>
              <a:rPr lang="es-GT" dirty="0"/>
              <a:t>Eficiencia en el uso de recursos</a:t>
            </a:r>
          </a:p>
          <a:p>
            <a:pPr lvl="1"/>
            <a:r>
              <a:rPr lang="es-GT" dirty="0"/>
              <a:t>Tener N servidores virtuales alojados en M servidores físicos (donde N&lt;M) reduce costos operativos en un centro de datos.</a:t>
            </a:r>
          </a:p>
          <a:p>
            <a:r>
              <a:rPr lang="es-GT" dirty="0"/>
              <a:t>Recuperación de desastres</a:t>
            </a:r>
          </a:p>
          <a:p>
            <a:pPr lvl="1"/>
            <a:r>
              <a:rPr lang="es-GT" dirty="0"/>
              <a:t>Agilizan la disponibilización de recursos en nuevo equipo fïsico ante la falla catastrófica o pérdida de equipo fïsico en otra localidad del centro de datos.</a:t>
            </a:r>
          </a:p>
          <a:p>
            <a:pPr lvl="1"/>
            <a:endParaRPr lang="es-GT" dirty="0"/>
          </a:p>
        </p:txBody>
      </p:sp>
    </p:spTree>
    <p:extLst>
      <p:ext uri="{BB962C8B-B14F-4D97-AF65-F5344CB8AC3E}">
        <p14:creationId xmlns:p14="http://schemas.microsoft.com/office/powerpoint/2010/main" val="3780424526"/>
      </p:ext>
    </p:extLst>
  </p:cSld>
  <p:clrMapOvr>
    <a:masterClrMapping/>
  </p:clrMapOvr>
</p:sld>
</file>

<file path=ppt/theme/theme1.xml><?xml version="1.0" encoding="utf-8"?>
<a:theme xmlns:a="http://schemas.openxmlformats.org/drawingml/2006/main" name="Galería">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F1440E323271A04AA9538E679FFD9051" ma:contentTypeVersion="0" ma:contentTypeDescription="Crear nuevo documento." ma:contentTypeScope="" ma:versionID="abcab3ef8d01f1229233293e2ed19c34">
  <xsd:schema xmlns:xsd="http://www.w3.org/2001/XMLSchema" xmlns:xs="http://www.w3.org/2001/XMLSchema" xmlns:p="http://schemas.microsoft.com/office/2006/metadata/properties" targetNamespace="http://schemas.microsoft.com/office/2006/metadata/properties" ma:root="true" ma:fieldsID="e643e18af889c27956c9fdc206b126a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A77CF59-8BC5-4ABD-9508-1E0E560654EF}"/>
</file>

<file path=customXml/itemProps2.xml><?xml version="1.0" encoding="utf-8"?>
<ds:datastoreItem xmlns:ds="http://schemas.openxmlformats.org/officeDocument/2006/customXml" ds:itemID="{82AD3926-A773-46E6-B65D-EB0142144265}"/>
</file>

<file path=customXml/itemProps3.xml><?xml version="1.0" encoding="utf-8"?>
<ds:datastoreItem xmlns:ds="http://schemas.openxmlformats.org/officeDocument/2006/customXml" ds:itemID="{C37F7F44-C552-41F2-8AB3-0FC4B0C32A69}"/>
</file>

<file path=docProps/app.xml><?xml version="1.0" encoding="utf-8"?>
<Properties xmlns="http://schemas.openxmlformats.org/officeDocument/2006/extended-properties" xmlns:vt="http://schemas.openxmlformats.org/officeDocument/2006/docPropsVTypes">
  <Template>Galería</Template>
  <TotalTime>17568</TotalTime>
  <Words>907</Words>
  <Application>Microsoft Macintosh PowerPoint</Application>
  <PresentationFormat>Panorámica</PresentationFormat>
  <Paragraphs>86</Paragraphs>
  <Slides>13</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13</vt:i4>
      </vt:variant>
    </vt:vector>
  </HeadingPairs>
  <TitlesOfParts>
    <vt:vector size="17" baseType="lpstr">
      <vt:lpstr>AmazonEmber</vt:lpstr>
      <vt:lpstr>Arial</vt:lpstr>
      <vt:lpstr>Gill Sans MT</vt:lpstr>
      <vt:lpstr>Galería</vt:lpstr>
      <vt:lpstr>Virtualización</vt:lpstr>
      <vt:lpstr>Gestion de centros de datos</vt:lpstr>
      <vt:lpstr>Gestion de centros de datos</vt:lpstr>
      <vt:lpstr>Gestion de centros de datos</vt:lpstr>
      <vt:lpstr>Componentes de un dcim</vt:lpstr>
      <vt:lpstr>conceptos</vt:lpstr>
      <vt:lpstr>Fundamentos – máquina virtual basada en kernel (KVM)</vt:lpstr>
      <vt:lpstr>Tipos de hipervisores</vt:lpstr>
      <vt:lpstr>beneficios</vt:lpstr>
      <vt:lpstr>Tipos de virtualización</vt:lpstr>
      <vt:lpstr>Tipos de virtualización</vt:lpstr>
      <vt:lpstr>Tipos de virtualización</vt:lpstr>
      <vt:lpstr>Cloud vs virtualización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Virtualización</dc:title>
  <dc:creator>Jossue Samayoa</dc:creator>
  <cp:lastModifiedBy>Jossue Samayoa</cp:lastModifiedBy>
  <cp:revision>1</cp:revision>
  <dcterms:created xsi:type="dcterms:W3CDTF">2024-01-19T00:20:18Z</dcterms:created>
  <dcterms:modified xsi:type="dcterms:W3CDTF">2024-01-31T05:09:07Z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0x010100F1440E323271A04AA9538E679FFD9051</vt:lpwstr>
  </property>
</Properties>
</file>