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>
      <p:cViewPr varScale="1">
        <p:scale>
          <a:sx n="109" d="100"/>
          <a:sy n="109" d="100"/>
        </p:scale>
        <p:origin x="6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116D1-FCED-FD40-B99A-FB28F0BF94FA}" type="datetimeFigureOut">
              <a:rPr lang="es-GT" smtClean="0"/>
              <a:t>23/01/24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F69F4-6FFF-1C44-B1AF-F153E00CA26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38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F69F4-6FFF-1C44-B1AF-F153E00CA267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891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1/23/24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9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3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1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1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698" r:id="rId4"/>
    <p:sldLayoutId id="2147483699" r:id="rId5"/>
    <p:sldLayoutId id="2147483705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E0F99-9395-F1A5-6E3C-AD83CBEE42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5540" b="6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BBACB4-631B-B6EE-1AFE-D5C34F80E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s-GT" dirty="0"/>
              <a:t>Virtualización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BF9DE-E6B1-5479-A431-05C656193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4074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4FD5-F135-CE43-96D2-03CE0AC7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Monitoreo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FD85A-AA3E-2221-1DD1-9121C72B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monitoreo permite conocer la salud del sistema y del negocio (no es lo mismo)</a:t>
            </a:r>
          </a:p>
          <a:p>
            <a:endParaRPr lang="es-GT" dirty="0"/>
          </a:p>
          <a:p>
            <a:r>
              <a:rPr lang="es-GT" dirty="0"/>
              <a:t>Soluciones de monitoreo</a:t>
            </a:r>
          </a:p>
          <a:p>
            <a:pPr lvl="1"/>
            <a:r>
              <a:rPr lang="es-GT" dirty="0"/>
              <a:t>API Healthchecks</a:t>
            </a:r>
          </a:p>
          <a:p>
            <a:pPr lvl="1"/>
            <a:r>
              <a:rPr lang="es-GT" dirty="0"/>
              <a:t>ElasticSearch</a:t>
            </a:r>
          </a:p>
          <a:p>
            <a:pPr lvl="1"/>
            <a:r>
              <a:rPr lang="es-GT" dirty="0"/>
              <a:t>Grafana/Loki</a:t>
            </a:r>
          </a:p>
          <a:p>
            <a:pPr lvl="1"/>
            <a:r>
              <a:rPr lang="es-GT" dirty="0"/>
              <a:t>Otros</a:t>
            </a:r>
          </a:p>
          <a:p>
            <a:pPr lvl="2"/>
            <a:r>
              <a:rPr lang="es-GT" dirty="0"/>
              <a:t>Datadog</a:t>
            </a:r>
          </a:p>
          <a:p>
            <a:pPr lvl="2"/>
            <a:r>
              <a:rPr lang="es-GT" dirty="0"/>
              <a:t>Newrelic</a:t>
            </a:r>
          </a:p>
          <a:p>
            <a:pPr lvl="2"/>
            <a:r>
              <a:rPr lang="es-GT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41135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EE247-6798-52A3-B8E6-42871B4B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Planificación de costos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C3597-118B-A442-00B6-9DBA2905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Planificación por demanda de uso</a:t>
            </a:r>
          </a:p>
          <a:p>
            <a:r>
              <a:rPr lang="es-GT" dirty="0"/>
              <a:t>Planificación por tiempo de uso (caso healthcare.com)</a:t>
            </a:r>
          </a:p>
          <a:p>
            <a:r>
              <a:rPr lang="es-GT" dirty="0"/>
              <a:t>Compra de recursos anticipada</a:t>
            </a:r>
          </a:p>
          <a:p>
            <a:r>
              <a:rPr lang="es-GT" dirty="0"/>
              <a:t>Compra de recursos bajo modelo ”spot"</a:t>
            </a:r>
          </a:p>
        </p:txBody>
      </p:sp>
    </p:spTree>
    <p:extLst>
      <p:ext uri="{BB962C8B-B14F-4D97-AF65-F5344CB8AC3E}">
        <p14:creationId xmlns:p14="http://schemas.microsoft.com/office/powerpoint/2010/main" val="7910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1DA8B-41AA-581F-4733-65698160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Formas de virtualización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5165A-3A5D-81EB-FEE1-2D77227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Virtualización privada</a:t>
            </a:r>
          </a:p>
          <a:p>
            <a:pPr lvl="1"/>
            <a:r>
              <a:rPr lang="es-GT" dirty="0"/>
              <a:t>Despliegue de recursos virtuales en infraestructura privada</a:t>
            </a:r>
          </a:p>
          <a:p>
            <a:pPr lvl="1"/>
            <a:r>
              <a:rPr lang="es-GT" dirty="0"/>
              <a:t>Soluciones hiperconvergentes</a:t>
            </a:r>
          </a:p>
          <a:p>
            <a:pPr lvl="2"/>
            <a:r>
              <a:rPr lang="es-GT" b="0" i="0" dirty="0">
                <a:solidFill>
                  <a:srgbClr val="565656"/>
                </a:solidFill>
                <a:effectLst/>
                <a:latin typeface="metropolislight"/>
              </a:rPr>
              <a:t>La infraestructura hiperconvergente (HCI) es un sistema unificado y definido por software que reúne todos los elementos de un centro de datos tradicional: almacenamiento, recursos informáticos, red y gestión</a:t>
            </a:r>
            <a:endParaRPr lang="es-GT" dirty="0"/>
          </a:p>
          <a:p>
            <a:r>
              <a:rPr lang="es-GT" dirty="0"/>
              <a:t>Virtualización pública</a:t>
            </a:r>
          </a:p>
          <a:p>
            <a:pPr lvl="1"/>
            <a:r>
              <a:rPr lang="es-GT" dirty="0"/>
              <a:t>Despliegue de recursos virtuales en infraestructura compartida (SaaS, Cloud)</a:t>
            </a:r>
          </a:p>
        </p:txBody>
      </p:sp>
    </p:spTree>
    <p:extLst>
      <p:ext uri="{BB962C8B-B14F-4D97-AF65-F5344CB8AC3E}">
        <p14:creationId xmlns:p14="http://schemas.microsoft.com/office/powerpoint/2010/main" val="181763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FA10F-3A38-0F6B-C50D-1EDCEA90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HCI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9856B-B1CD-4B89-3113-58F60B01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Componentes</a:t>
            </a:r>
          </a:p>
          <a:p>
            <a:pPr lvl="1"/>
            <a:r>
              <a:rPr lang="es-GT" b="0" i="0" dirty="0">
                <a:solidFill>
                  <a:srgbClr val="565656"/>
                </a:solidFill>
                <a:effectLst/>
                <a:latin typeface="metropolislight"/>
              </a:rPr>
              <a:t>Virtualización del almacenamiento</a:t>
            </a:r>
          </a:p>
          <a:p>
            <a:pPr lvl="1"/>
            <a:r>
              <a:rPr lang="es-GT" b="0" i="0" dirty="0">
                <a:solidFill>
                  <a:srgbClr val="565656"/>
                </a:solidFill>
                <a:effectLst/>
                <a:latin typeface="metropolislight"/>
              </a:rPr>
              <a:t>Virtualización de recursos informáticos</a:t>
            </a:r>
          </a:p>
          <a:p>
            <a:pPr lvl="1"/>
            <a:r>
              <a:rPr lang="es-GT" b="0" i="0" dirty="0">
                <a:solidFill>
                  <a:srgbClr val="565656"/>
                </a:solidFill>
                <a:effectLst/>
                <a:latin typeface="metropolislight"/>
              </a:rPr>
              <a:t>Virtualización de la red</a:t>
            </a:r>
          </a:p>
          <a:p>
            <a:pPr lvl="1"/>
            <a:r>
              <a:rPr lang="es-GT" b="0" i="0" dirty="0">
                <a:solidFill>
                  <a:srgbClr val="565656"/>
                </a:solidFill>
                <a:effectLst/>
                <a:latin typeface="metropolislight"/>
              </a:rPr>
              <a:t>Gestión avanzada con automatización</a:t>
            </a:r>
          </a:p>
          <a:p>
            <a:pPr marL="274320" lvl="1" indent="0">
              <a:buNone/>
            </a:pPr>
            <a:endParaRPr lang="es-GT" dirty="0">
              <a:solidFill>
                <a:srgbClr val="565656"/>
              </a:solidFill>
              <a:latin typeface="metropolislight"/>
            </a:endParaRPr>
          </a:p>
          <a:p>
            <a:pPr marL="274320" lvl="1" indent="0">
              <a:buNone/>
            </a:pPr>
            <a:r>
              <a:rPr lang="es-GT" b="0" i="0" dirty="0">
                <a:solidFill>
                  <a:srgbClr val="565656"/>
                </a:solidFill>
                <a:effectLst/>
                <a:latin typeface="metropolislight"/>
              </a:rPr>
              <a:t>El software de virtualización desvincula y agrupa los recursos, y después los asigna dinámicamente a aplicaciones en máquinas virtuales o contenedores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7852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DF898-FFED-7703-6A34-B1952B45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Usos de un HCI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6C0E8-4540-CFFA-D7CF-1218850E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GT" b="0" i="0" dirty="0">
                <a:solidFill>
                  <a:srgbClr val="565656"/>
                </a:solidFill>
                <a:effectLst/>
                <a:latin typeface="metropolislight"/>
              </a:rPr>
              <a:t>Crear una nube privada: Infraestructura on premises con menos costos, más control y mayor seguridad. </a:t>
            </a:r>
          </a:p>
          <a:p>
            <a:pPr marL="0" indent="0" algn="l">
              <a:buNone/>
            </a:pPr>
            <a:endParaRPr lang="es-GT" b="0" i="0" dirty="0">
              <a:solidFill>
                <a:srgbClr val="565656"/>
              </a:solidFill>
              <a:effectLst/>
              <a:latin typeface="metropolislight"/>
            </a:endParaRPr>
          </a:p>
          <a:p>
            <a:pPr algn="l"/>
            <a:r>
              <a:rPr lang="es-GT" b="0" i="0" dirty="0">
                <a:solidFill>
                  <a:srgbClr val="565656"/>
                </a:solidFill>
                <a:effectLst/>
                <a:latin typeface="metropolislight"/>
              </a:rPr>
              <a:t>Extender el entorno a la nube pública.</a:t>
            </a:r>
          </a:p>
          <a:p>
            <a:pPr marL="0" indent="0" algn="l">
              <a:buNone/>
            </a:pPr>
            <a:endParaRPr lang="es-GT" b="0" i="0" dirty="0">
              <a:solidFill>
                <a:srgbClr val="565656"/>
              </a:solidFill>
              <a:effectLst/>
              <a:latin typeface="metropolislight"/>
            </a:endParaRPr>
          </a:p>
          <a:p>
            <a:pPr algn="l"/>
            <a:r>
              <a:rPr lang="es-GT" b="0" i="0" dirty="0">
                <a:solidFill>
                  <a:srgbClr val="565656"/>
                </a:solidFill>
                <a:effectLst/>
                <a:latin typeface="metropolislight"/>
              </a:rPr>
              <a:t>Lograr una nube híbrida:  Combinación de aplicaciones basadas en máquinas virtuales y en contenedores que se encuentren implementadas en varios entornos del centro de datos, la nube pública y el perímetro on premises.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4240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F7852-8896-0B86-91C8-80972852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Ventajas frente a una arquitectura tradicional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41D4C-A475-7F02-8F76-686CC658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Eficiencia en la gestión</a:t>
            </a:r>
          </a:p>
          <a:p>
            <a:pPr lvl="1"/>
            <a:r>
              <a:rPr lang="es-GT" b="0" i="0" dirty="0">
                <a:effectLst/>
                <a:latin typeface="metropolislight"/>
              </a:rPr>
              <a:t>La HCI agrupa y asigna los recursos de forma dinámica para mejorar la capacidad, el rendimiento y la seguridad.</a:t>
            </a:r>
          </a:p>
          <a:p>
            <a:endParaRPr lang="es-GT" dirty="0"/>
          </a:p>
          <a:p>
            <a:r>
              <a:rPr lang="es-GT" dirty="0"/>
              <a:t>Mejor relación de costo por byte almacenado</a:t>
            </a:r>
          </a:p>
          <a:p>
            <a:pPr lvl="1"/>
            <a:r>
              <a:rPr lang="es-GT" dirty="0">
                <a:latin typeface="metropolislight"/>
              </a:rPr>
              <a:t>Arquitectura escalable que solo requiere servidores x86</a:t>
            </a:r>
          </a:p>
          <a:p>
            <a:pPr marL="274320" lvl="1" indent="0">
              <a:buNone/>
            </a:pPr>
            <a:endParaRPr lang="es-GT" dirty="0">
              <a:latin typeface="metropolislight"/>
            </a:endParaRPr>
          </a:p>
          <a:p>
            <a:r>
              <a:rPr lang="es-GT" dirty="0">
                <a:latin typeface="metropolislight"/>
              </a:rPr>
              <a:t>Agilidad para adaptarse a las necesidades</a:t>
            </a:r>
          </a:p>
          <a:p>
            <a:pPr lvl="1"/>
            <a:r>
              <a:rPr lang="es-GT" dirty="0">
                <a:latin typeface="metropolislight"/>
              </a:rPr>
              <a:t>Una HCI puede adaptarse más rápidamente que una infraestructura convencional a nuevas demandas y cargas de trabajo.</a:t>
            </a:r>
          </a:p>
        </p:txBody>
      </p:sp>
    </p:spTree>
    <p:extLst>
      <p:ext uri="{BB962C8B-B14F-4D97-AF65-F5344CB8AC3E}">
        <p14:creationId xmlns:p14="http://schemas.microsoft.com/office/powerpoint/2010/main" val="72934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5E724-5013-0445-FD7E-4624D77DA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9995C-DC8E-4CE7-385F-49CF7AA8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Formas de implementación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BAEAE6-A2EC-4BBD-3741-8D214390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62" y="1819451"/>
            <a:ext cx="7772400" cy="43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5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55ED8-4B8E-CD7F-CFA0-2BCFA758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Wrap 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BC6A0E-0896-41DE-1771-3909BAC8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HCI = Nube híbrida = Estrategia convervadora de movimiento hacia una solución de nube</a:t>
            </a:r>
          </a:p>
        </p:txBody>
      </p:sp>
    </p:spTree>
    <p:extLst>
      <p:ext uri="{BB962C8B-B14F-4D97-AF65-F5344CB8AC3E}">
        <p14:creationId xmlns:p14="http://schemas.microsoft.com/office/powerpoint/2010/main" val="322538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F5734-142E-1EA4-DA2F-AFB6553B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Virtualización pública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BAF26-46D8-EA5E-542E-F3971901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Formas de virtualización</a:t>
            </a:r>
          </a:p>
          <a:p>
            <a:pPr lvl="1"/>
            <a:r>
              <a:rPr lang="es-GT" dirty="0"/>
              <a:t>IaaS</a:t>
            </a:r>
          </a:p>
          <a:p>
            <a:pPr lvl="1"/>
            <a:r>
              <a:rPr lang="es-GT" dirty="0"/>
              <a:t>PaaS</a:t>
            </a:r>
          </a:p>
          <a:p>
            <a:pPr lvl="1"/>
            <a:r>
              <a:rPr lang="es-GT" dirty="0"/>
              <a:t>SaaS</a:t>
            </a:r>
          </a:p>
          <a:p>
            <a:pPr lvl="1"/>
            <a:endParaRPr lang="es-GT" dirty="0"/>
          </a:p>
          <a:p>
            <a:r>
              <a:rPr lang="es-GT" dirty="0"/>
              <a:t>BITNAMI</a:t>
            </a:r>
          </a:p>
        </p:txBody>
      </p:sp>
    </p:spTree>
    <p:extLst>
      <p:ext uri="{BB962C8B-B14F-4D97-AF65-F5344CB8AC3E}">
        <p14:creationId xmlns:p14="http://schemas.microsoft.com/office/powerpoint/2010/main" val="27434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22CE0-0552-F3B1-FBB1-97AB38AF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9A684-57EE-F10F-5ABC-D2F14410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Consideraciones de seguridad en una nube pública</a:t>
            </a:r>
          </a:p>
          <a:p>
            <a:pPr lvl="1"/>
            <a:r>
              <a:rPr lang="es-GT" dirty="0"/>
              <a:t>Fisica</a:t>
            </a:r>
          </a:p>
          <a:p>
            <a:pPr lvl="1"/>
            <a:r>
              <a:rPr lang="es-GT" dirty="0"/>
              <a:t>Enlace</a:t>
            </a:r>
          </a:p>
          <a:p>
            <a:pPr lvl="1"/>
            <a:r>
              <a:rPr lang="es-GT" dirty="0"/>
              <a:t>Red</a:t>
            </a:r>
          </a:p>
          <a:p>
            <a:pPr lvl="1"/>
            <a:r>
              <a:rPr lang="es-GT" dirty="0"/>
              <a:t>Transporte</a:t>
            </a:r>
          </a:p>
          <a:p>
            <a:pPr lvl="1"/>
            <a:r>
              <a:rPr lang="es-GT" dirty="0"/>
              <a:t>Sesión</a:t>
            </a:r>
          </a:p>
          <a:p>
            <a:pPr lvl="1"/>
            <a:r>
              <a:rPr lang="es-GT" dirty="0"/>
              <a:t>Presentación</a:t>
            </a:r>
          </a:p>
          <a:p>
            <a:pPr lvl="1"/>
            <a:r>
              <a:rPr lang="es-GT" dirty="0"/>
              <a:t>Aplicación</a:t>
            </a:r>
          </a:p>
        </p:txBody>
      </p:sp>
    </p:spTree>
    <p:extLst>
      <p:ext uri="{BB962C8B-B14F-4D97-AF65-F5344CB8AC3E}">
        <p14:creationId xmlns:p14="http://schemas.microsoft.com/office/powerpoint/2010/main" val="3711735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412436"/>
      </a:dk2>
      <a:lt2>
        <a:srgbClr val="E2E8E4"/>
      </a:lt2>
      <a:accent1>
        <a:srgbClr val="C870A6"/>
      </a:accent1>
      <a:accent2>
        <a:srgbClr val="D08AD2"/>
      </a:accent2>
      <a:accent3>
        <a:srgbClr val="D28A98"/>
      </a:accent3>
      <a:accent4>
        <a:srgbClr val="65B36E"/>
      </a:accent4>
      <a:accent5>
        <a:srgbClr val="72AF93"/>
      </a:accent5>
      <a:accent6>
        <a:srgbClr val="63B1AD"/>
      </a:accent6>
      <a:hlink>
        <a:srgbClr val="558D6B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440E323271A04AA9538E679FFD9051" ma:contentTypeVersion="0" ma:contentTypeDescription="Crear nuevo documento." ma:contentTypeScope="" ma:versionID="abcab3ef8d01f1229233293e2ed19c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643e18af889c27956c9fdc206b126a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AC8753-6DBC-4E4E-B5CB-CF5689D7C4D7}"/>
</file>

<file path=customXml/itemProps2.xml><?xml version="1.0" encoding="utf-8"?>
<ds:datastoreItem xmlns:ds="http://schemas.openxmlformats.org/officeDocument/2006/customXml" ds:itemID="{6215511E-173E-4CC8-A1F3-5E76FA390D60}"/>
</file>

<file path=customXml/itemProps3.xml><?xml version="1.0" encoding="utf-8"?>
<ds:datastoreItem xmlns:ds="http://schemas.openxmlformats.org/officeDocument/2006/customXml" ds:itemID="{0C4971C7-D0BC-4FF7-96E8-65201BE9A141}"/>
</file>

<file path=docProps/app.xml><?xml version="1.0" encoding="utf-8"?>
<Properties xmlns="http://schemas.openxmlformats.org/officeDocument/2006/extended-properties" xmlns:vt="http://schemas.openxmlformats.org/officeDocument/2006/docPropsVTypes">
  <TotalTime>10332</TotalTime>
  <Words>343</Words>
  <Application>Microsoft Macintosh PowerPoint</Application>
  <PresentationFormat>Panorámica</PresentationFormat>
  <Paragraphs>67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Garamond</vt:lpstr>
      <vt:lpstr>Gill Sans MT</vt:lpstr>
      <vt:lpstr>metropolislight</vt:lpstr>
      <vt:lpstr>SavonVTI</vt:lpstr>
      <vt:lpstr>Virtualización</vt:lpstr>
      <vt:lpstr>Formas de virtualización</vt:lpstr>
      <vt:lpstr>HCI</vt:lpstr>
      <vt:lpstr>Usos de un HCI</vt:lpstr>
      <vt:lpstr>Ventajas frente a una arquitectura tradicional</vt:lpstr>
      <vt:lpstr>Formas de implementación</vt:lpstr>
      <vt:lpstr>Wrap up</vt:lpstr>
      <vt:lpstr>Virtualización pública</vt:lpstr>
      <vt:lpstr>Seguridad</vt:lpstr>
      <vt:lpstr>Monitoreo</vt:lpstr>
      <vt:lpstr>Planificación de costos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Virtualización</dc:title>
  <dc:creator>Jossue Samayoa</dc:creator>
  <cp:lastModifiedBy>Jossue Samayoa</cp:lastModifiedBy>
  <cp:revision>1</cp:revision>
  <dcterms:created xsi:type="dcterms:W3CDTF">2024-01-24T00:56:48Z</dcterms:created>
  <dcterms:modified xsi:type="dcterms:W3CDTF">2024-01-31T05:08:54Z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0x010100F1440E323271A04AA9538E679FFD9051</vt:lpwstr>
  </property>
</Properties>
</file>