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24"/>
  </p:notesMasterIdLst>
  <p:sldIdLst>
    <p:sldId id="256" r:id="rId3"/>
    <p:sldId id="257" r:id="rId4"/>
    <p:sldId id="259" r:id="rId5"/>
    <p:sldId id="260" r:id="rId6"/>
    <p:sldId id="261" r:id="rId7"/>
    <p:sldId id="265" r:id="rId8"/>
    <p:sldId id="262" r:id="rId9"/>
    <p:sldId id="263" r:id="rId10"/>
    <p:sldId id="264" r:id="rId11"/>
    <p:sldId id="266" r:id="rId12"/>
    <p:sldId id="267" r:id="rId13"/>
    <p:sldId id="268" r:id="rId14"/>
    <p:sldId id="269" r:id="rId15"/>
    <p:sldId id="270" r:id="rId16"/>
    <p:sldId id="271" r:id="rId17"/>
    <p:sldId id="275" r:id="rId18"/>
    <p:sldId id="274" r:id="rId19"/>
    <p:sldId id="272" r:id="rId20"/>
    <p:sldId id="273"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3EAF60-F722-4008-9122-21EC9180FC43}" v="9" dt="2024-02-28T01:36:47.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95" d="100"/>
          <a:sy n="95" d="100"/>
        </p:scale>
        <p:origin x="9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sue Samayoa" userId="2778074407b1a703" providerId="LiveId" clId="{753EAF60-F722-4008-9122-21EC9180FC43}"/>
    <pc:docChg chg="undo custSel addSld modSld sldOrd">
      <pc:chgData name="Jossue Samayoa" userId="2778074407b1a703" providerId="LiveId" clId="{753EAF60-F722-4008-9122-21EC9180FC43}" dt="2024-02-28T01:41:01.434" v="1284" actId="20577"/>
      <pc:docMkLst>
        <pc:docMk/>
      </pc:docMkLst>
      <pc:sldChg chg="addSp modSp new mod">
        <pc:chgData name="Jossue Samayoa" userId="2778074407b1a703" providerId="LiveId" clId="{753EAF60-F722-4008-9122-21EC9180FC43}" dt="2024-02-28T01:31:49.919" v="951" actId="1076"/>
        <pc:sldMkLst>
          <pc:docMk/>
          <pc:sldMk cId="2871191623" sldId="271"/>
        </pc:sldMkLst>
        <pc:spChg chg="mod">
          <ac:chgData name="Jossue Samayoa" userId="2778074407b1a703" providerId="LiveId" clId="{753EAF60-F722-4008-9122-21EC9180FC43}" dt="2024-02-28T01:14:48.770" v="28" actId="20577"/>
          <ac:spMkLst>
            <pc:docMk/>
            <pc:sldMk cId="2871191623" sldId="271"/>
            <ac:spMk id="2" creationId="{9F11E392-0369-AEE2-63EF-32FA247C71D0}"/>
          </ac:spMkLst>
        </pc:spChg>
        <pc:spChg chg="mod">
          <ac:chgData name="Jossue Samayoa" userId="2778074407b1a703" providerId="LiveId" clId="{753EAF60-F722-4008-9122-21EC9180FC43}" dt="2024-02-28T01:31:43.399" v="948" actId="242"/>
          <ac:spMkLst>
            <pc:docMk/>
            <pc:sldMk cId="2871191623" sldId="271"/>
            <ac:spMk id="3" creationId="{6479FAF3-463B-726E-3FF3-D61EA4A9E2F3}"/>
          </ac:spMkLst>
        </pc:spChg>
        <pc:picChg chg="add mod">
          <ac:chgData name="Jossue Samayoa" userId="2778074407b1a703" providerId="LiveId" clId="{753EAF60-F722-4008-9122-21EC9180FC43}" dt="2024-02-28T01:31:49.919" v="951" actId="1076"/>
          <ac:picMkLst>
            <pc:docMk/>
            <pc:sldMk cId="2871191623" sldId="271"/>
            <ac:picMk id="1026" creationId="{C1FC45E0-095E-089D-B928-57EB0230EB96}"/>
          </ac:picMkLst>
        </pc:picChg>
      </pc:sldChg>
      <pc:sldChg chg="modSp new mod">
        <pc:chgData name="Jossue Samayoa" userId="2778074407b1a703" providerId="LiveId" clId="{753EAF60-F722-4008-9122-21EC9180FC43}" dt="2024-02-28T01:24:38.133" v="893" actId="20577"/>
        <pc:sldMkLst>
          <pc:docMk/>
          <pc:sldMk cId="552288987" sldId="272"/>
        </pc:sldMkLst>
        <pc:spChg chg="mod">
          <ac:chgData name="Jossue Samayoa" userId="2778074407b1a703" providerId="LiveId" clId="{753EAF60-F722-4008-9122-21EC9180FC43}" dt="2024-02-28T01:19:12.516" v="319" actId="20577"/>
          <ac:spMkLst>
            <pc:docMk/>
            <pc:sldMk cId="552288987" sldId="272"/>
            <ac:spMk id="2" creationId="{F32B73FB-7409-AD83-FE02-06946C42259A}"/>
          </ac:spMkLst>
        </pc:spChg>
        <pc:spChg chg="mod">
          <ac:chgData name="Jossue Samayoa" userId="2778074407b1a703" providerId="LiveId" clId="{753EAF60-F722-4008-9122-21EC9180FC43}" dt="2024-02-28T01:24:38.133" v="893" actId="20577"/>
          <ac:spMkLst>
            <pc:docMk/>
            <pc:sldMk cId="552288987" sldId="272"/>
            <ac:spMk id="3" creationId="{4B557134-B416-6819-72E7-AD8FCECFEEE4}"/>
          </ac:spMkLst>
        </pc:spChg>
      </pc:sldChg>
      <pc:sldChg chg="modSp new mod">
        <pc:chgData name="Jossue Samayoa" userId="2778074407b1a703" providerId="LiveId" clId="{753EAF60-F722-4008-9122-21EC9180FC43}" dt="2024-02-28T01:28:35.606" v="943" actId="20577"/>
        <pc:sldMkLst>
          <pc:docMk/>
          <pc:sldMk cId="3758923633" sldId="273"/>
        </pc:sldMkLst>
        <pc:spChg chg="mod">
          <ac:chgData name="Jossue Samayoa" userId="2778074407b1a703" providerId="LiveId" clId="{753EAF60-F722-4008-9122-21EC9180FC43}" dt="2024-02-28T01:27:20.364" v="916" actId="20577"/>
          <ac:spMkLst>
            <pc:docMk/>
            <pc:sldMk cId="3758923633" sldId="273"/>
            <ac:spMk id="2" creationId="{4822D0F2-049A-C96B-D3EE-F1A090CADA44}"/>
          </ac:spMkLst>
        </pc:spChg>
        <pc:spChg chg="mod">
          <ac:chgData name="Jossue Samayoa" userId="2778074407b1a703" providerId="LiveId" clId="{753EAF60-F722-4008-9122-21EC9180FC43}" dt="2024-02-28T01:28:35.606" v="943" actId="20577"/>
          <ac:spMkLst>
            <pc:docMk/>
            <pc:sldMk cId="3758923633" sldId="273"/>
            <ac:spMk id="3" creationId="{98A6BD58-B46F-A12C-8EED-3B6560D3BDC3}"/>
          </ac:spMkLst>
        </pc:spChg>
      </pc:sldChg>
      <pc:sldChg chg="modSp add mod ord">
        <pc:chgData name="Jossue Samayoa" userId="2778074407b1a703" providerId="LiveId" clId="{753EAF60-F722-4008-9122-21EC9180FC43}" dt="2024-02-28T01:33:51.517" v="977" actId="242"/>
        <pc:sldMkLst>
          <pc:docMk/>
          <pc:sldMk cId="79921874" sldId="274"/>
        </pc:sldMkLst>
        <pc:spChg chg="mod">
          <ac:chgData name="Jossue Samayoa" userId="2778074407b1a703" providerId="LiveId" clId="{753EAF60-F722-4008-9122-21EC9180FC43}" dt="2024-02-28T01:33:51.517" v="977" actId="242"/>
          <ac:spMkLst>
            <pc:docMk/>
            <pc:sldMk cId="79921874" sldId="274"/>
            <ac:spMk id="3" creationId="{4726AFC0-89F3-19A7-DB3C-B3C86BC9BDC0}"/>
          </ac:spMkLst>
        </pc:spChg>
      </pc:sldChg>
      <pc:sldChg chg="addSp modSp add mod">
        <pc:chgData name="Jossue Samayoa" userId="2778074407b1a703" providerId="LiveId" clId="{753EAF60-F722-4008-9122-21EC9180FC43}" dt="2024-02-28T01:33:29.766" v="973" actId="1076"/>
        <pc:sldMkLst>
          <pc:docMk/>
          <pc:sldMk cId="3442482097" sldId="275"/>
        </pc:sldMkLst>
        <pc:spChg chg="mod">
          <ac:chgData name="Jossue Samayoa" userId="2778074407b1a703" providerId="LiveId" clId="{753EAF60-F722-4008-9122-21EC9180FC43}" dt="2024-02-28T01:33:23.030" v="970" actId="242"/>
          <ac:spMkLst>
            <pc:docMk/>
            <pc:sldMk cId="3442482097" sldId="275"/>
            <ac:spMk id="3" creationId="{3FD253D1-4CCE-3555-AAB5-AFF2E64C0025}"/>
          </ac:spMkLst>
        </pc:spChg>
        <pc:picChg chg="add mod">
          <ac:chgData name="Jossue Samayoa" userId="2778074407b1a703" providerId="LiveId" clId="{753EAF60-F722-4008-9122-21EC9180FC43}" dt="2024-02-28T01:33:29.766" v="973" actId="1076"/>
          <ac:picMkLst>
            <pc:docMk/>
            <pc:sldMk cId="3442482097" sldId="275"/>
            <ac:picMk id="2050" creationId="{8710EFA1-34FD-9B95-6397-1463756C0D62}"/>
          </ac:picMkLst>
        </pc:picChg>
      </pc:sldChg>
      <pc:sldChg chg="addSp delSp modSp new mod">
        <pc:chgData name="Jossue Samayoa" userId="2778074407b1a703" providerId="LiveId" clId="{753EAF60-F722-4008-9122-21EC9180FC43}" dt="2024-02-28T01:40:04.785" v="1166" actId="20577"/>
        <pc:sldMkLst>
          <pc:docMk/>
          <pc:sldMk cId="1594910764" sldId="276"/>
        </pc:sldMkLst>
        <pc:spChg chg="mod">
          <ac:chgData name="Jossue Samayoa" userId="2778074407b1a703" providerId="LiveId" clId="{753EAF60-F722-4008-9122-21EC9180FC43}" dt="2024-02-28T01:40:04.785" v="1166" actId="20577"/>
          <ac:spMkLst>
            <pc:docMk/>
            <pc:sldMk cId="1594910764" sldId="276"/>
            <ac:spMk id="2" creationId="{3266487F-3AB7-E916-B240-69D9C30E822E}"/>
          </ac:spMkLst>
        </pc:spChg>
        <pc:spChg chg="del mod">
          <ac:chgData name="Jossue Samayoa" userId="2778074407b1a703" providerId="LiveId" clId="{753EAF60-F722-4008-9122-21EC9180FC43}" dt="2024-02-28T01:36:47.595" v="980"/>
          <ac:spMkLst>
            <pc:docMk/>
            <pc:sldMk cId="1594910764" sldId="276"/>
            <ac:spMk id="3" creationId="{F28B3D3B-6781-6A12-81B7-5A8EFD5C8669}"/>
          </ac:spMkLst>
        </pc:spChg>
        <pc:graphicFrameChg chg="add mod modGraphic">
          <ac:chgData name="Jossue Samayoa" userId="2778074407b1a703" providerId="LiveId" clId="{753EAF60-F722-4008-9122-21EC9180FC43}" dt="2024-02-28T01:39:38.224" v="1143" actId="20577"/>
          <ac:graphicFrameMkLst>
            <pc:docMk/>
            <pc:sldMk cId="1594910764" sldId="276"/>
            <ac:graphicFrameMk id="4" creationId="{532144F3-AD48-9C4E-10E7-C332212CA9F2}"/>
          </ac:graphicFrameMkLst>
        </pc:graphicFrameChg>
      </pc:sldChg>
      <pc:sldChg chg="modSp add mod">
        <pc:chgData name="Jossue Samayoa" userId="2778074407b1a703" providerId="LiveId" clId="{753EAF60-F722-4008-9122-21EC9180FC43}" dt="2024-02-28T01:41:01.434" v="1284" actId="20577"/>
        <pc:sldMkLst>
          <pc:docMk/>
          <pc:sldMk cId="1866973531" sldId="277"/>
        </pc:sldMkLst>
        <pc:graphicFrameChg chg="modGraphic">
          <ac:chgData name="Jossue Samayoa" userId="2778074407b1a703" providerId="LiveId" clId="{753EAF60-F722-4008-9122-21EC9180FC43}" dt="2024-02-28T01:41:01.434" v="1284" actId="20577"/>
          <ac:graphicFrameMkLst>
            <pc:docMk/>
            <pc:sldMk cId="1866973531" sldId="277"/>
            <ac:graphicFrameMk id="4" creationId="{6A68B3BA-02A4-9003-9B9F-0F639BA6E93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‹Nº›</a:t>
            </a:fld>
            <a:endParaRPr lang="en-US"/>
          </a:p>
        </p:txBody>
      </p:sp>
    </p:spTree>
    <p:extLst>
      <p:ext uri="{BB962C8B-B14F-4D97-AF65-F5344CB8AC3E}">
        <p14:creationId xmlns:p14="http://schemas.microsoft.com/office/powerpoint/2010/main" val="994037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994037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‹Nº›</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2/27/2024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2/27/2024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2/27/2024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412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2/27/2024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‹Nº›</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p:txBody>
          <a:bodyPr/>
          <a:lstStyle/>
          <a:p>
            <a:r>
              <a:rPr lang="en-US" dirty="0" err="1">
                <a:latin typeface="Segoe UI Light" panose="020B0702040204020203" pitchFamily="34" charset="0"/>
                <a:ea typeface="Segoe UI Light" panose="020B0702040204020203" pitchFamily="34" charset="0"/>
                <a:cs typeface="Segoe UI" panose="020B0502040204020203" pitchFamily="34" charset="0"/>
              </a:rPr>
              <a:t>Análisis</a:t>
            </a:r>
            <a:r>
              <a:rPr lang="en-US" dirty="0">
                <a:latin typeface="Segoe UI Light" panose="020B0702040204020203" pitchFamily="34" charset="0"/>
                <a:ea typeface="Segoe UI Light" panose="020B0702040204020203" pitchFamily="34" charset="0"/>
                <a:cs typeface="Segoe UI" panose="020B0502040204020203" pitchFamily="34" charset="0"/>
              </a:rPr>
              <a:t> de </a:t>
            </a:r>
            <a:r>
              <a:rPr lang="en-US" dirty="0" err="1">
                <a:latin typeface="Segoe UI Light" panose="020B0702040204020203" pitchFamily="34" charset="0"/>
                <a:ea typeface="Segoe UI Light" panose="020B0702040204020203" pitchFamily="34" charset="0"/>
                <a:cs typeface="Segoe UI" panose="020B0502040204020203" pitchFamily="34" charset="0"/>
              </a:rPr>
              <a:t>Riesgos</a:t>
            </a:r>
            <a:endParaRPr lang="en-US"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El análisis de riesgo, también conocido como evaluación de riesgos o PHA por sus siglas en inglés. Process Hazards Analysis, es el estudio de las causas de las posibles amenazas y probables eventos no deseados y los daños y consecuencias que éstas puedan producir.</a:t>
            </a:r>
          </a:p>
        </p:txBody>
      </p:sp>
    </p:spTree>
    <p:extLst>
      <p:ext uri="{BB962C8B-B14F-4D97-AF65-F5344CB8AC3E}">
        <p14:creationId xmlns:p14="http://schemas.microsoft.com/office/powerpoint/2010/main" val="2730235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DAD1F5-6D3C-A380-90C3-DBD61030273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053BB5-495B-2C50-93CB-305E36A5A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E2B078-3E76-9669-3643-37CD974F7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A178F-9E0B-6372-B183-EFD06824920C}"/>
              </a:ext>
            </a:extLst>
          </p:cNvPr>
          <p:cNvSpPr>
            <a:spLocks noGrp="1"/>
          </p:cNvSpPr>
          <p:nvPr>
            <p:ph type="title"/>
          </p:nvPr>
        </p:nvSpPr>
        <p:spPr>
          <a:xfrm>
            <a:off x="959157" y="1113764"/>
            <a:ext cx="3269749" cy="4624327"/>
          </a:xfrm>
        </p:spPr>
        <p:txBody>
          <a:bodyPr anchor="ctr">
            <a:normAutofit/>
          </a:bodyPr>
          <a:lstStyle/>
          <a:p>
            <a:r>
              <a:rPr lang="en-US" sz="3200" dirty="0" err="1">
                <a:solidFill>
                  <a:srgbClr val="FFFFFF"/>
                </a:solidFill>
              </a:rPr>
              <a:t>etapas</a:t>
            </a:r>
            <a:endParaRPr lang="en-US" sz="3200" dirty="0">
              <a:solidFill>
                <a:srgbClr val="FFFFFF"/>
              </a:solidFill>
            </a:endParaRPr>
          </a:p>
        </p:txBody>
      </p:sp>
      <p:sp>
        <p:nvSpPr>
          <p:cNvPr id="3" name="Content Placeholder 2">
            <a:extLst>
              <a:ext uri="{FF2B5EF4-FFF2-40B4-BE49-F238E27FC236}">
                <a16:creationId xmlns:a16="http://schemas.microsoft.com/office/drawing/2014/main" id="{67E88C46-A8BE-3F3B-BFD0-44523CFECFA2}"/>
              </a:ext>
            </a:extLst>
          </p:cNvPr>
          <p:cNvSpPr>
            <a:spLocks noGrp="1"/>
          </p:cNvSpPr>
          <p:nvPr>
            <p:ph type="body" idx="1"/>
          </p:nvPr>
        </p:nvSpPr>
        <p:spPr>
          <a:xfrm>
            <a:off x="5155905" y="1113764"/>
            <a:ext cx="6108179" cy="4624327"/>
          </a:xfrm>
        </p:spPr>
        <p:txBody>
          <a:bodyPr anchor="ctr">
            <a:normAutofit/>
          </a:bodyPr>
          <a:lstStyle/>
          <a:p>
            <a:r>
              <a:rPr lang="es-MX" dirty="0"/>
              <a:t>Planificación</a:t>
            </a:r>
          </a:p>
          <a:p>
            <a:r>
              <a:rPr lang="es-MX" dirty="0"/>
              <a:t>Ejecución</a:t>
            </a:r>
          </a:p>
          <a:p>
            <a:r>
              <a:rPr lang="es-MX" dirty="0"/>
              <a:t>Prueba</a:t>
            </a:r>
          </a:p>
          <a:p>
            <a:r>
              <a:rPr lang="es-MX" dirty="0"/>
              <a:t>Actualización</a:t>
            </a:r>
          </a:p>
          <a:p>
            <a:endParaRPr lang="es-MX" dirty="0"/>
          </a:p>
          <a:p>
            <a:r>
              <a:rPr lang="es-MX" b="0" i="0" dirty="0">
                <a:solidFill>
                  <a:srgbClr val="171D29"/>
                </a:solidFill>
                <a:effectLst/>
                <a:latin typeface="Open Sans" panose="020B0606030504020204" pitchFamily="34" charset="0"/>
              </a:rPr>
              <a:t>Cada una de estas etapas conduce a la siguiente. </a:t>
            </a:r>
            <a:r>
              <a:rPr lang="es-MX" b="0" i="0">
                <a:solidFill>
                  <a:srgbClr val="171D29"/>
                </a:solidFill>
                <a:effectLst/>
                <a:latin typeface="Open Sans" panose="020B0606030504020204" pitchFamily="34" charset="0"/>
              </a:rPr>
              <a:t>Es un proceso circular que permite que </a:t>
            </a:r>
            <a:r>
              <a:rPr lang="es-MX" b="1" i="0">
                <a:solidFill>
                  <a:srgbClr val="171D29"/>
                </a:solidFill>
                <a:effectLst/>
                <a:latin typeface="Open Sans" panose="020B0606030504020204" pitchFamily="34" charset="0"/>
              </a:rPr>
              <a:t>el Plan de Continuidad TIC de la organización esté siempre actualizado</a:t>
            </a:r>
            <a:r>
              <a:rPr lang="es-MX" b="0" i="0">
                <a:solidFill>
                  <a:srgbClr val="171D29"/>
                </a:solidFill>
                <a:effectLst/>
                <a:latin typeface="Open Sans" panose="020B0606030504020204" pitchFamily="34" charset="0"/>
              </a:rPr>
              <a:t> y responda a las necesidades específicas de cada momento</a:t>
            </a:r>
            <a:endParaRPr dirty="0"/>
          </a:p>
        </p:txBody>
      </p:sp>
    </p:spTree>
    <p:extLst>
      <p:ext uri="{BB962C8B-B14F-4D97-AF65-F5344CB8AC3E}">
        <p14:creationId xmlns:p14="http://schemas.microsoft.com/office/powerpoint/2010/main" val="3688788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AADC65-BA76-7CA7-5168-85A79126504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DECB62-36C2-EFA4-C403-84F4A7566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109F898-92CB-05FE-9E4C-0E633DDF8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6B048-54F7-52BB-216C-BAD18A56ADC8}"/>
              </a:ext>
            </a:extLst>
          </p:cNvPr>
          <p:cNvSpPr>
            <a:spLocks noGrp="1"/>
          </p:cNvSpPr>
          <p:nvPr>
            <p:ph type="title"/>
          </p:nvPr>
        </p:nvSpPr>
        <p:spPr>
          <a:xfrm>
            <a:off x="959157" y="1113764"/>
            <a:ext cx="3269749" cy="4624327"/>
          </a:xfrm>
        </p:spPr>
        <p:txBody>
          <a:bodyPr anchor="ctr">
            <a:normAutofit/>
          </a:bodyPr>
          <a:lstStyle/>
          <a:p>
            <a:r>
              <a:rPr lang="en-US" sz="3200" dirty="0" err="1">
                <a:solidFill>
                  <a:srgbClr val="FFFFFF"/>
                </a:solidFill>
              </a:rPr>
              <a:t>planificación</a:t>
            </a:r>
            <a:endParaRPr lang="en-US" sz="3200" dirty="0">
              <a:solidFill>
                <a:srgbClr val="FFFFFF"/>
              </a:solidFill>
            </a:endParaRPr>
          </a:p>
        </p:txBody>
      </p:sp>
      <p:sp>
        <p:nvSpPr>
          <p:cNvPr id="3" name="Content Placeholder 2">
            <a:extLst>
              <a:ext uri="{FF2B5EF4-FFF2-40B4-BE49-F238E27FC236}">
                <a16:creationId xmlns:a16="http://schemas.microsoft.com/office/drawing/2014/main" id="{EADC782C-743D-DC1E-8BEA-5ABF395002B1}"/>
              </a:ext>
            </a:extLst>
          </p:cNvPr>
          <p:cNvSpPr>
            <a:spLocks noGrp="1"/>
          </p:cNvSpPr>
          <p:nvPr>
            <p:ph type="body" idx="1"/>
          </p:nvPr>
        </p:nvSpPr>
        <p:spPr>
          <a:xfrm>
            <a:off x="5155905" y="1113764"/>
            <a:ext cx="6108179" cy="4624327"/>
          </a:xfrm>
        </p:spPr>
        <p:txBody>
          <a:bodyPr anchor="ctr">
            <a:normAutofit/>
          </a:bodyPr>
          <a:lstStyle/>
          <a:p>
            <a:pPr algn="l" fontAlgn="base">
              <a:buFont typeface="Arial" panose="020B0604020202020204" pitchFamily="34" charset="0"/>
              <a:buChar char="•"/>
            </a:pPr>
            <a:r>
              <a:rPr lang="es-MX" b="0" i="0" dirty="0">
                <a:solidFill>
                  <a:srgbClr val="171D29"/>
                </a:solidFill>
                <a:effectLst/>
                <a:latin typeface="Open Sans" panose="020B0606030504020204" pitchFamily="34" charset="0"/>
              </a:rPr>
              <a:t>Definición del alcance del Plan de Continuidad TIC</a:t>
            </a:r>
          </a:p>
          <a:p>
            <a:pPr algn="l" fontAlgn="base">
              <a:buFont typeface="Arial" panose="020B0604020202020204" pitchFamily="34" charset="0"/>
              <a:buChar char="•"/>
            </a:pPr>
            <a:r>
              <a:rPr lang="es-MX" b="0" i="0" dirty="0">
                <a:solidFill>
                  <a:srgbClr val="171D29"/>
                </a:solidFill>
                <a:effectLst/>
                <a:latin typeface="Open Sans" panose="020B0606030504020204" pitchFamily="34" charset="0"/>
              </a:rPr>
              <a:t>Análisis de impacto de negocio</a:t>
            </a:r>
          </a:p>
          <a:p>
            <a:pPr algn="l" fontAlgn="base">
              <a:buFont typeface="Arial" panose="020B0604020202020204" pitchFamily="34" charset="0"/>
              <a:buChar char="•"/>
            </a:pPr>
            <a:r>
              <a:rPr lang="es-MX" b="0" i="0" dirty="0">
                <a:solidFill>
                  <a:srgbClr val="171D29"/>
                </a:solidFill>
                <a:effectLst/>
                <a:latin typeface="Open Sans" panose="020B0606030504020204" pitchFamily="34" charset="0"/>
              </a:rPr>
              <a:t>Análisis de riesgos</a:t>
            </a:r>
          </a:p>
          <a:p>
            <a:pPr algn="l" fontAlgn="base">
              <a:buFont typeface="Arial" panose="020B0604020202020204" pitchFamily="34" charset="0"/>
              <a:buChar char="•"/>
            </a:pPr>
            <a:r>
              <a:rPr lang="es-MX" b="0" i="0" dirty="0">
                <a:solidFill>
                  <a:srgbClr val="171D29"/>
                </a:solidFill>
                <a:effectLst/>
                <a:latin typeface="Open Sans" panose="020B0606030504020204" pitchFamily="34" charset="0"/>
              </a:rPr>
              <a:t>Elaboración de una estrategia de continuidad TIC</a:t>
            </a:r>
          </a:p>
        </p:txBody>
      </p:sp>
    </p:spTree>
    <p:extLst>
      <p:ext uri="{BB962C8B-B14F-4D97-AF65-F5344CB8AC3E}">
        <p14:creationId xmlns:p14="http://schemas.microsoft.com/office/powerpoint/2010/main" val="2338726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A67AA8-398F-DC28-A9E8-63B0126002A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7EDBC4-A947-31DF-BACC-743C831E6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248952-607C-89D0-BBD9-D302031E5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63E22-EF08-31FA-3920-FF37952EC775}"/>
              </a:ext>
            </a:extLst>
          </p:cNvPr>
          <p:cNvSpPr>
            <a:spLocks noGrp="1"/>
          </p:cNvSpPr>
          <p:nvPr>
            <p:ph type="title"/>
          </p:nvPr>
        </p:nvSpPr>
        <p:spPr>
          <a:xfrm>
            <a:off x="959157" y="1113764"/>
            <a:ext cx="3269749" cy="4624327"/>
          </a:xfrm>
        </p:spPr>
        <p:txBody>
          <a:bodyPr anchor="ctr">
            <a:normAutofit/>
          </a:bodyPr>
          <a:lstStyle/>
          <a:p>
            <a:r>
              <a:rPr lang="en-US" sz="3200" dirty="0" err="1">
                <a:solidFill>
                  <a:srgbClr val="FFFFFF"/>
                </a:solidFill>
              </a:rPr>
              <a:t>Ejecución</a:t>
            </a:r>
            <a:endParaRPr lang="en-US" sz="3200" dirty="0">
              <a:solidFill>
                <a:srgbClr val="FFFFFF"/>
              </a:solidFill>
            </a:endParaRPr>
          </a:p>
        </p:txBody>
      </p:sp>
      <p:sp>
        <p:nvSpPr>
          <p:cNvPr id="3" name="Content Placeholder 2">
            <a:extLst>
              <a:ext uri="{FF2B5EF4-FFF2-40B4-BE49-F238E27FC236}">
                <a16:creationId xmlns:a16="http://schemas.microsoft.com/office/drawing/2014/main" id="{69342FDA-5703-0223-5A6E-43E7CC1A288F}"/>
              </a:ext>
            </a:extLst>
          </p:cNvPr>
          <p:cNvSpPr>
            <a:spLocks noGrp="1"/>
          </p:cNvSpPr>
          <p:nvPr>
            <p:ph type="body" idx="1"/>
          </p:nvPr>
        </p:nvSpPr>
        <p:spPr>
          <a:xfrm>
            <a:off x="5155905" y="1113764"/>
            <a:ext cx="6108179" cy="4624327"/>
          </a:xfrm>
        </p:spPr>
        <p:txBody>
          <a:bodyPr anchor="ctr">
            <a:normAutofit/>
          </a:bodyPr>
          <a:lstStyle/>
          <a:p>
            <a:pPr algn="l" fontAlgn="base">
              <a:buFont typeface="Arial" panose="020B0604020202020204" pitchFamily="34" charset="0"/>
              <a:buChar char="•"/>
            </a:pPr>
            <a:r>
              <a:rPr lang="es-MX" b="0" i="0" dirty="0">
                <a:solidFill>
                  <a:srgbClr val="171D29"/>
                </a:solidFill>
                <a:effectLst/>
                <a:latin typeface="Open Sans" panose="020B0606030504020204" pitchFamily="34" charset="0"/>
              </a:rPr>
              <a:t>Implementación de iniciativas</a:t>
            </a:r>
          </a:p>
          <a:p>
            <a:pPr algn="l" fontAlgn="base">
              <a:buFont typeface="Arial" panose="020B0604020202020204" pitchFamily="34" charset="0"/>
              <a:buChar char="•"/>
            </a:pPr>
            <a:r>
              <a:rPr lang="es-MX" b="0" i="0" dirty="0">
                <a:solidFill>
                  <a:srgbClr val="171D29"/>
                </a:solidFill>
                <a:effectLst/>
                <a:latin typeface="Open Sans" panose="020B0606030504020204" pitchFamily="34" charset="0"/>
              </a:rPr>
              <a:t>Elaboración de Planes de Actuación ante Incidencias</a:t>
            </a:r>
          </a:p>
          <a:p>
            <a:pPr algn="l" fontAlgn="base">
              <a:buFont typeface="Arial" panose="020B0604020202020204" pitchFamily="34" charset="0"/>
              <a:buChar char="•"/>
            </a:pPr>
            <a:r>
              <a:rPr lang="es-MX" b="0" i="0" dirty="0">
                <a:solidFill>
                  <a:srgbClr val="171D29"/>
                </a:solidFill>
                <a:effectLst/>
                <a:latin typeface="Open Sans" panose="020B0606030504020204" pitchFamily="34" charset="0"/>
              </a:rPr>
              <a:t>Formación del personal</a:t>
            </a:r>
          </a:p>
        </p:txBody>
      </p:sp>
    </p:spTree>
    <p:extLst>
      <p:ext uri="{BB962C8B-B14F-4D97-AF65-F5344CB8AC3E}">
        <p14:creationId xmlns:p14="http://schemas.microsoft.com/office/powerpoint/2010/main" val="3344708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36E4AA-8834-52B3-CE43-7C0B5382AD4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94AABF-CF08-B026-3BAA-0F91FFEF5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78F1B6F-6A60-9BC6-7903-C25386462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483025-08ED-22BE-951D-A9ABFD218DE8}"/>
              </a:ext>
            </a:extLst>
          </p:cNvPr>
          <p:cNvSpPr>
            <a:spLocks noGrp="1"/>
          </p:cNvSpPr>
          <p:nvPr>
            <p:ph type="title"/>
          </p:nvPr>
        </p:nvSpPr>
        <p:spPr>
          <a:xfrm>
            <a:off x="959157" y="1113764"/>
            <a:ext cx="3269749" cy="4624327"/>
          </a:xfrm>
        </p:spPr>
        <p:txBody>
          <a:bodyPr anchor="ctr">
            <a:normAutofit/>
          </a:bodyPr>
          <a:lstStyle/>
          <a:p>
            <a:r>
              <a:rPr lang="en-US" sz="3200" dirty="0" err="1">
                <a:solidFill>
                  <a:srgbClr val="FFFFFF"/>
                </a:solidFill>
              </a:rPr>
              <a:t>prueba</a:t>
            </a:r>
            <a:endParaRPr lang="en-US" sz="3200" dirty="0">
              <a:solidFill>
                <a:srgbClr val="FFFFFF"/>
              </a:solidFill>
            </a:endParaRPr>
          </a:p>
        </p:txBody>
      </p:sp>
      <p:sp>
        <p:nvSpPr>
          <p:cNvPr id="3" name="Content Placeholder 2">
            <a:extLst>
              <a:ext uri="{FF2B5EF4-FFF2-40B4-BE49-F238E27FC236}">
                <a16:creationId xmlns:a16="http://schemas.microsoft.com/office/drawing/2014/main" id="{59B0C1DD-1808-19F9-F72C-6ED9E286DD9E}"/>
              </a:ext>
            </a:extLst>
          </p:cNvPr>
          <p:cNvSpPr>
            <a:spLocks noGrp="1"/>
          </p:cNvSpPr>
          <p:nvPr>
            <p:ph type="body" idx="1"/>
          </p:nvPr>
        </p:nvSpPr>
        <p:spPr>
          <a:xfrm>
            <a:off x="5155905" y="1113764"/>
            <a:ext cx="6108179" cy="4624327"/>
          </a:xfrm>
        </p:spPr>
        <p:txBody>
          <a:bodyPr anchor="ctr">
            <a:normAutofit/>
          </a:bodyPr>
          <a:lstStyle/>
          <a:p>
            <a:pPr algn="l" fontAlgn="base">
              <a:buFont typeface="Arial" panose="020B0604020202020204" pitchFamily="34" charset="0"/>
              <a:buChar char="•"/>
            </a:pPr>
            <a:r>
              <a:rPr lang="es-MX" b="0" i="0" dirty="0">
                <a:solidFill>
                  <a:srgbClr val="171D29"/>
                </a:solidFill>
                <a:effectLst/>
                <a:latin typeface="Open Sans" panose="020B0606030504020204" pitchFamily="34" charset="0"/>
              </a:rPr>
              <a:t>Plan de pruebas</a:t>
            </a:r>
          </a:p>
          <a:p>
            <a:pPr algn="l" fontAlgn="base">
              <a:buFont typeface="Arial" panose="020B0604020202020204" pitchFamily="34" charset="0"/>
              <a:buChar char="•"/>
            </a:pPr>
            <a:r>
              <a:rPr lang="es-MX" b="0" i="0" dirty="0">
                <a:solidFill>
                  <a:srgbClr val="171D29"/>
                </a:solidFill>
                <a:effectLst/>
                <a:latin typeface="Open Sans" panose="020B0606030504020204" pitchFamily="34" charset="0"/>
              </a:rPr>
              <a:t>Revisión del PCTIC según los resultados de las pruebas</a:t>
            </a:r>
          </a:p>
          <a:p>
            <a:pPr algn="l" fontAlgn="base">
              <a:buFont typeface="Arial" panose="020B0604020202020204" pitchFamily="34" charset="0"/>
              <a:buChar char="•"/>
            </a:pPr>
            <a:r>
              <a:rPr lang="es-MX" b="0" i="0" dirty="0">
                <a:solidFill>
                  <a:srgbClr val="171D29"/>
                </a:solidFill>
                <a:effectLst/>
                <a:latin typeface="Open Sans" panose="020B0606030504020204" pitchFamily="34" charset="0"/>
              </a:rPr>
              <a:t>Revisión del registro de incidentes</a:t>
            </a:r>
          </a:p>
        </p:txBody>
      </p:sp>
    </p:spTree>
    <p:extLst>
      <p:ext uri="{BB962C8B-B14F-4D97-AF65-F5344CB8AC3E}">
        <p14:creationId xmlns:p14="http://schemas.microsoft.com/office/powerpoint/2010/main" val="5258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F2E14B-9044-9D54-BEE7-DC058C4B010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8330B7-0446-EF32-4EA9-55A4B19C6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493AB2-6486-87C7-AD75-8D98320F8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9DA9DE-8AF4-5CCC-A764-FEEA65078AC3}"/>
              </a:ext>
            </a:extLst>
          </p:cNvPr>
          <p:cNvSpPr>
            <a:spLocks noGrp="1"/>
          </p:cNvSpPr>
          <p:nvPr>
            <p:ph type="title"/>
          </p:nvPr>
        </p:nvSpPr>
        <p:spPr>
          <a:xfrm>
            <a:off x="959157" y="1113764"/>
            <a:ext cx="3269749" cy="4624327"/>
          </a:xfrm>
        </p:spPr>
        <p:txBody>
          <a:bodyPr anchor="ctr">
            <a:normAutofit/>
          </a:bodyPr>
          <a:lstStyle/>
          <a:p>
            <a:r>
              <a:rPr lang="en-US" sz="3200" dirty="0" err="1">
                <a:solidFill>
                  <a:srgbClr val="FFFFFF"/>
                </a:solidFill>
              </a:rPr>
              <a:t>actualización</a:t>
            </a:r>
            <a:endParaRPr lang="en-US" sz="3200" dirty="0">
              <a:solidFill>
                <a:srgbClr val="FFFFFF"/>
              </a:solidFill>
            </a:endParaRPr>
          </a:p>
        </p:txBody>
      </p:sp>
      <p:sp>
        <p:nvSpPr>
          <p:cNvPr id="3" name="Content Placeholder 2">
            <a:extLst>
              <a:ext uri="{FF2B5EF4-FFF2-40B4-BE49-F238E27FC236}">
                <a16:creationId xmlns:a16="http://schemas.microsoft.com/office/drawing/2014/main" id="{1B8E1025-EB40-1FB9-AC08-7949DACF8B3B}"/>
              </a:ext>
            </a:extLst>
          </p:cNvPr>
          <p:cNvSpPr>
            <a:spLocks noGrp="1"/>
          </p:cNvSpPr>
          <p:nvPr>
            <p:ph type="body" idx="1"/>
          </p:nvPr>
        </p:nvSpPr>
        <p:spPr>
          <a:xfrm>
            <a:off x="5155905" y="1113764"/>
            <a:ext cx="6108179" cy="4624327"/>
          </a:xfrm>
        </p:spPr>
        <p:txBody>
          <a:bodyPr anchor="ctr">
            <a:normAutofit/>
          </a:bodyPr>
          <a:lstStyle/>
          <a:p>
            <a:pPr algn="l" fontAlgn="base">
              <a:buFont typeface="Arial" panose="020B0604020202020204" pitchFamily="34" charset="0"/>
              <a:buChar char="•"/>
            </a:pPr>
            <a:r>
              <a:rPr lang="es-MX" b="0" i="0" dirty="0">
                <a:solidFill>
                  <a:srgbClr val="171D29"/>
                </a:solidFill>
                <a:effectLst/>
                <a:latin typeface="Open Sans" panose="020B0606030504020204" pitchFamily="34" charset="0"/>
              </a:rPr>
              <a:t>Acciones correctivas</a:t>
            </a:r>
          </a:p>
          <a:p>
            <a:pPr algn="l" fontAlgn="base">
              <a:buFont typeface="Arial" panose="020B0604020202020204" pitchFamily="34" charset="0"/>
              <a:buChar char="•"/>
            </a:pPr>
            <a:r>
              <a:rPr lang="es-MX" b="0" i="0" dirty="0">
                <a:solidFill>
                  <a:srgbClr val="171D29"/>
                </a:solidFill>
                <a:effectLst/>
                <a:latin typeface="Open Sans" panose="020B0606030504020204" pitchFamily="34" charset="0"/>
              </a:rPr>
              <a:t>Mejoras del PCTIC</a:t>
            </a:r>
          </a:p>
          <a:p>
            <a:pPr algn="l" fontAlgn="base">
              <a:buFont typeface="Arial" panose="020B0604020202020204" pitchFamily="34" charset="0"/>
              <a:buChar char="•"/>
            </a:pPr>
            <a:r>
              <a:rPr lang="es-MX" b="0" i="0" dirty="0">
                <a:solidFill>
                  <a:srgbClr val="171D29"/>
                </a:solidFill>
                <a:effectLst/>
                <a:latin typeface="Open Sans" panose="020B0606030504020204" pitchFamily="34" charset="0"/>
              </a:rPr>
              <a:t>Actualización del PCTIC</a:t>
            </a:r>
          </a:p>
        </p:txBody>
      </p:sp>
    </p:spTree>
    <p:extLst>
      <p:ext uri="{BB962C8B-B14F-4D97-AF65-F5344CB8AC3E}">
        <p14:creationId xmlns:p14="http://schemas.microsoft.com/office/powerpoint/2010/main" val="4167278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1E392-0369-AEE2-63EF-32FA247C71D0}"/>
              </a:ext>
            </a:extLst>
          </p:cNvPr>
          <p:cNvSpPr>
            <a:spLocks noGrp="1"/>
          </p:cNvSpPr>
          <p:nvPr>
            <p:ph type="title"/>
          </p:nvPr>
        </p:nvSpPr>
        <p:spPr/>
        <p:txBody>
          <a:bodyPr/>
          <a:lstStyle/>
          <a:p>
            <a:r>
              <a:rPr lang="es-GT" dirty="0"/>
              <a:t>Diferencia entre </a:t>
            </a:r>
            <a:r>
              <a:rPr lang="es-GT" dirty="0" err="1"/>
              <a:t>rpo</a:t>
            </a:r>
            <a:r>
              <a:rPr lang="es-GT" dirty="0"/>
              <a:t> y </a:t>
            </a:r>
            <a:r>
              <a:rPr lang="es-GT" dirty="0" err="1"/>
              <a:t>rto</a:t>
            </a:r>
            <a:endParaRPr lang="en-US" dirty="0"/>
          </a:p>
        </p:txBody>
      </p:sp>
      <p:sp>
        <p:nvSpPr>
          <p:cNvPr id="3" name="Marcador de contenido 2">
            <a:extLst>
              <a:ext uri="{FF2B5EF4-FFF2-40B4-BE49-F238E27FC236}">
                <a16:creationId xmlns:a16="http://schemas.microsoft.com/office/drawing/2014/main" id="{6479FAF3-463B-726E-3FF3-D61EA4A9E2F3}"/>
              </a:ext>
            </a:extLst>
          </p:cNvPr>
          <p:cNvSpPr>
            <a:spLocks noGrp="1"/>
          </p:cNvSpPr>
          <p:nvPr>
            <p:ph idx="1"/>
          </p:nvPr>
        </p:nvSpPr>
        <p:spPr/>
        <p:txBody>
          <a:bodyPr anchor="t"/>
          <a:lstStyle/>
          <a:p>
            <a:r>
              <a:rPr lang="es-GT" dirty="0"/>
              <a:t>RPO: </a:t>
            </a:r>
            <a:r>
              <a:rPr lang="es-GT" dirty="0" err="1"/>
              <a:t>Recovery</a:t>
            </a:r>
            <a:r>
              <a:rPr lang="es-GT" dirty="0"/>
              <a:t> Point </a:t>
            </a:r>
            <a:r>
              <a:rPr lang="es-GT" dirty="0" err="1"/>
              <a:t>Objective</a:t>
            </a:r>
            <a:endParaRPr lang="es-GT" dirty="0"/>
          </a:p>
          <a:p>
            <a:endParaRPr lang="es-GT" dirty="0"/>
          </a:p>
          <a:p>
            <a:endParaRPr lang="en-US" dirty="0"/>
          </a:p>
        </p:txBody>
      </p:sp>
      <p:pic>
        <p:nvPicPr>
          <p:cNvPr id="1026" name="Picture 2" descr="RPO timeline">
            <a:extLst>
              <a:ext uri="{FF2B5EF4-FFF2-40B4-BE49-F238E27FC236}">
                <a16:creationId xmlns:a16="http://schemas.microsoft.com/office/drawing/2014/main" id="{C1FC45E0-095E-089D-B928-57EB0230E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286" y="2525854"/>
            <a:ext cx="7920874" cy="3797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191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044E9-10F1-1577-ABD3-AA83D25D3C6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7F54FB7-2BC2-AB7C-F4B4-F1BB60AA01FA}"/>
              </a:ext>
            </a:extLst>
          </p:cNvPr>
          <p:cNvSpPr>
            <a:spLocks noGrp="1"/>
          </p:cNvSpPr>
          <p:nvPr>
            <p:ph type="title"/>
          </p:nvPr>
        </p:nvSpPr>
        <p:spPr/>
        <p:txBody>
          <a:bodyPr/>
          <a:lstStyle/>
          <a:p>
            <a:r>
              <a:rPr lang="es-GT" dirty="0"/>
              <a:t>Diferencia entre </a:t>
            </a:r>
            <a:r>
              <a:rPr lang="es-GT" dirty="0" err="1"/>
              <a:t>rpo</a:t>
            </a:r>
            <a:r>
              <a:rPr lang="es-GT" dirty="0"/>
              <a:t> y </a:t>
            </a:r>
            <a:r>
              <a:rPr lang="es-GT" dirty="0" err="1"/>
              <a:t>rto</a:t>
            </a:r>
            <a:endParaRPr lang="en-US" dirty="0"/>
          </a:p>
        </p:txBody>
      </p:sp>
      <p:sp>
        <p:nvSpPr>
          <p:cNvPr id="3" name="Marcador de contenido 2">
            <a:extLst>
              <a:ext uri="{FF2B5EF4-FFF2-40B4-BE49-F238E27FC236}">
                <a16:creationId xmlns:a16="http://schemas.microsoft.com/office/drawing/2014/main" id="{3FD253D1-4CCE-3555-AAB5-AFF2E64C0025}"/>
              </a:ext>
            </a:extLst>
          </p:cNvPr>
          <p:cNvSpPr>
            <a:spLocks noGrp="1"/>
          </p:cNvSpPr>
          <p:nvPr>
            <p:ph idx="1"/>
          </p:nvPr>
        </p:nvSpPr>
        <p:spPr/>
        <p:txBody>
          <a:bodyPr anchor="t"/>
          <a:lstStyle/>
          <a:p>
            <a:r>
              <a:rPr lang="es-GT" dirty="0"/>
              <a:t>RTO: </a:t>
            </a:r>
            <a:r>
              <a:rPr lang="es-GT" dirty="0" err="1"/>
              <a:t>Recovery</a:t>
            </a:r>
            <a:r>
              <a:rPr lang="es-GT" dirty="0"/>
              <a:t> Time </a:t>
            </a:r>
            <a:r>
              <a:rPr lang="es-GT" dirty="0" err="1"/>
              <a:t>Objective</a:t>
            </a:r>
            <a:endParaRPr lang="es-GT" dirty="0"/>
          </a:p>
          <a:p>
            <a:endParaRPr lang="es-GT" dirty="0"/>
          </a:p>
        </p:txBody>
      </p:sp>
      <p:pic>
        <p:nvPicPr>
          <p:cNvPr id="2050" name="Picture 2" descr="RTO timeline">
            <a:extLst>
              <a:ext uri="{FF2B5EF4-FFF2-40B4-BE49-F238E27FC236}">
                <a16:creationId xmlns:a16="http://schemas.microsoft.com/office/drawing/2014/main" id="{8710EFA1-34FD-9B95-6397-1463756C0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69" y="2614875"/>
            <a:ext cx="8141364" cy="3903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482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E00D3-3580-150E-D782-41CC9BF0F37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AC6654-FE58-6B16-7B47-C55C3E67EB74}"/>
              </a:ext>
            </a:extLst>
          </p:cNvPr>
          <p:cNvSpPr>
            <a:spLocks noGrp="1"/>
          </p:cNvSpPr>
          <p:nvPr>
            <p:ph type="title"/>
          </p:nvPr>
        </p:nvSpPr>
        <p:spPr/>
        <p:txBody>
          <a:bodyPr/>
          <a:lstStyle/>
          <a:p>
            <a:r>
              <a:rPr lang="es-GT" dirty="0"/>
              <a:t>Diferencia entre </a:t>
            </a:r>
            <a:r>
              <a:rPr lang="es-GT" dirty="0" err="1"/>
              <a:t>rpo</a:t>
            </a:r>
            <a:r>
              <a:rPr lang="es-GT" dirty="0"/>
              <a:t> y </a:t>
            </a:r>
            <a:r>
              <a:rPr lang="es-GT" dirty="0" err="1"/>
              <a:t>rto</a:t>
            </a:r>
            <a:endParaRPr lang="en-US" dirty="0"/>
          </a:p>
        </p:txBody>
      </p:sp>
      <p:sp>
        <p:nvSpPr>
          <p:cNvPr id="3" name="Marcador de contenido 2">
            <a:extLst>
              <a:ext uri="{FF2B5EF4-FFF2-40B4-BE49-F238E27FC236}">
                <a16:creationId xmlns:a16="http://schemas.microsoft.com/office/drawing/2014/main" id="{4726AFC0-89F3-19A7-DB3C-B3C86BC9BDC0}"/>
              </a:ext>
            </a:extLst>
          </p:cNvPr>
          <p:cNvSpPr>
            <a:spLocks noGrp="1"/>
          </p:cNvSpPr>
          <p:nvPr>
            <p:ph idx="1"/>
          </p:nvPr>
        </p:nvSpPr>
        <p:spPr/>
        <p:txBody>
          <a:bodyPr anchor="t"/>
          <a:lstStyle/>
          <a:p>
            <a:r>
              <a:rPr lang="es-GT" dirty="0"/>
              <a:t>RPO: Cantidad máxima de pérdida de datos </a:t>
            </a:r>
          </a:p>
          <a:p>
            <a:pPr lvl="1"/>
            <a:r>
              <a:rPr lang="es-GT" dirty="0"/>
              <a:t>Estrategia de respaldo</a:t>
            </a:r>
          </a:p>
          <a:p>
            <a:pPr lvl="1"/>
            <a:r>
              <a:rPr lang="es-GT" dirty="0"/>
              <a:t>Centrada en datos</a:t>
            </a:r>
          </a:p>
          <a:p>
            <a:r>
              <a:rPr lang="es-GT" dirty="0"/>
              <a:t>RTO:  Tiempo de recuperación </a:t>
            </a:r>
          </a:p>
          <a:p>
            <a:pPr lvl="1"/>
            <a:r>
              <a:rPr lang="es-GT" dirty="0"/>
              <a:t>Estrategia de recuperación ante desastres</a:t>
            </a:r>
          </a:p>
          <a:p>
            <a:pPr lvl="1"/>
            <a:r>
              <a:rPr lang="es-GT" dirty="0"/>
              <a:t>Centrada en toda la infraestructura</a:t>
            </a:r>
            <a:endParaRPr lang="en-US" dirty="0"/>
          </a:p>
        </p:txBody>
      </p:sp>
    </p:spTree>
    <p:extLst>
      <p:ext uri="{BB962C8B-B14F-4D97-AF65-F5344CB8AC3E}">
        <p14:creationId xmlns:p14="http://schemas.microsoft.com/office/powerpoint/2010/main" val="79921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2B73FB-7409-AD83-FE02-06946C42259A}"/>
              </a:ext>
            </a:extLst>
          </p:cNvPr>
          <p:cNvSpPr>
            <a:spLocks noGrp="1"/>
          </p:cNvSpPr>
          <p:nvPr>
            <p:ph type="title"/>
          </p:nvPr>
        </p:nvSpPr>
        <p:spPr/>
        <p:txBody>
          <a:bodyPr/>
          <a:lstStyle/>
          <a:p>
            <a:r>
              <a:rPr lang="es-GT" dirty="0"/>
              <a:t>Ejemplo - banco</a:t>
            </a:r>
            <a:endParaRPr lang="en-US" dirty="0"/>
          </a:p>
        </p:txBody>
      </p:sp>
      <p:sp>
        <p:nvSpPr>
          <p:cNvPr id="3" name="Marcador de contenido 2">
            <a:extLst>
              <a:ext uri="{FF2B5EF4-FFF2-40B4-BE49-F238E27FC236}">
                <a16:creationId xmlns:a16="http://schemas.microsoft.com/office/drawing/2014/main" id="{4B557134-B416-6819-72E7-AD8FCECFEEE4}"/>
              </a:ext>
            </a:extLst>
          </p:cNvPr>
          <p:cNvSpPr>
            <a:spLocks noGrp="1"/>
          </p:cNvSpPr>
          <p:nvPr>
            <p:ph idx="1"/>
          </p:nvPr>
        </p:nvSpPr>
        <p:spPr/>
        <p:txBody>
          <a:bodyPr anchor="t"/>
          <a:lstStyle/>
          <a:p>
            <a:r>
              <a:rPr lang="es-GT" dirty="0"/>
              <a:t>RPO contó la pérdida de datos en 20 transacciones</a:t>
            </a:r>
          </a:p>
          <a:p>
            <a:r>
              <a:rPr lang="es-GT" dirty="0"/>
              <a:t>RTO contó el tiempo de recuperación en 10 minutos.</a:t>
            </a:r>
          </a:p>
          <a:p>
            <a:r>
              <a:rPr lang="es-GT" dirty="0"/>
              <a:t>9 a.m. una aplicación quedo offline en un servidor del banco, detuvo servicios por 5 minutos, más de 500 transacciones pérdidas.</a:t>
            </a:r>
          </a:p>
          <a:p>
            <a:pPr lvl="1"/>
            <a:r>
              <a:rPr lang="es-GT" dirty="0"/>
              <a:t>Dentro o fuera de los parámetros?</a:t>
            </a:r>
          </a:p>
          <a:p>
            <a:r>
              <a:rPr lang="es-GT" dirty="0"/>
              <a:t>3 a.m. cierre de los sistemas por una hora.</a:t>
            </a:r>
          </a:p>
          <a:p>
            <a:pPr lvl="1"/>
            <a:r>
              <a:rPr lang="es-GT" dirty="0"/>
              <a:t>Excedió el RTO en 50 minutos </a:t>
            </a:r>
          </a:p>
          <a:p>
            <a:pPr lvl="1"/>
            <a:r>
              <a:rPr lang="es-GT" dirty="0"/>
              <a:t>Dentro o fuera de los parámetros?</a:t>
            </a:r>
          </a:p>
          <a:p>
            <a:pPr lvl="1"/>
            <a:endParaRPr lang="es-GT" dirty="0"/>
          </a:p>
        </p:txBody>
      </p:sp>
    </p:spTree>
    <p:extLst>
      <p:ext uri="{BB962C8B-B14F-4D97-AF65-F5344CB8AC3E}">
        <p14:creationId xmlns:p14="http://schemas.microsoft.com/office/powerpoint/2010/main" val="552288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2D0F2-049A-C96B-D3EE-F1A090CADA44}"/>
              </a:ext>
            </a:extLst>
          </p:cNvPr>
          <p:cNvSpPr>
            <a:spLocks noGrp="1"/>
          </p:cNvSpPr>
          <p:nvPr>
            <p:ph type="title"/>
          </p:nvPr>
        </p:nvSpPr>
        <p:spPr/>
        <p:txBody>
          <a:bodyPr/>
          <a:lstStyle/>
          <a:p>
            <a:r>
              <a:rPr lang="es-GT" dirty="0"/>
              <a:t>Desarrollar </a:t>
            </a:r>
            <a:r>
              <a:rPr lang="es-GT" dirty="0" err="1"/>
              <a:t>rto</a:t>
            </a:r>
            <a:r>
              <a:rPr lang="es-GT" dirty="0"/>
              <a:t> y </a:t>
            </a:r>
            <a:r>
              <a:rPr lang="es-GT" dirty="0" err="1"/>
              <a:t>rpo</a:t>
            </a:r>
            <a:endParaRPr lang="en-US" dirty="0"/>
          </a:p>
        </p:txBody>
      </p:sp>
      <p:sp>
        <p:nvSpPr>
          <p:cNvPr id="3" name="Marcador de contenido 2">
            <a:extLst>
              <a:ext uri="{FF2B5EF4-FFF2-40B4-BE49-F238E27FC236}">
                <a16:creationId xmlns:a16="http://schemas.microsoft.com/office/drawing/2014/main" id="{98A6BD58-B46F-A12C-8EED-3B6560D3BDC3}"/>
              </a:ext>
            </a:extLst>
          </p:cNvPr>
          <p:cNvSpPr>
            <a:spLocks noGrp="1"/>
          </p:cNvSpPr>
          <p:nvPr>
            <p:ph idx="1"/>
          </p:nvPr>
        </p:nvSpPr>
        <p:spPr/>
        <p:txBody>
          <a:bodyPr/>
          <a:lstStyle/>
          <a:p>
            <a:r>
              <a:rPr lang="es-MX" dirty="0"/>
              <a:t>Costo del tiempo de inactividad del sistema</a:t>
            </a:r>
          </a:p>
          <a:p>
            <a:r>
              <a:rPr lang="es-MX" dirty="0"/>
              <a:t>Impacto en la productividad de los empleados</a:t>
            </a:r>
          </a:p>
          <a:p>
            <a:r>
              <a:rPr lang="es-MX" dirty="0"/>
              <a:t>Pérdida de horas facturables</a:t>
            </a:r>
          </a:p>
          <a:p>
            <a:r>
              <a:rPr lang="es-MX" dirty="0"/>
              <a:t>Ventas perdidas </a:t>
            </a:r>
          </a:p>
          <a:p>
            <a:r>
              <a:rPr lang="es-MX" dirty="0"/>
              <a:t>Obligaciones de cumplimiento normativo</a:t>
            </a:r>
            <a:endParaRPr lang="en-US" dirty="0"/>
          </a:p>
        </p:txBody>
      </p:sp>
    </p:spTree>
    <p:extLst>
      <p:ext uri="{BB962C8B-B14F-4D97-AF65-F5344CB8AC3E}">
        <p14:creationId xmlns:p14="http://schemas.microsoft.com/office/powerpoint/2010/main" val="375892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7231784" cy="3654081"/>
          </a:xfrm>
        </p:spPr>
        <p:txBody>
          <a:bodyPr anchor="ctr">
            <a:normAutofit/>
          </a:bodyPr>
          <a:lstStyle/>
          <a:p>
            <a:r>
              <a:rPr lang="en-US" sz="5400">
                <a:solidFill>
                  <a:schemeClr val="tx2"/>
                </a:solidFill>
              </a:rPr>
              <a:t>Gestión de riesgos</a:t>
            </a:r>
          </a:p>
        </p:txBody>
      </p:sp>
      <p:sp>
        <p:nvSpPr>
          <p:cNvPr id="3" name="Content Placeholder 2"/>
          <p:cNvSpPr>
            <a:spLocks noGrp="1"/>
          </p:cNvSpPr>
          <p:nvPr>
            <p:ph type="subTitle" idx="1"/>
          </p:nvPr>
        </p:nvSpPr>
        <p:spPr>
          <a:xfrm>
            <a:off x="8129871" y="1552397"/>
            <a:ext cx="3610575" cy="3654082"/>
          </a:xfrm>
        </p:spPr>
        <p:txBody>
          <a:bodyPr anchor="ctr">
            <a:normAutofit/>
          </a:bodyPr>
          <a:lstStyle/>
          <a:p>
            <a:r>
              <a:rPr lang="es-MX" sz="3200" dirty="0"/>
              <a:t>Continuidad del negocio</a:t>
            </a:r>
            <a:endParaRPr sz="32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88758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487F-3AB7-E916-B240-69D9C30E822E}"/>
              </a:ext>
            </a:extLst>
          </p:cNvPr>
          <p:cNvSpPr>
            <a:spLocks noGrp="1"/>
          </p:cNvSpPr>
          <p:nvPr>
            <p:ph type="title"/>
          </p:nvPr>
        </p:nvSpPr>
        <p:spPr/>
        <p:txBody>
          <a:bodyPr/>
          <a:lstStyle/>
          <a:p>
            <a:r>
              <a:rPr lang="es-GT" dirty="0"/>
              <a:t>Situaciones de análisis</a:t>
            </a:r>
            <a:endParaRPr lang="en-US" dirty="0"/>
          </a:p>
        </p:txBody>
      </p:sp>
      <p:graphicFrame>
        <p:nvGraphicFramePr>
          <p:cNvPr id="4" name="Marcador de contenido 3">
            <a:extLst>
              <a:ext uri="{FF2B5EF4-FFF2-40B4-BE49-F238E27FC236}">
                <a16:creationId xmlns:a16="http://schemas.microsoft.com/office/drawing/2014/main" id="{532144F3-AD48-9C4E-10E7-C332212CA9F2}"/>
              </a:ext>
            </a:extLst>
          </p:cNvPr>
          <p:cNvGraphicFramePr>
            <a:graphicFrameLocks noGrp="1"/>
          </p:cNvGraphicFramePr>
          <p:nvPr>
            <p:ph idx="1"/>
            <p:extLst>
              <p:ext uri="{D42A27DB-BD31-4B8C-83A1-F6EECF244321}">
                <p14:modId xmlns:p14="http://schemas.microsoft.com/office/powerpoint/2010/main" val="1818880139"/>
              </p:ext>
            </p:extLst>
          </p:nvPr>
        </p:nvGraphicFramePr>
        <p:xfrm>
          <a:off x="3133725" y="2572544"/>
          <a:ext cx="5924550" cy="2621280"/>
        </p:xfrm>
        <a:graphic>
          <a:graphicData uri="http://schemas.openxmlformats.org/drawingml/2006/table">
            <a:tbl>
              <a:tblPr/>
              <a:tblGrid>
                <a:gridCol w="1724025">
                  <a:extLst>
                    <a:ext uri="{9D8B030D-6E8A-4147-A177-3AD203B41FA5}">
                      <a16:colId xmlns:a16="http://schemas.microsoft.com/office/drawing/2014/main" val="3358389106"/>
                    </a:ext>
                  </a:extLst>
                </a:gridCol>
                <a:gridCol w="619125">
                  <a:extLst>
                    <a:ext uri="{9D8B030D-6E8A-4147-A177-3AD203B41FA5}">
                      <a16:colId xmlns:a16="http://schemas.microsoft.com/office/drawing/2014/main" val="2371357670"/>
                    </a:ext>
                  </a:extLst>
                </a:gridCol>
                <a:gridCol w="619125">
                  <a:extLst>
                    <a:ext uri="{9D8B030D-6E8A-4147-A177-3AD203B41FA5}">
                      <a16:colId xmlns:a16="http://schemas.microsoft.com/office/drawing/2014/main" val="4012082228"/>
                    </a:ext>
                  </a:extLst>
                </a:gridCol>
                <a:gridCol w="619125">
                  <a:extLst>
                    <a:ext uri="{9D8B030D-6E8A-4147-A177-3AD203B41FA5}">
                      <a16:colId xmlns:a16="http://schemas.microsoft.com/office/drawing/2014/main" val="3449985853"/>
                    </a:ext>
                  </a:extLst>
                </a:gridCol>
                <a:gridCol w="619125">
                  <a:extLst>
                    <a:ext uri="{9D8B030D-6E8A-4147-A177-3AD203B41FA5}">
                      <a16:colId xmlns:a16="http://schemas.microsoft.com/office/drawing/2014/main" val="224183223"/>
                    </a:ext>
                  </a:extLst>
                </a:gridCol>
                <a:gridCol w="1724025">
                  <a:extLst>
                    <a:ext uri="{9D8B030D-6E8A-4147-A177-3AD203B41FA5}">
                      <a16:colId xmlns:a16="http://schemas.microsoft.com/office/drawing/2014/main" val="585577718"/>
                    </a:ext>
                  </a:extLst>
                </a:gridCol>
              </a:tblGrid>
              <a:tr h="0">
                <a:tc>
                  <a:txBody>
                    <a:bodyPr/>
                    <a:lstStyle/>
                    <a:p>
                      <a:pPr fontAlgn="t"/>
                      <a:r>
                        <a:rPr lang="en-US" b="1" dirty="0" err="1">
                          <a:solidFill>
                            <a:srgbClr val="666666"/>
                          </a:solidFill>
                          <a:effectLst/>
                        </a:rPr>
                        <a:t>Situación</a:t>
                      </a:r>
                      <a:endParaRPr lang="en-US" dirty="0">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r>
                        <a:rPr lang="en-US" b="1" dirty="0">
                          <a:solidFill>
                            <a:srgbClr val="666666"/>
                          </a:solidFill>
                          <a:effectLst/>
                        </a:rPr>
                        <a:t>Planned RPO</a:t>
                      </a:r>
                      <a:endParaRPr lang="en-US" dirty="0">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r>
                        <a:rPr lang="en-US" b="1" dirty="0">
                          <a:solidFill>
                            <a:srgbClr val="666666"/>
                          </a:solidFill>
                          <a:effectLst/>
                        </a:rPr>
                        <a:t>Actual RPO</a:t>
                      </a:r>
                      <a:endParaRPr lang="en-US" dirty="0">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r>
                        <a:rPr lang="en-US" b="1">
                          <a:solidFill>
                            <a:srgbClr val="666666"/>
                          </a:solidFill>
                          <a:effectLst/>
                        </a:rPr>
                        <a:t>Planned RTO</a:t>
                      </a:r>
                      <a:endParaRPr lang="en-US">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r>
                        <a:rPr lang="en-US" b="1">
                          <a:solidFill>
                            <a:srgbClr val="666666"/>
                          </a:solidFill>
                          <a:effectLst/>
                        </a:rPr>
                        <a:t>Actual RTO</a:t>
                      </a:r>
                      <a:endParaRPr lang="en-US">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r>
                        <a:rPr lang="en-US" b="1">
                          <a:solidFill>
                            <a:srgbClr val="666666"/>
                          </a:solidFill>
                          <a:effectLst/>
                        </a:rPr>
                        <a:t>Analysis</a:t>
                      </a:r>
                      <a:endParaRPr lang="en-US">
                        <a:solidFill>
                          <a:srgbClr val="666666"/>
                        </a:solidFill>
                        <a:effectLst/>
                      </a:endParaRP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val="4170307541"/>
                  </a:ext>
                </a:extLst>
              </a:tr>
              <a:tr h="0">
                <a:tc>
                  <a:txBody>
                    <a:bodyPr/>
                    <a:lstStyle/>
                    <a:p>
                      <a:pPr fontAlgn="t"/>
                      <a:r>
                        <a:rPr lang="en-US" dirty="0" err="1">
                          <a:solidFill>
                            <a:srgbClr val="666666"/>
                          </a:solidFill>
                          <a:effectLst/>
                        </a:rPr>
                        <a:t>Aplicación</a:t>
                      </a:r>
                      <a:r>
                        <a:rPr lang="en-US" dirty="0">
                          <a:solidFill>
                            <a:srgbClr val="666666"/>
                          </a:solidFill>
                          <a:effectLst/>
                        </a:rPr>
                        <a:t> de </a:t>
                      </a:r>
                      <a:r>
                        <a:rPr lang="en-US" dirty="0" err="1">
                          <a:solidFill>
                            <a:srgbClr val="666666"/>
                          </a:solidFill>
                          <a:effectLst/>
                        </a:rPr>
                        <a:t>misión</a:t>
                      </a:r>
                      <a:r>
                        <a:rPr lang="en-US" dirty="0">
                          <a:solidFill>
                            <a:srgbClr val="666666"/>
                          </a:solidFill>
                          <a:effectLst/>
                        </a:rPr>
                        <a:t> </a:t>
                      </a:r>
                      <a:r>
                        <a:rPr lang="en-US" dirty="0" err="1">
                          <a:solidFill>
                            <a:srgbClr val="666666"/>
                          </a:solidFill>
                          <a:effectLst/>
                        </a:rPr>
                        <a:t>crítica</a:t>
                      </a:r>
                      <a:endParaRPr lang="en-US" dirty="0">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r>
                        <a:rPr lang="en-US">
                          <a:solidFill>
                            <a:srgbClr val="666666"/>
                          </a:solidFill>
                          <a:effectLst/>
                        </a:rPr>
                        <a:t>0.5 hr</a:t>
                      </a:r>
                    </a:p>
                  </a:txBody>
                  <a:tcPr marL="38100" marR="38100" marT="38100" marB="38100">
                    <a:lnL>
                      <a:noFill/>
                    </a:lnL>
                    <a:lnR>
                      <a:noFill/>
                    </a:lnR>
                    <a:lnT>
                      <a:noFill/>
                    </a:lnT>
                    <a:lnB>
                      <a:noFill/>
                    </a:lnB>
                    <a:solidFill>
                      <a:srgbClr val="FFFFFF"/>
                    </a:solidFill>
                  </a:tcPr>
                </a:tc>
                <a:tc>
                  <a:txBody>
                    <a:bodyPr/>
                    <a:lstStyle/>
                    <a:p>
                      <a:pPr fontAlgn="t"/>
                      <a:r>
                        <a:rPr lang="en-US" dirty="0">
                          <a:solidFill>
                            <a:srgbClr val="666666"/>
                          </a:solidFill>
                          <a:effectLst/>
                        </a:rPr>
                        <a:t>1.5 </a:t>
                      </a:r>
                      <a:r>
                        <a:rPr lang="en-US" dirty="0" err="1">
                          <a:solidFill>
                            <a:srgbClr val="666666"/>
                          </a:solidFill>
                          <a:effectLst/>
                        </a:rPr>
                        <a:t>hrs</a:t>
                      </a:r>
                      <a:endParaRPr lang="en-US" dirty="0">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r>
                        <a:rPr lang="en-US">
                          <a:solidFill>
                            <a:srgbClr val="666666"/>
                          </a:solidFill>
                          <a:effectLst/>
                        </a:rPr>
                        <a:t>0.5 hr</a:t>
                      </a:r>
                    </a:p>
                  </a:txBody>
                  <a:tcPr marL="38100" marR="38100" marT="38100" marB="38100">
                    <a:lnL>
                      <a:noFill/>
                    </a:lnL>
                    <a:lnR>
                      <a:noFill/>
                    </a:lnR>
                    <a:lnT>
                      <a:noFill/>
                    </a:lnT>
                    <a:lnB>
                      <a:noFill/>
                    </a:lnB>
                    <a:solidFill>
                      <a:srgbClr val="FFFFFF"/>
                    </a:solidFill>
                  </a:tcPr>
                </a:tc>
                <a:tc>
                  <a:txBody>
                    <a:bodyPr/>
                    <a:lstStyle/>
                    <a:p>
                      <a:pPr fontAlgn="t"/>
                      <a:r>
                        <a:rPr lang="en-US">
                          <a:solidFill>
                            <a:srgbClr val="666666"/>
                          </a:solidFill>
                          <a:effectLst/>
                        </a:rPr>
                        <a:t>2.0 hrs</a:t>
                      </a:r>
                    </a:p>
                  </a:txBody>
                  <a:tcPr marL="38100" marR="38100" marT="38100" marB="38100">
                    <a:lnL>
                      <a:noFill/>
                    </a:lnL>
                    <a:lnR>
                      <a:noFill/>
                    </a:lnR>
                    <a:lnT>
                      <a:noFill/>
                    </a:lnT>
                    <a:lnB>
                      <a:noFill/>
                    </a:lnB>
                    <a:solidFill>
                      <a:srgbClr val="FFFFFF"/>
                    </a:solidFill>
                  </a:tcPr>
                </a:tc>
                <a:tc>
                  <a:txBody>
                    <a:bodyPr/>
                    <a:lstStyle/>
                    <a:p>
                      <a:pPr fontAlgn="t"/>
                      <a:r>
                        <a:rPr lang="en-US" dirty="0">
                          <a:solidFill>
                            <a:srgbClr val="666666"/>
                          </a:solidFill>
                          <a:effectLst/>
                        </a:rPr>
                        <a:t>Backup </a:t>
                      </a:r>
                      <a:r>
                        <a:rPr lang="en-US" dirty="0" err="1">
                          <a:solidFill>
                            <a:srgbClr val="666666"/>
                          </a:solidFill>
                          <a:effectLst/>
                        </a:rPr>
                        <a:t>insuficiente</a:t>
                      </a:r>
                      <a:r>
                        <a:rPr lang="en-US" dirty="0">
                          <a:solidFill>
                            <a:srgbClr val="666666"/>
                          </a:solidFill>
                          <a:effectLst/>
                        </a:rPr>
                        <a:t>, no se </a:t>
                      </a:r>
                      <a:r>
                        <a:rPr lang="en-US" dirty="0" err="1">
                          <a:solidFill>
                            <a:srgbClr val="666666"/>
                          </a:solidFill>
                          <a:effectLst/>
                        </a:rPr>
                        <a:t>pudo</a:t>
                      </a:r>
                      <a:r>
                        <a:rPr lang="en-US" dirty="0">
                          <a:solidFill>
                            <a:srgbClr val="666666"/>
                          </a:solidFill>
                          <a:effectLst/>
                        </a:rPr>
                        <a:t> </a:t>
                      </a:r>
                      <a:r>
                        <a:rPr lang="en-US" dirty="0" err="1">
                          <a:solidFill>
                            <a:srgbClr val="666666"/>
                          </a:solidFill>
                          <a:effectLst/>
                        </a:rPr>
                        <a:t>recuperar</a:t>
                      </a:r>
                      <a:r>
                        <a:rPr lang="en-US" dirty="0">
                          <a:solidFill>
                            <a:srgbClr val="666666"/>
                          </a:solidFill>
                          <a:effectLst/>
                        </a:rPr>
                        <a:t> </a:t>
                      </a:r>
                      <a:r>
                        <a:rPr lang="en-US" dirty="0" err="1">
                          <a:solidFill>
                            <a:srgbClr val="666666"/>
                          </a:solidFill>
                          <a:effectLst/>
                        </a:rPr>
                        <a:t>suficientemente</a:t>
                      </a:r>
                      <a:r>
                        <a:rPr lang="en-US" dirty="0">
                          <a:solidFill>
                            <a:srgbClr val="666666"/>
                          </a:solidFill>
                          <a:effectLst/>
                        </a:rPr>
                        <a:t> </a:t>
                      </a:r>
                      <a:r>
                        <a:rPr lang="en-US" dirty="0" err="1">
                          <a:solidFill>
                            <a:srgbClr val="666666"/>
                          </a:solidFill>
                          <a:effectLst/>
                        </a:rPr>
                        <a:t>rápido</a:t>
                      </a:r>
                      <a:r>
                        <a:rPr lang="en-US" dirty="0">
                          <a:solidFill>
                            <a:srgbClr val="666666"/>
                          </a:solidFill>
                          <a:effectLst/>
                        </a:rPr>
                        <a:t>.</a:t>
                      </a:r>
                    </a:p>
                    <a:p>
                      <a:pPr fontAlgn="t"/>
                      <a:endParaRPr lang="en-US" dirty="0">
                        <a:solidFill>
                          <a:srgbClr val="666666"/>
                        </a:solidFill>
                        <a:effectLst/>
                      </a:endParaRP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val="4036083330"/>
                  </a:ext>
                </a:extLst>
              </a:tr>
            </a:tbl>
          </a:graphicData>
        </a:graphic>
      </p:graphicFrame>
    </p:spTree>
    <p:extLst>
      <p:ext uri="{BB962C8B-B14F-4D97-AF65-F5344CB8AC3E}">
        <p14:creationId xmlns:p14="http://schemas.microsoft.com/office/powerpoint/2010/main" val="1594910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CC760-01F1-BE21-0B33-47113E65909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74D4F79-A30F-8B7A-CD93-8DD76A9B53D9}"/>
              </a:ext>
            </a:extLst>
          </p:cNvPr>
          <p:cNvSpPr>
            <a:spLocks noGrp="1"/>
          </p:cNvSpPr>
          <p:nvPr>
            <p:ph type="title"/>
          </p:nvPr>
        </p:nvSpPr>
        <p:spPr/>
        <p:txBody>
          <a:bodyPr/>
          <a:lstStyle/>
          <a:p>
            <a:r>
              <a:rPr lang="es-GT" dirty="0"/>
              <a:t>Situaciones de análisis</a:t>
            </a:r>
            <a:endParaRPr lang="en-US" dirty="0"/>
          </a:p>
        </p:txBody>
      </p:sp>
      <p:graphicFrame>
        <p:nvGraphicFramePr>
          <p:cNvPr id="4" name="Marcador de contenido 3">
            <a:extLst>
              <a:ext uri="{FF2B5EF4-FFF2-40B4-BE49-F238E27FC236}">
                <a16:creationId xmlns:a16="http://schemas.microsoft.com/office/drawing/2014/main" id="{6A68B3BA-02A4-9003-9B9F-0F639BA6E93A}"/>
              </a:ext>
            </a:extLst>
          </p:cNvPr>
          <p:cNvGraphicFramePr>
            <a:graphicFrameLocks noGrp="1"/>
          </p:cNvGraphicFramePr>
          <p:nvPr>
            <p:ph idx="1"/>
            <p:extLst>
              <p:ext uri="{D42A27DB-BD31-4B8C-83A1-F6EECF244321}">
                <p14:modId xmlns:p14="http://schemas.microsoft.com/office/powerpoint/2010/main" val="967885925"/>
              </p:ext>
            </p:extLst>
          </p:nvPr>
        </p:nvGraphicFramePr>
        <p:xfrm>
          <a:off x="3133725" y="2572544"/>
          <a:ext cx="5924550" cy="2346960"/>
        </p:xfrm>
        <a:graphic>
          <a:graphicData uri="http://schemas.openxmlformats.org/drawingml/2006/table">
            <a:tbl>
              <a:tblPr/>
              <a:tblGrid>
                <a:gridCol w="1724025">
                  <a:extLst>
                    <a:ext uri="{9D8B030D-6E8A-4147-A177-3AD203B41FA5}">
                      <a16:colId xmlns:a16="http://schemas.microsoft.com/office/drawing/2014/main" val="3358389106"/>
                    </a:ext>
                  </a:extLst>
                </a:gridCol>
                <a:gridCol w="619125">
                  <a:extLst>
                    <a:ext uri="{9D8B030D-6E8A-4147-A177-3AD203B41FA5}">
                      <a16:colId xmlns:a16="http://schemas.microsoft.com/office/drawing/2014/main" val="2371357670"/>
                    </a:ext>
                  </a:extLst>
                </a:gridCol>
                <a:gridCol w="619125">
                  <a:extLst>
                    <a:ext uri="{9D8B030D-6E8A-4147-A177-3AD203B41FA5}">
                      <a16:colId xmlns:a16="http://schemas.microsoft.com/office/drawing/2014/main" val="4012082228"/>
                    </a:ext>
                  </a:extLst>
                </a:gridCol>
                <a:gridCol w="619125">
                  <a:extLst>
                    <a:ext uri="{9D8B030D-6E8A-4147-A177-3AD203B41FA5}">
                      <a16:colId xmlns:a16="http://schemas.microsoft.com/office/drawing/2014/main" val="3449985853"/>
                    </a:ext>
                  </a:extLst>
                </a:gridCol>
                <a:gridCol w="619125">
                  <a:extLst>
                    <a:ext uri="{9D8B030D-6E8A-4147-A177-3AD203B41FA5}">
                      <a16:colId xmlns:a16="http://schemas.microsoft.com/office/drawing/2014/main" val="224183223"/>
                    </a:ext>
                  </a:extLst>
                </a:gridCol>
                <a:gridCol w="1724025">
                  <a:extLst>
                    <a:ext uri="{9D8B030D-6E8A-4147-A177-3AD203B41FA5}">
                      <a16:colId xmlns:a16="http://schemas.microsoft.com/office/drawing/2014/main" val="585577718"/>
                    </a:ext>
                  </a:extLst>
                </a:gridCol>
              </a:tblGrid>
              <a:tr h="0">
                <a:tc>
                  <a:txBody>
                    <a:bodyPr/>
                    <a:lstStyle/>
                    <a:p>
                      <a:pPr fontAlgn="t"/>
                      <a:r>
                        <a:rPr lang="en-US" b="1" dirty="0" err="1">
                          <a:solidFill>
                            <a:srgbClr val="666666"/>
                          </a:solidFill>
                          <a:effectLst/>
                        </a:rPr>
                        <a:t>Situación</a:t>
                      </a:r>
                      <a:endParaRPr lang="en-US" dirty="0">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r>
                        <a:rPr lang="en-US" b="1" dirty="0">
                          <a:solidFill>
                            <a:srgbClr val="666666"/>
                          </a:solidFill>
                          <a:effectLst/>
                        </a:rPr>
                        <a:t>Planned RPO</a:t>
                      </a:r>
                      <a:endParaRPr lang="en-US" dirty="0">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r>
                        <a:rPr lang="en-US" b="1" dirty="0">
                          <a:solidFill>
                            <a:srgbClr val="666666"/>
                          </a:solidFill>
                          <a:effectLst/>
                        </a:rPr>
                        <a:t>Actual RPO</a:t>
                      </a:r>
                      <a:endParaRPr lang="en-US" dirty="0">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r>
                        <a:rPr lang="en-US" b="1">
                          <a:solidFill>
                            <a:srgbClr val="666666"/>
                          </a:solidFill>
                          <a:effectLst/>
                        </a:rPr>
                        <a:t>Planned RTO</a:t>
                      </a:r>
                      <a:endParaRPr lang="en-US">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r>
                        <a:rPr lang="en-US" b="1">
                          <a:solidFill>
                            <a:srgbClr val="666666"/>
                          </a:solidFill>
                          <a:effectLst/>
                        </a:rPr>
                        <a:t>Actual RTO</a:t>
                      </a:r>
                      <a:endParaRPr lang="en-US">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r>
                        <a:rPr lang="en-US" b="1">
                          <a:solidFill>
                            <a:srgbClr val="666666"/>
                          </a:solidFill>
                          <a:effectLst/>
                        </a:rPr>
                        <a:t>Analysis</a:t>
                      </a:r>
                      <a:endParaRPr lang="en-US">
                        <a:solidFill>
                          <a:srgbClr val="666666"/>
                        </a:solidFill>
                        <a:effectLst/>
                      </a:endParaRP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val="4170307541"/>
                  </a:ext>
                </a:extLst>
              </a:tr>
              <a:tr h="0">
                <a:tc>
                  <a:txBody>
                    <a:bodyPr/>
                    <a:lstStyle/>
                    <a:p>
                      <a:pPr fontAlgn="t"/>
                      <a:r>
                        <a:rPr lang="es-GT" u="sng" dirty="0">
                          <a:solidFill>
                            <a:srgbClr val="666666"/>
                          </a:solidFill>
                          <a:effectLst/>
                        </a:rPr>
                        <a:t>S</a:t>
                      </a:r>
                      <a:r>
                        <a:rPr lang="en-US" u="sng" dirty="0">
                          <a:solidFill>
                            <a:srgbClr val="666666"/>
                          </a:solidFill>
                          <a:effectLst/>
                        </a:rPr>
                        <a:t>witch de Red</a:t>
                      </a:r>
                    </a:p>
                  </a:txBody>
                  <a:tcPr marL="38100" marR="38100" marT="38100" marB="38100">
                    <a:lnL>
                      <a:noFill/>
                    </a:lnL>
                    <a:lnR>
                      <a:noFill/>
                    </a:lnR>
                    <a:lnT>
                      <a:noFill/>
                    </a:lnT>
                    <a:lnB>
                      <a:noFill/>
                    </a:lnB>
                    <a:solidFill>
                      <a:srgbClr val="FFFFFF"/>
                    </a:solidFill>
                  </a:tcPr>
                </a:tc>
                <a:tc>
                  <a:txBody>
                    <a:bodyPr/>
                    <a:lstStyle/>
                    <a:p>
                      <a:pPr fontAlgn="t"/>
                      <a:endParaRPr lang="en-US" dirty="0">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endParaRPr lang="en-US" dirty="0">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endParaRPr lang="en-US" dirty="0">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endParaRPr lang="en-US" dirty="0">
                        <a:solidFill>
                          <a:srgbClr val="666666"/>
                        </a:solidFill>
                        <a:effectLst/>
                      </a:endParaRPr>
                    </a:p>
                  </a:txBody>
                  <a:tcPr marL="38100" marR="38100" marT="38100" marB="38100">
                    <a:lnL>
                      <a:noFill/>
                    </a:lnL>
                    <a:lnR>
                      <a:noFill/>
                    </a:lnR>
                    <a:lnT>
                      <a:noFill/>
                    </a:lnT>
                    <a:lnB>
                      <a:noFill/>
                    </a:lnB>
                    <a:solidFill>
                      <a:srgbClr val="FFFFFF"/>
                    </a:solidFill>
                  </a:tcPr>
                </a:tc>
                <a:tc>
                  <a:txBody>
                    <a:bodyPr/>
                    <a:lstStyle/>
                    <a:p>
                      <a:pPr fontAlgn="t"/>
                      <a:r>
                        <a:rPr lang="en-US" dirty="0">
                          <a:solidFill>
                            <a:srgbClr val="666666"/>
                          </a:solidFill>
                          <a:effectLst/>
                        </a:rPr>
                        <a:t>No se </a:t>
                      </a:r>
                      <a:r>
                        <a:rPr lang="en-US" dirty="0" err="1">
                          <a:solidFill>
                            <a:srgbClr val="666666"/>
                          </a:solidFill>
                          <a:effectLst/>
                        </a:rPr>
                        <a:t>pudo</a:t>
                      </a:r>
                      <a:r>
                        <a:rPr lang="en-US" dirty="0">
                          <a:solidFill>
                            <a:srgbClr val="666666"/>
                          </a:solidFill>
                          <a:effectLst/>
                        </a:rPr>
                        <a:t> </a:t>
                      </a:r>
                      <a:r>
                        <a:rPr lang="en-US" dirty="0" err="1">
                          <a:solidFill>
                            <a:srgbClr val="666666"/>
                          </a:solidFill>
                          <a:effectLst/>
                        </a:rPr>
                        <a:t>recuperar</a:t>
                      </a:r>
                      <a:r>
                        <a:rPr lang="en-US" dirty="0">
                          <a:solidFill>
                            <a:srgbClr val="666666"/>
                          </a:solidFill>
                          <a:effectLst/>
                        </a:rPr>
                        <a:t> </a:t>
                      </a:r>
                      <a:r>
                        <a:rPr lang="en-US" dirty="0" err="1">
                          <a:solidFill>
                            <a:srgbClr val="666666"/>
                          </a:solidFill>
                          <a:effectLst/>
                        </a:rPr>
                        <a:t>dentro</a:t>
                      </a:r>
                      <a:r>
                        <a:rPr lang="en-US" dirty="0">
                          <a:solidFill>
                            <a:srgbClr val="666666"/>
                          </a:solidFill>
                          <a:effectLst/>
                        </a:rPr>
                        <a:t> de la meta </a:t>
                      </a:r>
                      <a:r>
                        <a:rPr lang="en-US" dirty="0" err="1">
                          <a:solidFill>
                            <a:srgbClr val="666666"/>
                          </a:solidFill>
                          <a:effectLst/>
                        </a:rPr>
                        <a:t>establecida</a:t>
                      </a:r>
                      <a:r>
                        <a:rPr lang="en-US" dirty="0">
                          <a:solidFill>
                            <a:srgbClr val="666666"/>
                          </a:solidFill>
                          <a:effectLst/>
                        </a:rPr>
                        <a:t>.</a:t>
                      </a:r>
                    </a:p>
                    <a:p>
                      <a:pPr fontAlgn="t"/>
                      <a:endParaRPr lang="en-US" dirty="0">
                        <a:solidFill>
                          <a:srgbClr val="666666"/>
                        </a:solidFill>
                        <a:effectLst/>
                      </a:endParaRP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val="4036083330"/>
                  </a:ext>
                </a:extLst>
              </a:tr>
            </a:tbl>
          </a:graphicData>
        </a:graphic>
      </p:graphicFrame>
    </p:spTree>
    <p:extLst>
      <p:ext uri="{BB962C8B-B14F-4D97-AF65-F5344CB8AC3E}">
        <p14:creationId xmlns:p14="http://schemas.microsoft.com/office/powerpoint/2010/main" val="186697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riesgos</a:t>
            </a:r>
            <a:r>
              <a:rPr lang="en-US" dirty="0"/>
              <a:t> - TI</a:t>
            </a:r>
          </a:p>
        </p:txBody>
      </p:sp>
      <p:sp>
        <p:nvSpPr>
          <p:cNvPr id="3" name="Content Placeholder 2"/>
          <p:cNvSpPr>
            <a:spLocks noGrp="1"/>
          </p:cNvSpPr>
          <p:nvPr>
            <p:ph idx="1"/>
          </p:nvPr>
        </p:nvSpPr>
        <p:spPr/>
        <p:txBody>
          <a:bodyPr/>
          <a:lstStyle/>
          <a:p>
            <a:r>
              <a:rPr lang="es-MX" b="0" i="0" dirty="0">
                <a:solidFill>
                  <a:srgbClr val="171D29"/>
                </a:solidFill>
                <a:effectLst/>
                <a:latin typeface="Open Sans" panose="020B0606030504020204" pitchFamily="34" charset="0"/>
              </a:rPr>
              <a:t>La dependencia del correcto funcionamiento de una organización a la tecnología, la convierten en un punto vulnerable de la misma</a:t>
            </a:r>
          </a:p>
          <a:p>
            <a:r>
              <a:rPr lang="es-MX" dirty="0">
                <a:solidFill>
                  <a:srgbClr val="171D29"/>
                </a:solidFill>
                <a:latin typeface="Open Sans" panose="020B0606030504020204" pitchFamily="34" charset="0"/>
              </a:rPr>
              <a:t>La propia tecnología ofrece soluciones para mitigar los riesgos de TI</a:t>
            </a:r>
          </a:p>
          <a:p>
            <a:pPr marL="0" indent="0">
              <a:buNone/>
            </a:pPr>
            <a:endParaRPr dirty="0"/>
          </a:p>
        </p:txBody>
      </p:sp>
    </p:spTree>
    <p:extLst>
      <p:ext uri="{BB962C8B-B14F-4D97-AF65-F5344CB8AC3E}">
        <p14:creationId xmlns:p14="http://schemas.microsoft.com/office/powerpoint/2010/main" val="455394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RTO</a:t>
            </a:r>
          </a:p>
        </p:txBody>
      </p:sp>
      <p:sp>
        <p:nvSpPr>
          <p:cNvPr id="3" name="Content Placeholder 2"/>
          <p:cNvSpPr>
            <a:spLocks noGrp="1"/>
          </p:cNvSpPr>
          <p:nvPr>
            <p:ph idx="1"/>
          </p:nvPr>
        </p:nvSpPr>
        <p:spPr>
          <a:xfrm>
            <a:off x="5155905" y="1113764"/>
            <a:ext cx="6108179" cy="4624327"/>
          </a:xfrm>
        </p:spPr>
        <p:txBody>
          <a:bodyPr anchor="ctr">
            <a:normAutofit/>
          </a:bodyPr>
          <a:lstStyle/>
          <a:p>
            <a:r>
              <a:rPr lang="es-MX" b="0" i="0" dirty="0">
                <a:solidFill>
                  <a:srgbClr val="171D29"/>
                </a:solidFill>
                <a:effectLst/>
                <a:latin typeface="Open Sans" panose="020B0606030504020204" pitchFamily="34" charset="0"/>
              </a:rPr>
              <a:t>El tiempo máximo de indisponibilidad de los activos, y el grado de impacto que ocasionaría la indisponibilidad de estos, de forma concreta en el trascurso del tiempo</a:t>
            </a:r>
            <a:endParaRPr dirty="0"/>
          </a:p>
        </p:txBody>
      </p:sp>
    </p:spTree>
    <p:extLst>
      <p:ext uri="{BB962C8B-B14F-4D97-AF65-F5344CB8AC3E}">
        <p14:creationId xmlns:p14="http://schemas.microsoft.com/office/powerpoint/2010/main" val="373841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err="1">
                <a:solidFill>
                  <a:srgbClr val="FFFFFF"/>
                </a:solidFill>
              </a:rPr>
              <a:t>rpo</a:t>
            </a:r>
            <a:endParaRPr lang="en-US" sz="3200" dirty="0">
              <a:solidFill>
                <a:srgbClr val="FFFFFF"/>
              </a:solidFill>
            </a:endParaRPr>
          </a:p>
        </p:txBody>
      </p:sp>
      <p:sp>
        <p:nvSpPr>
          <p:cNvPr id="3" name="Content Placeholder 2"/>
          <p:cNvSpPr>
            <a:spLocks noGrp="1"/>
          </p:cNvSpPr>
          <p:nvPr>
            <p:ph idx="1"/>
          </p:nvPr>
        </p:nvSpPr>
        <p:spPr>
          <a:xfrm>
            <a:off x="5155905" y="1113764"/>
            <a:ext cx="6108179" cy="4624327"/>
          </a:xfrm>
        </p:spPr>
        <p:txBody>
          <a:bodyPr anchor="ctr">
            <a:normAutofit/>
          </a:bodyPr>
          <a:lstStyle/>
          <a:p>
            <a:r>
              <a:rPr lang="es-MX" b="0" i="0" dirty="0">
                <a:solidFill>
                  <a:srgbClr val="171D29"/>
                </a:solidFill>
                <a:effectLst/>
                <a:latin typeface="Open Sans" panose="020B0606030504020204" pitchFamily="34" charset="0"/>
              </a:rPr>
              <a:t>El tiempo máximo de recuperación de la información, analizando el impacto que ocasionaría la pérdida de los datos mientras el servicio está parado. Es decir, la cantidad de datos en tiempo que la organización se puede permitir perder y recuperar una copia de seguridad de ese momento</a:t>
            </a:r>
            <a:endParaRPr dirty="0"/>
          </a:p>
        </p:txBody>
      </p:sp>
    </p:spTree>
    <p:extLst>
      <p:ext uri="{BB962C8B-B14F-4D97-AF65-F5344CB8AC3E}">
        <p14:creationId xmlns:p14="http://schemas.microsoft.com/office/powerpoint/2010/main" val="268139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04E376-7205-185B-FD91-756CF5783FF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F13F76-7E15-1903-5C4C-419A11505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665FDE8-922C-9250-96FA-082DD15D8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9AE762-64C8-53F5-B54D-C39F1CA66FE8}"/>
              </a:ext>
            </a:extLst>
          </p:cNvPr>
          <p:cNvSpPr>
            <a:spLocks noGrp="1"/>
          </p:cNvSpPr>
          <p:nvPr>
            <p:ph type="title"/>
          </p:nvPr>
        </p:nvSpPr>
        <p:spPr>
          <a:xfrm>
            <a:off x="959157" y="1113764"/>
            <a:ext cx="3269749" cy="4624327"/>
          </a:xfrm>
        </p:spPr>
        <p:txBody>
          <a:bodyPr anchor="ctr">
            <a:normAutofit/>
          </a:bodyPr>
          <a:lstStyle/>
          <a:p>
            <a:r>
              <a:rPr lang="en-US" sz="3200" dirty="0">
                <a:solidFill>
                  <a:srgbClr val="FFFFFF"/>
                </a:solidFill>
              </a:rPr>
              <a:t>MTD</a:t>
            </a:r>
          </a:p>
        </p:txBody>
      </p:sp>
      <p:sp>
        <p:nvSpPr>
          <p:cNvPr id="3" name="Content Placeholder 2">
            <a:extLst>
              <a:ext uri="{FF2B5EF4-FFF2-40B4-BE49-F238E27FC236}">
                <a16:creationId xmlns:a16="http://schemas.microsoft.com/office/drawing/2014/main" id="{70FF5256-1960-8720-AEC1-60B9D28BD69A}"/>
              </a:ext>
            </a:extLst>
          </p:cNvPr>
          <p:cNvSpPr>
            <a:spLocks noGrp="1"/>
          </p:cNvSpPr>
          <p:nvPr>
            <p:ph idx="1"/>
          </p:nvPr>
        </p:nvSpPr>
        <p:spPr>
          <a:xfrm>
            <a:off x="5155905" y="1113764"/>
            <a:ext cx="6108179" cy="4624327"/>
          </a:xfrm>
        </p:spPr>
        <p:txBody>
          <a:bodyPr anchor="ctr">
            <a:normAutofit/>
          </a:bodyPr>
          <a:lstStyle/>
          <a:p>
            <a:r>
              <a:rPr lang="es-MX" b="0" i="0" dirty="0">
                <a:solidFill>
                  <a:srgbClr val="171D29"/>
                </a:solidFill>
                <a:effectLst/>
                <a:latin typeface="Open Sans" panose="020B0606030504020204" pitchFamily="34" charset="0"/>
              </a:rPr>
              <a:t>El tiempo máximo tolerable de caída antes de que se produzcan consecuencias desastrosas para la organización, como pérdidas irrecuperables, daño en la imagen</a:t>
            </a:r>
          </a:p>
          <a:p>
            <a:r>
              <a:rPr lang="es-MX" b="0" i="0" dirty="0">
                <a:solidFill>
                  <a:srgbClr val="171D29"/>
                </a:solidFill>
                <a:effectLst/>
                <a:latin typeface="Open Sans" panose="020B0606030504020204" pitchFamily="34" charset="0"/>
              </a:rPr>
              <a:t>Este concepto está siempre por encima del RTO</a:t>
            </a:r>
            <a:endParaRPr dirty="0"/>
          </a:p>
        </p:txBody>
      </p:sp>
    </p:spTree>
    <p:extLst>
      <p:ext uri="{BB962C8B-B14F-4D97-AF65-F5344CB8AC3E}">
        <p14:creationId xmlns:p14="http://schemas.microsoft.com/office/powerpoint/2010/main" val="40906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ROL</a:t>
            </a:r>
          </a:p>
        </p:txBody>
      </p:sp>
      <p:sp>
        <p:nvSpPr>
          <p:cNvPr id="3" name="Content Placeholder 2"/>
          <p:cNvSpPr>
            <a:spLocks noGrp="1"/>
          </p:cNvSpPr>
          <p:nvPr>
            <p:ph idx="1"/>
          </p:nvPr>
        </p:nvSpPr>
        <p:spPr>
          <a:xfrm>
            <a:off x="5155905" y="1113764"/>
            <a:ext cx="6108179" cy="4624327"/>
          </a:xfrm>
        </p:spPr>
        <p:txBody>
          <a:bodyPr anchor="ctr">
            <a:normAutofit/>
          </a:bodyPr>
          <a:lstStyle/>
          <a:p>
            <a:r>
              <a:rPr lang="es-MX" b="0" i="0" dirty="0">
                <a:solidFill>
                  <a:srgbClr val="171D29"/>
                </a:solidFill>
                <a:effectLst/>
                <a:latin typeface="Open Sans" panose="020B0606030504020204" pitchFamily="34" charset="0"/>
              </a:rPr>
              <a:t>El umbral mínimo de recuperación que debe tener una actividad o servicio para que se consideren operativos.</a:t>
            </a:r>
            <a:endParaRPr dirty="0"/>
          </a:p>
        </p:txBody>
      </p:sp>
    </p:spTree>
    <p:extLst>
      <p:ext uri="{BB962C8B-B14F-4D97-AF65-F5344CB8AC3E}">
        <p14:creationId xmlns:p14="http://schemas.microsoft.com/office/powerpoint/2010/main" val="405717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07782" y="1113764"/>
            <a:ext cx="2972499" cy="4624327"/>
          </a:xfrm>
        </p:spPr>
        <p:txBody>
          <a:bodyPr anchor="ctr">
            <a:normAutofit/>
          </a:bodyPr>
          <a:lstStyle/>
          <a:p>
            <a:r>
              <a:rPr lang="en-US" sz="3200" dirty="0">
                <a:solidFill>
                  <a:srgbClr val="FFFFFF"/>
                </a:solidFill>
              </a:rPr>
              <a:t>RTO y </a:t>
            </a:r>
            <a:r>
              <a:rPr lang="en-US" sz="3200" dirty="0" err="1">
                <a:solidFill>
                  <a:srgbClr val="FFFFFF"/>
                </a:solidFill>
              </a:rPr>
              <a:t>rpo</a:t>
            </a:r>
            <a:endParaRPr lang="en-US" sz="3200" dirty="0">
              <a:solidFill>
                <a:srgbClr val="FFFFFF"/>
              </a:solidFill>
            </a:endParaRPr>
          </a:p>
        </p:txBody>
      </p:sp>
      <p:sp>
        <p:nvSpPr>
          <p:cNvPr id="3" name="Content Placeholder 2"/>
          <p:cNvSpPr>
            <a:spLocks noGrp="1"/>
          </p:cNvSpPr>
          <p:nvPr>
            <p:ph idx="1"/>
          </p:nvPr>
        </p:nvSpPr>
        <p:spPr>
          <a:xfrm>
            <a:off x="5155905" y="1113764"/>
            <a:ext cx="6108179" cy="4624327"/>
          </a:xfrm>
        </p:spPr>
        <p:txBody>
          <a:bodyPr anchor="ctr">
            <a:normAutofit/>
          </a:bodyPr>
          <a:lstStyle/>
          <a:p>
            <a:r>
              <a:rPr lang="es-MX" b="0" i="0" dirty="0">
                <a:solidFill>
                  <a:srgbClr val="171D29"/>
                </a:solidFill>
                <a:effectLst/>
                <a:latin typeface="Open Sans" panose="020B0606030504020204" pitchFamily="34" charset="0"/>
              </a:rPr>
              <a:t>Los conceptos RTO y RPO se pueden representar en una línea temporal construida a partir del momento en el que ocurre el desastre que condiciona la continuidad de negocio</a:t>
            </a:r>
          </a:p>
          <a:p>
            <a:r>
              <a:rPr lang="es-MX" dirty="0">
                <a:solidFill>
                  <a:srgbClr val="171D29"/>
                </a:solidFill>
                <a:latin typeface="Open Sans" panose="020B0606030504020204" pitchFamily="34" charset="0"/>
              </a:rPr>
              <a:t>El RTO se sitúa hacia adelante (Cuanto tiempo se necesita para volver a operativizar el servicio)</a:t>
            </a:r>
          </a:p>
          <a:p>
            <a:r>
              <a:rPr lang="es-MX" dirty="0">
                <a:solidFill>
                  <a:srgbClr val="171D29"/>
                </a:solidFill>
                <a:latin typeface="Open Sans" panose="020B0606030504020204" pitchFamily="34" charset="0"/>
              </a:rPr>
              <a:t>El RPO hacia atrás, en caso de pérdida de un activo, cuántos datos en medida de tiempo se puede permitir la entidad perder.</a:t>
            </a:r>
            <a:endParaRPr dirty="0"/>
          </a:p>
        </p:txBody>
      </p:sp>
    </p:spTree>
    <p:extLst>
      <p:ext uri="{BB962C8B-B14F-4D97-AF65-F5344CB8AC3E}">
        <p14:creationId xmlns:p14="http://schemas.microsoft.com/office/powerpoint/2010/main" val="3568985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Plan de </a:t>
            </a:r>
            <a:r>
              <a:rPr lang="en-US" sz="3200" dirty="0" err="1">
                <a:solidFill>
                  <a:srgbClr val="FFFFFF"/>
                </a:solidFill>
              </a:rPr>
              <a:t>continuidad</a:t>
            </a:r>
            <a:endParaRPr lang="en-US" sz="32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s-MX" dirty="0"/>
              <a:t>La estrategia de continuidad de negocio (PCN) se plasma en el plan de continuidad de negocio.</a:t>
            </a:r>
          </a:p>
          <a:p>
            <a:r>
              <a:rPr lang="es-MX" dirty="0"/>
              <a:t>Es la base teórica global que influye sobre el Plan de Continuidad de las Soluciones Tecnológicas (PCTIC) y los </a:t>
            </a:r>
            <a:r>
              <a:rPr lang="es-MX" dirty="0" err="1"/>
              <a:t>Disaster</a:t>
            </a:r>
            <a:r>
              <a:rPr lang="es-MX" dirty="0"/>
              <a:t> </a:t>
            </a:r>
            <a:r>
              <a:rPr lang="es-MX" dirty="0" err="1"/>
              <a:t>Recovery</a:t>
            </a:r>
            <a:r>
              <a:rPr lang="es-MX" dirty="0"/>
              <a:t> Plan (DRP)</a:t>
            </a:r>
          </a:p>
          <a:p>
            <a:r>
              <a:rPr lang="es-MX" dirty="0"/>
              <a:t>Instrucciones o Procedimientos que indican paso a paso cómo poner en marcha las soluciones de TI tras un desastre concreto.</a:t>
            </a:r>
          </a:p>
          <a:p>
            <a:r>
              <a:rPr lang="es-MX" dirty="0"/>
              <a:t>El PCN contiene al PCTIC y este a su vez al DRP.</a:t>
            </a:r>
            <a:endParaRPr dirty="0"/>
          </a:p>
        </p:txBody>
      </p:sp>
    </p:spTree>
    <p:extLst>
      <p:ext uri="{BB962C8B-B14F-4D97-AF65-F5344CB8AC3E}">
        <p14:creationId xmlns:p14="http://schemas.microsoft.com/office/powerpoint/2010/main" val="2695158950"/>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1440E323271A04AA9538E679FFD9051" ma:contentTypeVersion="4" ma:contentTypeDescription="Crear nuevo documento." ma:contentTypeScope="" ma:versionID="68f172fb1314d3b784f442805b61cb8a">
  <xsd:schema xmlns:xsd="http://www.w3.org/2001/XMLSchema" xmlns:xs="http://www.w3.org/2001/XMLSchema" xmlns:p="http://schemas.microsoft.com/office/2006/metadata/properties" xmlns:ns2="b99ab240-a6fd-4b3f-9ecf-4dc5e27dab65" targetNamespace="http://schemas.microsoft.com/office/2006/metadata/properties" ma:root="true" ma:fieldsID="fd877cced2ccae7dd26f41a4f2f79b57" ns2:_="">
    <xsd:import namespace="b99ab240-a6fd-4b3f-9ecf-4dc5e27dab6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9ab240-a6fd-4b3f-9ecf-4dc5e27dab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1BF20A-A62E-4068-B14D-9553059313B0}"/>
</file>

<file path=customXml/itemProps2.xml><?xml version="1.0" encoding="utf-8"?>
<ds:datastoreItem xmlns:ds="http://schemas.openxmlformats.org/officeDocument/2006/customXml" ds:itemID="{EFBE0AD2-968B-4EBA-851E-46B91274A305}"/>
</file>

<file path=customXml/itemProps3.xml><?xml version="1.0" encoding="utf-8"?>
<ds:datastoreItem xmlns:ds="http://schemas.openxmlformats.org/officeDocument/2006/customXml" ds:itemID="{08C6451C-2C7F-4E2E-A47A-754C79A561D1}"/>
</file>

<file path=docProps/app.xml><?xml version="1.0" encoding="utf-8"?>
<Properties xmlns="http://schemas.openxmlformats.org/officeDocument/2006/extended-properties" xmlns:vt="http://schemas.openxmlformats.org/officeDocument/2006/docPropsVTypes">
  <Template>Web771A</Template>
  <TotalTime>51</TotalTime>
  <Words>720</Words>
  <Application>Microsoft Office PowerPoint</Application>
  <PresentationFormat>Panorámica</PresentationFormat>
  <Paragraphs>98</Paragraphs>
  <Slides>21</Slides>
  <Notes>1</Notes>
  <HiddenSlides>1</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21</vt:i4>
      </vt:variant>
    </vt:vector>
  </HeadingPairs>
  <TitlesOfParts>
    <vt:vector size="31" baseType="lpstr">
      <vt:lpstr>Arial</vt:lpstr>
      <vt:lpstr>Calibri</vt:lpstr>
      <vt:lpstr>Gill Sans MT</vt:lpstr>
      <vt:lpstr>Open Sans</vt:lpstr>
      <vt:lpstr>Segoe UI</vt:lpstr>
      <vt:lpstr>Segoe UI Light</vt:lpstr>
      <vt:lpstr>Segoe UI Semilight</vt:lpstr>
      <vt:lpstr>Wingdings 2</vt:lpstr>
      <vt:lpstr>Dividendo</vt:lpstr>
      <vt:lpstr>QuickStarter Theme</vt:lpstr>
      <vt:lpstr>Análisis de Riesgos</vt:lpstr>
      <vt:lpstr>Gestión de riesgos</vt:lpstr>
      <vt:lpstr>riesgos - TI</vt:lpstr>
      <vt:lpstr>RTO</vt:lpstr>
      <vt:lpstr>rpo</vt:lpstr>
      <vt:lpstr>MTD</vt:lpstr>
      <vt:lpstr>ROL</vt:lpstr>
      <vt:lpstr>RTO y rpo</vt:lpstr>
      <vt:lpstr>Plan de continuidad</vt:lpstr>
      <vt:lpstr>etapas</vt:lpstr>
      <vt:lpstr>planificación</vt:lpstr>
      <vt:lpstr>Ejecución</vt:lpstr>
      <vt:lpstr>prueba</vt:lpstr>
      <vt:lpstr>actualización</vt:lpstr>
      <vt:lpstr>Diferencia entre rpo y rto</vt:lpstr>
      <vt:lpstr>Diferencia entre rpo y rto</vt:lpstr>
      <vt:lpstr>Diferencia entre rpo y rto</vt:lpstr>
      <vt:lpstr>Ejemplo - banco</vt:lpstr>
      <vt:lpstr>Desarrollar rto y rpo</vt:lpstr>
      <vt:lpstr>Situaciones de análisis</vt:lpstr>
      <vt:lpstr>Situaciones de análisis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Riesgos</dc:title>
  <dc:creator>Jossue Samayoa</dc:creator>
  <cp:lastModifiedBy>Jossue Samayoa</cp:lastModifiedBy>
  <cp:revision>1</cp:revision>
  <dcterms:created xsi:type="dcterms:W3CDTF">2024-02-23T01:25:22Z</dcterms:created>
  <dcterms:modified xsi:type="dcterms:W3CDTF">2024-02-28T01:41:08Z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0x010100F1440E323271A04AA9538E679FFD9051</vt:lpwstr>
  </property>
</Properties>
</file>