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9"/>
  </p:notesMasterIdLst>
  <p:sldIdLst>
    <p:sldId id="278" r:id="rId3"/>
    <p:sldId id="258" r:id="rId4"/>
    <p:sldId id="281" r:id="rId5"/>
    <p:sldId id="264" r:id="rId6"/>
    <p:sldId id="279" r:id="rId7"/>
    <p:sldId id="285" r:id="rId8"/>
    <p:sldId id="345" r:id="rId9"/>
    <p:sldId id="346" r:id="rId10"/>
    <p:sldId id="286" r:id="rId11"/>
    <p:sldId id="347" r:id="rId12"/>
    <p:sldId id="348" r:id="rId13"/>
    <p:sldId id="287" r:id="rId14"/>
    <p:sldId id="288" r:id="rId15"/>
    <p:sldId id="349" r:id="rId16"/>
    <p:sldId id="350" r:id="rId17"/>
    <p:sldId id="351" r:id="rId18"/>
    <p:sldId id="352" r:id="rId19"/>
    <p:sldId id="354" r:id="rId20"/>
    <p:sldId id="353" r:id="rId21"/>
    <p:sldId id="355" r:id="rId22"/>
    <p:sldId id="289" r:id="rId23"/>
    <p:sldId id="356" r:id="rId24"/>
    <p:sldId id="357" r:id="rId25"/>
    <p:sldId id="358" r:id="rId26"/>
    <p:sldId id="276" r:id="rId27"/>
    <p:sldId id="277" r:id="rId28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397" userDrawn="1">
          <p15:clr>
            <a:srgbClr val="A4A3A4"/>
          </p15:clr>
        </p15:guide>
        <p15:guide id="4" orient="horz" pos="2869" userDrawn="1">
          <p15:clr>
            <a:srgbClr val="A4A3A4"/>
          </p15:clr>
        </p15:guide>
        <p15:guide id="5" orient="horz" pos="7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  <a:srgbClr val="ED145B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846" y="90"/>
      </p:cViewPr>
      <p:guideLst>
        <p:guide pos="2880"/>
        <p:guide orient="horz" pos="397"/>
        <p:guide orient="horz" pos="2869"/>
        <p:guide orient="horz" pos="7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7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44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2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87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7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63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22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03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56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2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99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03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84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09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78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6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13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96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85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0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6875E-2941-4D6E-9EEB-4FAA6F328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074B3A-27ED-4CFC-AAE6-60449FDBD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E563BB-BB00-4EBD-BAD7-40AAD7E6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7C7597-253A-4EAA-9F9D-3D9EF937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467835-2AC3-4DA9-B020-4BFB5211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19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9A2D9-8BDE-458E-B0EE-C5486742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A430C-E8C3-4849-8D12-F283E15B6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12E7EE-7AAB-400E-8C95-387A45E6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A69574-33CF-4406-B949-4A6A2087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B41513-4D2A-46CD-947A-165B763F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957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90149-F5BA-4392-9E9D-43CDC7E5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E9BE8C-A6E0-4B62-A28E-5D43C90CA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AE4D5F-909B-44CE-9B17-81D7915E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901D6-3C95-4290-A2A8-00367ABF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A237F4-6582-4488-A405-51456CCF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098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91A8A-657D-4B6F-8C04-D35943D8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4F027-6E8C-4AF1-878D-1C7A21E4D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71C214-F70B-482C-86A0-B3538D137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24BCE9-BF93-4B21-A2A6-E8B4338A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C9C1E6-2584-41A5-816E-19AEA96E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DECC9B-86D2-49C5-B119-06440217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585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A2D92-D516-4D44-A0A6-ACDA664E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05D07D-FE00-41E4-B465-3CC5C8A64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F1F075-A06B-4B2F-8A5D-E59273567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DAC05C-A705-414B-A9AE-CDDD70F65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83EA2A-1310-42CD-B5FC-C60CC7D17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7D7077-DDC1-418D-9B43-08AF6000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8F7498-9456-40D6-8FDA-9283DA89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E14117-6D0B-404C-B222-4351A0C6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39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4E68E-00CB-4D13-8490-83A633B4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E7B85C-A59D-486B-BCEA-C81B4154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B41FC5-CDFA-4231-870F-94420489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529FC8-15B5-4685-9E97-B11D4C4C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95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B51C55-0D82-4F88-806A-98E6AFCD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86E5E5-74C8-48B5-A59B-E0E05CD8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E6ABE7-9D91-4BB6-A255-9FDFBE05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232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0D266-E861-4320-8422-BB75F2D8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6035C0-9D3F-4B22-91E1-ED4E790B3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5938E5-FE43-4026-8872-1C4398620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060033-3E77-4CDB-83AE-760A103C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E24F39-A973-491D-99B8-D7554E08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571A23-E5D1-43C0-AFEB-090AF912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CD6EA-126E-4CBD-8A84-8A043F51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F0DC4D-8F8C-42A1-9F8E-F27402BE0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57E611-148F-43EE-89CF-123211EAA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7CEDC5-588D-4D0F-974B-2A85F626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5CC5A2-2B4A-47CC-85C8-535CFD4D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377816-8C03-44BD-B458-D432155B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514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6A40D-AD6E-439A-8276-5F2E68A8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4B0581-CFD2-47F9-A82B-750FCE8DA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2D11F-DC1B-4559-9561-BBE8132B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44CA84-8344-4DA9-8FFD-C2D9771F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BDA59A-5FEF-4F87-8E69-F3894ADA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12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33879C-88F5-4225-973C-EAA13BD42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2B192F-2954-44BC-A41C-FB1CF3BD2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870DD3-21CA-499D-A809-DF330BCA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D0186C-0631-40F7-B8CA-3795167D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561074-1CFF-4077-833C-7D61C4BE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60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47812BA6-816F-4B24-9A47-792122A538F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2CD2563E-4B6D-4466-BE5A-A8C582F0EDCF}"/>
              </a:ext>
            </a:extLst>
          </p:cNvPr>
          <p:cNvSpPr/>
          <p:nvPr userDrawn="1"/>
        </p:nvSpPr>
        <p:spPr>
          <a:xfrm>
            <a:off x="977294" y="1402915"/>
            <a:ext cx="249992" cy="1876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8656C5-3269-469D-A49C-D8EE0FC3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8AD281-0390-4403-9502-ADE1FB75A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83885-A71F-42DE-BB20-3048AA480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E45A4-6C39-483C-B373-6F4BB7534066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A09F5F-63C9-4C7D-8185-D42C9E7B2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EFEB33-B185-431A-BAEF-E7B4C1514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66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uax.com.br/2015/12/gestao-da-qualidade-em-gestao-de-projetos/" TargetMode="External"/><Relationship Id="rId3" Type="http://schemas.openxmlformats.org/officeDocument/2006/relationships/hyperlink" Target="https://www.euax.com.br/2018/08/o-que-e-gestao-de-projetos/" TargetMode="External"/><Relationship Id="rId7" Type="http://schemas.openxmlformats.org/officeDocument/2006/relationships/hyperlink" Target="https://www.euax.com.br/2019/05/gerenciamento-de-recurso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euax.com.br/2019/02/gerenciamento-de-custos-em-projetos/" TargetMode="External"/><Relationship Id="rId5" Type="http://schemas.openxmlformats.org/officeDocument/2006/relationships/hyperlink" Target="https://artia.com/cronograma/?utm_source=Euax&amp;utm_medium=referral&amp;utm_campaign=escopo" TargetMode="External"/><Relationship Id="rId4" Type="http://schemas.openxmlformats.org/officeDocument/2006/relationships/hyperlink" Target="https://www.euax.com.br/2018/02/importancia-do-gerenciamento-de-risco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itto.com.br/blog/artigo/habilidades-de-um-gerente-de-projetos?utm_source=parceria&amp;utm_medium=Blog&amp;utm_campaign=Eua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ax.com.br/2015/08/riscos-em-gerenciamento-de-projetos-conheca-os-e-saiba-avalia-lo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euax.com.br/2018/11/ciclo-de-vida-de-um-projet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ax.com.br/2018/08/o-que-e-escopo-de-projeto-escopo-do-produto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ax.com.br/2015/06/entregando-sucesso-engajando-as-partes-interessada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ax.com.br/2019/06/gerente-de-projeto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ax.com.br/2018/12/fazer-escopo-de-projet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euax.com.br/2018/12/definicao-de-escopo-de-projet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BE5122DD-3FCD-4660-A021-810260C0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6053" y="1060971"/>
            <a:ext cx="7419854" cy="4215001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Vamos voltar ao exemplo da casa para entender melhor:</a:t>
            </a:r>
          </a:p>
          <a:p>
            <a:pPr lvl="0"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Cliente: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 futuro dono da casa, pessoa que solicitou a edificação.</a:t>
            </a:r>
          </a:p>
          <a:p>
            <a:pPr lvl="0"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Partes interessadas: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 demais moradores da casa, e vizinhança. Pessoas que podem interferir 	nas características dessa casa.</a:t>
            </a:r>
          </a:p>
          <a:p>
            <a:pPr lvl="0"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Produto: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 casa.</a:t>
            </a:r>
          </a:p>
          <a:p>
            <a:pPr lvl="0"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Escopo do produto: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 quantidade de cômodos, layout da parte externa, tamanho da garagem, 	quantidade de janelas, etc.</a:t>
            </a:r>
          </a:p>
          <a:p>
            <a:pPr lvl="0"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	Escopo de projeto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: comprar o terreno, contratar de mão de obra, obter licença da prefeitura, 	fazer terraplenagem, fazer fundação, comprar material, etc.</a:t>
            </a: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Roboto Light"/>
              </a:rPr>
              <a:t>.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434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ESCOPO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PROJETO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- EXEMPLO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2308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6052" y="1060971"/>
            <a:ext cx="7723853" cy="706348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Como já dissemos, com o detalhamento do escopo de projeto, também é possível detalhar as demais áreas da </a:t>
            </a:r>
            <a:r>
              <a:rPr lang="pt-BR" sz="1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gestão de projetos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, como:</a:t>
            </a:r>
            <a:r>
              <a:rPr lang="pt-BR" sz="1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gerenciamento de riscos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, </a:t>
            </a:r>
            <a:r>
              <a:rPr lang="pt-BR" sz="1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cronograma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, </a:t>
            </a:r>
            <a:r>
              <a:rPr lang="pt-BR" sz="1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, </a:t>
            </a:r>
            <a:r>
              <a:rPr lang="pt-BR" sz="1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recursos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 e </a:t>
            </a:r>
            <a:r>
              <a:rPr lang="pt-BR" sz="1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qualidade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.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  <a:cs typeface="Roboto Light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434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ESCOPO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PROJETO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- RESPONSABILIDADE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58671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ferença entre escopo do projeto e escopo do produto">
            <a:extLst>
              <a:ext uri="{FF2B5EF4-FFF2-40B4-BE49-F238E27FC236}">
                <a16:creationId xmlns:a16="http://schemas.microsoft.com/office/drawing/2014/main" id="{8EBD337B-2928-4971-B49D-46EB1F8EA1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70" y="129092"/>
            <a:ext cx="7368914" cy="4870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11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6053" y="1060971"/>
            <a:ext cx="7419854" cy="2152898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Qualquer erro na declaração do escopo afeta negativamente 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outras áreas do gerenciamento de projetos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. </a:t>
            </a:r>
          </a:p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Se o escopo não der conta de descrever todas as características do produto e o trabalho necessário para desenvolvê-lo, o orçamento planejado será comprometido (afetando a 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gestão de custos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), o prazo de entrega será prejudicado (afetando todo o 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cronograma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), a 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qualidade 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não será a mesma requisitada pelo cliente, entre outros!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541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A IMPORTÂNCIA DO ESCOPO NA GESTÃO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PROJETOS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179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6053" y="1060971"/>
            <a:ext cx="7419854" cy="2953117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É importante entender que o </a:t>
            </a:r>
            <a:r>
              <a:rPr lang="pt-BR" sz="1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gerente de projetos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 deve focar em 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entregar o que foi alinhado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 com as partes interessadas. Nem a menos, frustrando o cliente, nem algo a mais, o chamado 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gold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plating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.</a:t>
            </a:r>
          </a:p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Gold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plating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 é um termo da área de projetos que descreve mudanças feitas no produto (não solicitadas pelo cliente), apenas para impressioná-lo, não trazendo melhorias de fato. No caso da casa mostrado anteriormente, seria o mesmo que colocar maçanetas de ouro sem que o cliente tenha pedido, o que pode atrasar a entrega e estourar o orçamento previsto.</a:t>
            </a:r>
          </a:p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Portanto, entregar algo além do escopo previsto é tão ruim quanto deixar de entregar algo previsto no escopo.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541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A IMPORTÂNCIA DO ESCOPO NA GESTÃO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PROJETOS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533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6053" y="1060971"/>
            <a:ext cx="7419854" cy="3122394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O escopo de projeto deve ser 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documentado 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e essa documentação deve servir para guiar o trabalho, melhorando a comunicação entre as partes envolvidas, já que todos saberão o que precisará ser feito. Quanto mais detalhada for essa documentação, melhor será para o desenvolvimento do projeto.</a:t>
            </a:r>
          </a:p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Além disso, 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o nível de detalhe vai variar com o nível das partes interessadas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. Em uma organização não devemos usar o mesmo modelo de reporte de projeto para a diretoria e para o time do projeto, pois serão níveis distintos de informação. Por isso é muito importante que o gerente de projetos mapeie as características dos stakeholders para que a comunicação seja mais fluída, assertiva e direcionada.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575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UM ESCOPO BEM DEFINIDO MELHORA A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COMUNICAÇÃO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442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6053" y="1060971"/>
            <a:ext cx="7419854" cy="1506567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Se o escopo consegue englobar todo o trabalho 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necessário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 para construir o produto, não haverá um desalinhamento entre o que o cliente pediu e o que foi entregue, assim o solicitante do projeto ficará satisfeito de ter seu pedido atendido dentro das expectativas. </a:t>
            </a:r>
          </a:p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Caso contrário, o cliente não ficará satisfeito e pedirá mudanças.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575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SATISFAÇÃO 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CLIENTE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620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6053" y="1060971"/>
            <a:ext cx="7419854" cy="247606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Quando um escopo não é bem definido, provavelmente o projeto não vai sair do jeito esperado. E isso acarreta em um problema muito grande: o produto precisa ser 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alterado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. Essa alteração costuma ser 20 vezes mais cara do que o próprio custo do projeto.</a:t>
            </a:r>
          </a:p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Esse problema geralmente é gerado por uma falha de comunicação na hora de entender as características que o cliente espera do produto. Por isso o gerente de projeto deve monitorar se o que está sendo desenvolvido está atendendo as expectativas das partes interessadas e, junto com elas, antecipar possíveis correções de rota.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575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SOLICITAÇÃO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MUDANÇAS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160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6053" y="1060971"/>
            <a:ext cx="7419854" cy="706348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Agora que você já entendeu o que é escopo de projeto e qual a sua importância, vamos entender quais os principais erros de declaração de escopo que comprometem a entrega do projeto.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575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ERROS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COMUNS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48370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6053" y="1060971"/>
            <a:ext cx="7419854" cy="2629952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Todos os projetos têm riscos que podem comprometer 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o tempo de entrega e o custo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. A </a:t>
            </a:r>
            <a:r>
              <a:rPr lang="pt-BR" sz="1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identificação dos riscos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 é comumente feita no início do projeto e as tarefas para minimizar os impactos desses riscos farão parte do escopo de projeto, ou seja, estarão no cronograma para que os envolvidos tenham conhecimento de todo o trabalho necessário para entregar o projeto.</a:t>
            </a:r>
          </a:p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O monitoramento dos riscos deve ser feito durante todo o </a:t>
            </a:r>
            <a:r>
              <a:rPr lang="pt-BR" sz="1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ciclo de vida do projeto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. Durante a execução do projeto podem surgir novos riscos que precisarão ser avaliados pelo time.</a:t>
            </a:r>
          </a:p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.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575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RISCOS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PROJETO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811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DBC2901-C0FF-453E-B7A4-18ED6210A799}"/>
              </a:ext>
            </a:extLst>
          </p:cNvPr>
          <p:cNvSpPr/>
          <p:nvPr/>
        </p:nvSpPr>
        <p:spPr>
          <a:xfrm>
            <a:off x="387894" y="4629000"/>
            <a:ext cx="1579601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allen@fiap.com.br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otham HTF Light" pitchFamily="50" charset="0"/>
              <a:ea typeface="ＭＳ Ｐゴシック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7E6129D7-8E34-0B45-90FF-1252A835428F}"/>
              </a:ext>
            </a:extLst>
          </p:cNvPr>
          <p:cNvSpPr txBox="1"/>
          <p:nvPr/>
        </p:nvSpPr>
        <p:spPr>
          <a:xfrm>
            <a:off x="1593272" y="2272587"/>
            <a:ext cx="5957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</a:t>
            </a:r>
            <a:r>
              <a:rPr lang="en-US" sz="35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SOFTWARE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Medium"/>
              </a:rPr>
              <a:t>DESIGN &amp; TX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47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6053" y="1060971"/>
            <a:ext cx="7419854" cy="2953117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Muitos problemas de definição de escopo são causados por 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falta de conhecimento técnico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: quando os profissionais envolvidos não sabem planejar o trabalho que precisa ser realizado para entregar um produto satisfatório ao cliente, ou até muitas vezes não sabem o que é escopo de projeto em toda a sua complexidade.</a:t>
            </a:r>
          </a:p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Para evitar esse problema o gerente de projetos deve conhecer sua equipe e saber com quem pode contar para executar o trabalho necessário para entregar o resultado e, se for necessário, capacitar a equipe para atender a demanda.</a:t>
            </a:r>
          </a:p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.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575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FALTA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DE CONHECIMENTO TÉCNICO 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84056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Analogia do Balanço de Pneu - Escopo de Projeto e Escopo do Produto">
            <a:extLst>
              <a:ext uri="{FF2B5EF4-FFF2-40B4-BE49-F238E27FC236}">
                <a16:creationId xmlns:a16="http://schemas.microsoft.com/office/drawing/2014/main" id="{45A53BEC-C97A-479A-A387-268D3DE2DF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0" cy="5148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952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6053" y="1060971"/>
            <a:ext cx="7419854" cy="182973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Esse é o principal erro na definição de escopo. A falta de comunicação clara pode se dar tanto entre o cliente e o gerente de projeto quanto entre o gerente e sua equipe. Para ilustrar esse erro é muito comum utilizar a 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metáfora do balanço.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Essa falta de comunicação impacta diretamente na entrega do produto e gera frustração no cliente e nas partes envolvidas.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575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FALTA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 COMUNICAÇÃO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167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6053" y="1060971"/>
            <a:ext cx="7419854" cy="182973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Entender o que é escopo de projeto e do produto é essencial para fazer uma boa gestão de projetos. Afinal, esse é o passo inicial para o planejamento do projeto e a definição do escopo afeta todas as outras áreas do gerenciamento de projetos.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Muitas pessoas se perguntam como fazer a declaração de escopo em um nível ideal, para que todos consigam compreender os requisitos que precisam ser atendidos. 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575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CONCLUSÃO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834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6053" y="1383701"/>
            <a:ext cx="7419854" cy="2137509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Todo o material dessa aula foi extraído do link: </a:t>
            </a:r>
          </a:p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hlinkClick r:id="rId3"/>
              </a:rPr>
              <a:t>https://www.euax.com.br/2018/08/o-que-e-escopo-de-projeto-escopo-do-produto/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 </a:t>
            </a:r>
          </a:p>
          <a:p>
            <a:pPr fontAlgn="base">
              <a:lnSpc>
                <a:spcPct val="150000"/>
              </a:lnSpc>
              <a:spcAft>
                <a:spcPts val="1200"/>
              </a:spcAft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Esse link possui vídeos ilustrativos e conteúdos extras para auxiliar no entendimento do assunto apresentado.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575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PARA SABER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MAIS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17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18" y="3565559"/>
            <a:ext cx="815963" cy="219495"/>
          </a:xfrm>
          <a:prstGeom prst="rect">
            <a:avLst/>
          </a:prstGeom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28646" y="3996024"/>
            <a:ext cx="468671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2022 | Professor (a) Allen Fernando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1308" y="2258660"/>
            <a:ext cx="4821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C9727B6-CB6D-41D7-8309-AC12CCAEB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1989356"/>
            <a:ext cx="5957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ESCOPO DO PROJETO</a:t>
            </a:r>
          </a:p>
          <a:p>
            <a:pPr algn="ctr"/>
            <a:r>
              <a:rPr lang="en-US" sz="28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X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  <a:cs typeface="Gotham HTF Light"/>
            </a:endParaRPr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ESCOPO DO PRODUTO</a:t>
            </a:r>
            <a:endParaRPr lang="en-US" sz="28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D6E6704-DC54-4E9F-82A9-64A5D86289FC}"/>
              </a:ext>
            </a:extLst>
          </p:cNvPr>
          <p:cNvSpPr txBox="1">
            <a:spLocks/>
          </p:cNvSpPr>
          <p:nvPr/>
        </p:nvSpPr>
        <p:spPr>
          <a:xfrm>
            <a:off x="887104" y="692243"/>
            <a:ext cx="1308565" cy="333781"/>
          </a:xfrm>
          <a:prstGeom prst="rect">
            <a:avLst/>
          </a:prstGeom>
        </p:spPr>
        <p:txBody>
          <a:bodyPr anchor="b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ED145B"/>
                </a:solidFill>
                <a:effectLst/>
                <a:uLnTx/>
                <a:uFillTx/>
                <a:latin typeface="Gotham HTF" pitchFamily="50" charset="0"/>
                <a:ea typeface="+mj-ea"/>
                <a:cs typeface="+mj-cs"/>
              </a:rPr>
              <a:t>AULA 5.1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477017B9-E54B-481D-969B-6283CDC7D424}"/>
              </a:ext>
            </a:extLst>
          </p:cNvPr>
          <p:cNvSpPr txBox="1">
            <a:spLocks/>
          </p:cNvSpPr>
          <p:nvPr/>
        </p:nvSpPr>
        <p:spPr>
          <a:xfrm>
            <a:off x="1668054" y="1543865"/>
            <a:ext cx="4642883" cy="402099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O que é escopo do produto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C978080-7B2F-41B8-A3C4-F52CE4A4ABD7}"/>
              </a:ext>
            </a:extLst>
          </p:cNvPr>
          <p:cNvSpPr/>
          <p:nvPr/>
        </p:nvSpPr>
        <p:spPr>
          <a:xfrm>
            <a:off x="1668054" y="2262475"/>
            <a:ext cx="4572000" cy="38209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O que é escopo do projeto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2C0A5C1-5ED2-4ACE-9476-9AF13C4B0678}"/>
              </a:ext>
            </a:extLst>
          </p:cNvPr>
          <p:cNvSpPr/>
          <p:nvPr/>
        </p:nvSpPr>
        <p:spPr>
          <a:xfrm>
            <a:off x="1668054" y="3003106"/>
            <a:ext cx="585365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A importância do escopo na gestão do projeto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otham HTF Light" pitchFamily="50" charset="0"/>
              <a:ea typeface="ＭＳ Ｐゴシック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B70A736-686B-4962-8E8A-5E64C23801DE}"/>
              </a:ext>
            </a:extLst>
          </p:cNvPr>
          <p:cNvSpPr/>
          <p:nvPr/>
        </p:nvSpPr>
        <p:spPr>
          <a:xfrm>
            <a:off x="1047820" y="1551482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 Medium" pitchFamily="50" charset="0"/>
                <a:ea typeface="Roboto" pitchFamily="2" charset="0"/>
              </a:rPr>
              <a:t>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C5CE18B-9158-459D-8442-3D68152A7318}"/>
              </a:ext>
            </a:extLst>
          </p:cNvPr>
          <p:cNvSpPr/>
          <p:nvPr/>
        </p:nvSpPr>
        <p:spPr>
          <a:xfrm>
            <a:off x="1039872" y="2249210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 Medium" pitchFamily="50" charset="0"/>
                <a:ea typeface="Roboto" pitchFamily="2" charset="0"/>
              </a:rPr>
              <a:t>2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856E1D1E-6E55-4DAE-B489-51082504ED80}"/>
              </a:ext>
            </a:extLst>
          </p:cNvPr>
          <p:cNvSpPr/>
          <p:nvPr/>
        </p:nvSpPr>
        <p:spPr>
          <a:xfrm>
            <a:off x="1039872" y="2940016"/>
            <a:ext cx="436758" cy="439552"/>
          </a:xfrm>
          <a:prstGeom prst="rect">
            <a:avLst/>
          </a:prstGeom>
          <a:solidFill>
            <a:srgbClr val="ED1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 Medium" pitchFamily="50" charset="0"/>
                <a:ea typeface="Roboto" pitchFamily="2" charset="0"/>
              </a:rPr>
              <a:t>3</a:t>
            </a:r>
          </a:p>
        </p:txBody>
      </p:sp>
      <p:sp>
        <p:nvSpPr>
          <p:cNvPr id="18" name="TextBox 59">
            <a:extLst>
              <a:ext uri="{FF2B5EF4-FFF2-40B4-BE49-F238E27FC236}">
                <a16:creationId xmlns:a16="http://schemas.microsoft.com/office/drawing/2014/main" id="{3B321544-97D3-40F1-B3F7-ECBDC74445F1}"/>
              </a:ext>
            </a:extLst>
          </p:cNvPr>
          <p:cNvSpPr txBox="1"/>
          <p:nvPr/>
        </p:nvSpPr>
        <p:spPr>
          <a:xfrm>
            <a:off x="936052" y="555773"/>
            <a:ext cx="434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AULA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HOJE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7BA02C-3A88-42D5-9B73-70F73827E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354" y="1232125"/>
            <a:ext cx="2473722" cy="24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6053" y="1060971"/>
            <a:ext cx="7419854" cy="182973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Antes de começar a executar um projeto é preciso planejar muitas coisas, como: 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orçar custos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, planejar a 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distribuição das tarefas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 em função do 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tempo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 e mapear quais 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recursos 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serão despendidos nessa empreitada. Mas para que todos esses planejamentos possam ser feitos, primeiro é preciso saber 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o que é escopo de projeto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 e 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o que é escopo do produto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.</a:t>
            </a: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434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INTRODUÇÃO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66114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6053" y="1060971"/>
            <a:ext cx="7419854" cy="1029514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Escopo do produto é o conjunto de características que descrevem o resultado final do projeto (o produto acabado). Ou seja, é entender quais são as expectativas do cliente em relação ao produto e levantar as suas características para entregar de acordo com o esperado.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434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ESCOPO 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PRODUTO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5360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6053" y="1060971"/>
            <a:ext cx="7419854" cy="2937728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lvl="0"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Em um projeto de construção de uma casa, temos:</a:t>
            </a:r>
          </a:p>
          <a:p>
            <a:pPr lvl="1"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Cliente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: futuro dono da casa, pessoa que solicitou a edificação.</a:t>
            </a:r>
          </a:p>
          <a:p>
            <a:pPr lvl="1"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Partes interessadas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 demais moradores da casa, e vizinhança. Pessoas que podem interferir nas características dessa casa.</a:t>
            </a:r>
          </a:p>
          <a:p>
            <a:pPr lvl="1"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Produto: 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casa.</a:t>
            </a:r>
          </a:p>
          <a:p>
            <a:pPr lvl="1"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Escopo do produto: 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quantidade de cômodos, layout da parte externa, tamanho da garagem, quantidade de janelas e etc.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434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ESCOPO 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PRODUTO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- EXEMPLO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716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6053" y="1060971"/>
            <a:ext cx="7419854" cy="1029514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lvl="0"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Cabe ao </a:t>
            </a:r>
            <a:r>
              <a:rPr lang="pt-BR" sz="1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gerente de projetos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 conseguir identificar as expectativas das partes interessadas e estruturar o escopo do produto, que será resultante do projeto, e a partir disso estabelecer o 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escopo de projeto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.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434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ESCOPO DO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PRODUTO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- RESPONSABILIDADE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07476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6053" y="1060971"/>
            <a:ext cx="7419854" cy="278384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Escopo de projeto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 é o detalhamento de todo o trabalho necessário para entregar o produto final dentro das expectativas do cliente.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Se o escopo do produto é entender as características que o produto deve ter, escopo de projeto é mapear o trabalho necessário para construir essas características no produto resultante do projeto.</a:t>
            </a:r>
          </a:p>
          <a:p>
            <a:pPr fontAlgn="base">
              <a:lnSpc>
                <a:spcPct val="150000"/>
              </a:lnSpc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Por isso é necessário definir o escopo do produto para então </a:t>
            </a:r>
            <a:r>
              <a:rPr lang="pt-BR" sz="1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definir o escopo de projeto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: 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é preciso saber o que deve ser entregue para definir como será feito.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Roboto Light"/>
              </a:rPr>
              <a:t>.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434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ESCOPO DE </a:t>
            </a:r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PROJETO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7644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1525</Words>
  <Application>Microsoft Office PowerPoint</Application>
  <PresentationFormat>Personalizar</PresentationFormat>
  <Paragraphs>104</Paragraphs>
  <Slides>26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28" baseType="lpstr">
      <vt:lpstr>Office Theme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Allen Fernando Oberleitner Lima</cp:lastModifiedBy>
  <cp:revision>101</cp:revision>
  <dcterms:created xsi:type="dcterms:W3CDTF">2019-02-15T12:16:11Z</dcterms:created>
  <dcterms:modified xsi:type="dcterms:W3CDTF">2023-10-04T20:42:07Z</dcterms:modified>
</cp:coreProperties>
</file>