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8"/>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0BF3C-A9A3-4B54-AE66-DCA66804A80B}"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F5E4E-64B8-41DD-AB6D-038C33407F94}" type="slidenum">
              <a:rPr lang="en-US" smtClean="0"/>
              <a:t>‹#›</a:t>
            </a:fld>
            <a:endParaRPr lang="en-US"/>
          </a:p>
        </p:txBody>
      </p:sp>
    </p:spTree>
    <p:extLst>
      <p:ext uri="{BB962C8B-B14F-4D97-AF65-F5344CB8AC3E}">
        <p14:creationId xmlns:p14="http://schemas.microsoft.com/office/powerpoint/2010/main" val="854295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640e8477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640e847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640e847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640e847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640e8477a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640e8477a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640e8477a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640e8477a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640e8477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640e8477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640e8477a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640e8477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640e8477a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640e8477a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5F63C4CA-B045-CBE4-640F-804527B13906}"/>
            </a:ext>
          </a:extLst>
        </p:cNvPr>
        <p:cNvGrpSpPr/>
        <p:nvPr/>
      </p:nvGrpSpPr>
      <p:grpSpPr>
        <a:xfrm>
          <a:off x="0" y="0"/>
          <a:ext cx="0" cy="0"/>
          <a:chOff x="0" y="0"/>
          <a:chExt cx="0" cy="0"/>
        </a:xfrm>
      </p:grpSpPr>
      <p:sp>
        <p:nvSpPr>
          <p:cNvPr id="124" name="Google Shape;124;g2d640e8477a_0_490:notes">
            <a:extLst>
              <a:ext uri="{FF2B5EF4-FFF2-40B4-BE49-F238E27FC236}">
                <a16:creationId xmlns:a16="http://schemas.microsoft.com/office/drawing/2014/main" id="{4C203621-DB23-3D9D-5FC6-69681029E4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640e8477a_0_490:notes">
            <a:extLst>
              <a:ext uri="{FF2B5EF4-FFF2-40B4-BE49-F238E27FC236}">
                <a16:creationId xmlns:a16="http://schemas.microsoft.com/office/drawing/2014/main" id="{1214EBCC-F4CB-2668-86E3-79A280D69A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99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1172" y="7"/>
            <a:ext cx="4060833" cy="2707427"/>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 name="Google Shape;16;p2"/>
          <p:cNvSpPr txBox="1">
            <a:spLocks noGrp="1"/>
          </p:cNvSpPr>
          <p:nvPr>
            <p:ph type="ctrTitle"/>
          </p:nvPr>
        </p:nvSpPr>
        <p:spPr>
          <a:xfrm>
            <a:off x="797467" y="2366963"/>
            <a:ext cx="10962800" cy="11184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5600">
                <a:solidFill>
                  <a:schemeClr val="lt1"/>
                </a:solidFill>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t>Click to edit Master title style</a:t>
            </a:r>
            <a:endParaRPr/>
          </a:p>
        </p:txBody>
      </p:sp>
      <p:sp>
        <p:nvSpPr>
          <p:cNvPr id="17" name="Google Shape;17;p2"/>
          <p:cNvSpPr txBox="1">
            <a:spLocks noGrp="1"/>
          </p:cNvSpPr>
          <p:nvPr>
            <p:ph type="subTitle" idx="1"/>
          </p:nvPr>
        </p:nvSpPr>
        <p:spPr>
          <a:xfrm>
            <a:off x="797451" y="3621217"/>
            <a:ext cx="10962800" cy="57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800">
                <a:solidFill>
                  <a:schemeClr val="lt1"/>
                </a:solidFill>
              </a:defRPr>
            </a:lvl1pPr>
            <a:lvl2pPr lvl="1">
              <a:lnSpc>
                <a:spcPct val="100000"/>
              </a:lnSpc>
              <a:spcBef>
                <a:spcPts val="0"/>
              </a:spcBef>
              <a:spcAft>
                <a:spcPts val="0"/>
              </a:spcAft>
              <a:buClr>
                <a:schemeClr val="lt1"/>
              </a:buClr>
              <a:buSzPts val="2100"/>
              <a:buNone/>
              <a:defRPr sz="2800">
                <a:solidFill>
                  <a:schemeClr val="lt1"/>
                </a:solidFill>
              </a:defRPr>
            </a:lvl2pPr>
            <a:lvl3pPr lvl="2">
              <a:lnSpc>
                <a:spcPct val="100000"/>
              </a:lnSpc>
              <a:spcBef>
                <a:spcPts val="0"/>
              </a:spcBef>
              <a:spcAft>
                <a:spcPts val="0"/>
              </a:spcAft>
              <a:buClr>
                <a:schemeClr val="lt1"/>
              </a:buClr>
              <a:buSzPts val="2100"/>
              <a:buNone/>
              <a:defRPr sz="2800">
                <a:solidFill>
                  <a:schemeClr val="lt1"/>
                </a:solidFill>
              </a:defRPr>
            </a:lvl3pPr>
            <a:lvl4pPr lvl="3">
              <a:lnSpc>
                <a:spcPct val="100000"/>
              </a:lnSpc>
              <a:spcBef>
                <a:spcPts val="0"/>
              </a:spcBef>
              <a:spcAft>
                <a:spcPts val="0"/>
              </a:spcAft>
              <a:buClr>
                <a:schemeClr val="lt1"/>
              </a:buClr>
              <a:buSzPts val="2100"/>
              <a:buNone/>
              <a:defRPr sz="2800">
                <a:solidFill>
                  <a:schemeClr val="lt1"/>
                </a:solidFill>
              </a:defRPr>
            </a:lvl4pPr>
            <a:lvl5pPr lvl="4">
              <a:lnSpc>
                <a:spcPct val="100000"/>
              </a:lnSpc>
              <a:spcBef>
                <a:spcPts val="0"/>
              </a:spcBef>
              <a:spcAft>
                <a:spcPts val="0"/>
              </a:spcAft>
              <a:buClr>
                <a:schemeClr val="lt1"/>
              </a:buClr>
              <a:buSzPts val="2100"/>
              <a:buNone/>
              <a:defRPr sz="2800">
                <a:solidFill>
                  <a:schemeClr val="lt1"/>
                </a:solidFill>
              </a:defRPr>
            </a:lvl5pPr>
            <a:lvl6pPr lvl="5">
              <a:lnSpc>
                <a:spcPct val="100000"/>
              </a:lnSpc>
              <a:spcBef>
                <a:spcPts val="0"/>
              </a:spcBef>
              <a:spcAft>
                <a:spcPts val="0"/>
              </a:spcAft>
              <a:buClr>
                <a:schemeClr val="lt1"/>
              </a:buClr>
              <a:buSzPts val="2100"/>
              <a:buNone/>
              <a:defRPr sz="2800">
                <a:solidFill>
                  <a:schemeClr val="lt1"/>
                </a:solidFill>
              </a:defRPr>
            </a:lvl6pPr>
            <a:lvl7pPr lvl="6">
              <a:lnSpc>
                <a:spcPct val="100000"/>
              </a:lnSpc>
              <a:spcBef>
                <a:spcPts val="0"/>
              </a:spcBef>
              <a:spcAft>
                <a:spcPts val="0"/>
              </a:spcAft>
              <a:buClr>
                <a:schemeClr val="lt1"/>
              </a:buClr>
              <a:buSzPts val="2100"/>
              <a:buNone/>
              <a:defRPr sz="2800">
                <a:solidFill>
                  <a:schemeClr val="lt1"/>
                </a:solidFill>
              </a:defRPr>
            </a:lvl7pPr>
            <a:lvl8pPr lvl="7">
              <a:lnSpc>
                <a:spcPct val="100000"/>
              </a:lnSpc>
              <a:spcBef>
                <a:spcPts val="0"/>
              </a:spcBef>
              <a:spcAft>
                <a:spcPts val="0"/>
              </a:spcAft>
              <a:buClr>
                <a:schemeClr val="lt1"/>
              </a:buClr>
              <a:buSzPts val="2100"/>
              <a:buNone/>
              <a:defRPr sz="2800">
                <a:solidFill>
                  <a:schemeClr val="lt1"/>
                </a:solidFill>
              </a:defRPr>
            </a:lvl8pPr>
            <a:lvl9pPr lvl="8">
              <a:lnSpc>
                <a:spcPct val="100000"/>
              </a:lnSpc>
              <a:spcBef>
                <a:spcPts val="0"/>
              </a:spcBef>
              <a:spcAft>
                <a:spcPts val="0"/>
              </a:spcAft>
              <a:buClr>
                <a:schemeClr val="lt1"/>
              </a:buClr>
              <a:buSzPts val="2100"/>
              <a:buNone/>
              <a:defRPr sz="2800">
                <a:solidFill>
                  <a:schemeClr val="lt1"/>
                </a:solidFill>
              </a:defRPr>
            </a:lvl9pPr>
          </a:lstStyle>
          <a:p>
            <a:r>
              <a:rPr lang="en-US"/>
              <a:t>Click to edit Master subtitle style</a:t>
            </a:r>
            <a:endParaRPr/>
          </a:p>
        </p:txBody>
      </p:sp>
      <p:sp>
        <p:nvSpPr>
          <p:cNvPr id="18" name="Google Shape;18;p2"/>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146890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315663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8"/>
        <p:cNvGrpSpPr/>
        <p:nvPr/>
      </p:nvGrpSpPr>
      <p:grpSpPr>
        <a:xfrm>
          <a:off x="0" y="0"/>
          <a:ext cx="0" cy="0"/>
          <a:chOff x="0" y="0"/>
          <a:chExt cx="0" cy="0"/>
        </a:xfrm>
      </p:grpSpPr>
      <p:grpSp>
        <p:nvGrpSpPr>
          <p:cNvPr id="29" name="Google Shape;29;p4"/>
          <p:cNvGrpSpPr/>
          <p:nvPr/>
        </p:nvGrpSpPr>
        <p:grpSpPr>
          <a:xfrm>
            <a:off x="0" y="5204893"/>
            <a:ext cx="12192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152396" lvl="0" indent="0">
              <a:spcBef>
                <a:spcPts val="0"/>
              </a:spcBef>
              <a:spcAft>
                <a:spcPts val="0"/>
              </a:spcAft>
              <a:buSzPts val="1800"/>
              <a:buNone/>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endParaRPr lang="en-US" dirty="0"/>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318156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Google Shape;29;p4"/>
          <p:cNvGrpSpPr/>
          <p:nvPr/>
        </p:nvGrpSpPr>
        <p:grpSpPr>
          <a:xfrm>
            <a:off x="0" y="5204893"/>
            <a:ext cx="12192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429278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0" name="Google Shape;40;p5"/>
          <p:cNvSpPr txBox="1">
            <a:spLocks noGrp="1"/>
          </p:cNvSpPr>
          <p:nvPr>
            <p:ph type="body" idx="1"/>
          </p:nvPr>
        </p:nvSpPr>
        <p:spPr>
          <a:xfrm>
            <a:off x="415600" y="1639967"/>
            <a:ext cx="5333200" cy="44520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41" name="Google Shape;41;p5"/>
          <p:cNvSpPr txBox="1">
            <a:spLocks noGrp="1"/>
          </p:cNvSpPr>
          <p:nvPr>
            <p:ph type="body" idx="2"/>
          </p:nvPr>
        </p:nvSpPr>
        <p:spPr>
          <a:xfrm>
            <a:off x="6443200" y="1639967"/>
            <a:ext cx="5333200" cy="44520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42" name="Google Shape;42;p5"/>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24349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5" name="Google Shape;45;p6"/>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132044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49" name="Google Shape;49;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132240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7"/>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2086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61" name="Google Shape;61;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600" cy="2086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63" name="Google Shape;63;p9"/>
          <p:cNvSpPr txBox="1">
            <a:spLocks noGrp="1"/>
          </p:cNvSpPr>
          <p:nvPr>
            <p:ph type="subTitle" idx="1"/>
          </p:nvPr>
        </p:nvSpPr>
        <p:spPr>
          <a:xfrm>
            <a:off x="354000" y="3692001"/>
            <a:ext cx="5393600" cy="1692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64" name="Google Shape;6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0"/>
              </a:spcBef>
              <a:spcAft>
                <a:spcPts val="0"/>
              </a:spcAft>
              <a:buClr>
                <a:schemeClr val="lt1"/>
              </a:buClr>
              <a:buSzPts val="1400"/>
              <a:buChar char="○"/>
              <a:defRPr>
                <a:solidFill>
                  <a:schemeClr val="lt1"/>
                </a:solidFill>
              </a:defRPr>
            </a:lvl2pPr>
            <a:lvl3pPr marL="1828754" lvl="2" indent="-423323">
              <a:spcBef>
                <a:spcPts val="0"/>
              </a:spcBef>
              <a:spcAft>
                <a:spcPts val="0"/>
              </a:spcAft>
              <a:buClr>
                <a:schemeClr val="lt1"/>
              </a:buClr>
              <a:buSzPts val="1400"/>
              <a:buChar char="■"/>
              <a:defRPr>
                <a:solidFill>
                  <a:schemeClr val="lt1"/>
                </a:solidFill>
              </a:defRPr>
            </a:lvl3pPr>
            <a:lvl4pPr marL="2438339" lvl="3" indent="-423323">
              <a:spcBef>
                <a:spcPts val="0"/>
              </a:spcBef>
              <a:spcAft>
                <a:spcPts val="0"/>
              </a:spcAft>
              <a:buClr>
                <a:schemeClr val="lt1"/>
              </a:buClr>
              <a:buSzPts val="1400"/>
              <a:buChar char="●"/>
              <a:defRPr>
                <a:solidFill>
                  <a:schemeClr val="lt1"/>
                </a:solidFill>
              </a:defRPr>
            </a:lvl4pPr>
            <a:lvl5pPr marL="3047924" lvl="4" indent="-423323">
              <a:spcBef>
                <a:spcPts val="0"/>
              </a:spcBef>
              <a:spcAft>
                <a:spcPts val="0"/>
              </a:spcAft>
              <a:buClr>
                <a:schemeClr val="lt1"/>
              </a:buClr>
              <a:buSzPts val="1400"/>
              <a:buChar char="○"/>
              <a:defRPr>
                <a:solidFill>
                  <a:schemeClr val="lt1"/>
                </a:solidFill>
              </a:defRPr>
            </a:lvl5pPr>
            <a:lvl6pPr marL="3657509" lvl="5" indent="-423323">
              <a:spcBef>
                <a:spcPts val="0"/>
              </a:spcBef>
              <a:spcAft>
                <a:spcPts val="0"/>
              </a:spcAft>
              <a:buClr>
                <a:schemeClr val="lt1"/>
              </a:buClr>
              <a:buSzPts val="1400"/>
              <a:buChar char="■"/>
              <a:defRPr>
                <a:solidFill>
                  <a:schemeClr val="lt1"/>
                </a:solidFill>
              </a:defRPr>
            </a:lvl6pPr>
            <a:lvl7pPr marL="4267093" lvl="6" indent="-423323">
              <a:spcBef>
                <a:spcPts val="0"/>
              </a:spcBef>
              <a:spcAft>
                <a:spcPts val="0"/>
              </a:spcAft>
              <a:buClr>
                <a:schemeClr val="lt1"/>
              </a:buClr>
              <a:buSzPts val="1400"/>
              <a:buChar char="●"/>
              <a:defRPr>
                <a:solidFill>
                  <a:schemeClr val="lt1"/>
                </a:solidFill>
              </a:defRPr>
            </a:lvl7pPr>
            <a:lvl8pPr marL="4876678" lvl="7" indent="-423323">
              <a:spcBef>
                <a:spcPts val="0"/>
              </a:spcBef>
              <a:spcAft>
                <a:spcPts val="0"/>
              </a:spcAft>
              <a:buClr>
                <a:schemeClr val="lt1"/>
              </a:buClr>
              <a:buSzPts val="1400"/>
              <a:buChar char="○"/>
              <a:defRPr>
                <a:solidFill>
                  <a:schemeClr val="lt1"/>
                </a:solidFill>
              </a:defRPr>
            </a:lvl8pPr>
            <a:lvl9pPr marL="5486263" lvl="8" indent="-423323">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65" name="Google Shape;65;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3098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68" name="Google Shape;68;p10"/>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379686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8131172" y="7"/>
            <a:ext cx="4060833" cy="2707427"/>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 name="Google Shape;76;p11"/>
          <p:cNvSpPr txBox="1">
            <a:spLocks noGrp="1"/>
          </p:cNvSpPr>
          <p:nvPr>
            <p:ph type="title" hasCustomPrompt="1"/>
          </p:nvPr>
        </p:nvSpPr>
        <p:spPr>
          <a:xfrm>
            <a:off x="415600" y="1674733"/>
            <a:ext cx="11360800" cy="2707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6000">
                <a:solidFill>
                  <a:schemeClr val="lt1"/>
                </a:solidFill>
              </a:defRPr>
            </a:lvl1pPr>
            <a:lvl2pPr lvl="1" algn="ctr">
              <a:spcBef>
                <a:spcPts val="0"/>
              </a:spcBef>
              <a:spcAft>
                <a:spcPts val="0"/>
              </a:spcAft>
              <a:buClr>
                <a:schemeClr val="lt1"/>
              </a:buClr>
              <a:buSzPts val="12000"/>
              <a:buNone/>
              <a:defRPr sz="16000">
                <a:solidFill>
                  <a:schemeClr val="lt1"/>
                </a:solidFill>
              </a:defRPr>
            </a:lvl2pPr>
            <a:lvl3pPr lvl="2" algn="ctr">
              <a:spcBef>
                <a:spcPts val="0"/>
              </a:spcBef>
              <a:spcAft>
                <a:spcPts val="0"/>
              </a:spcAft>
              <a:buClr>
                <a:schemeClr val="lt1"/>
              </a:buClr>
              <a:buSzPts val="12000"/>
              <a:buNone/>
              <a:defRPr sz="16000">
                <a:solidFill>
                  <a:schemeClr val="lt1"/>
                </a:solidFill>
              </a:defRPr>
            </a:lvl3pPr>
            <a:lvl4pPr lvl="3" algn="ctr">
              <a:spcBef>
                <a:spcPts val="0"/>
              </a:spcBef>
              <a:spcAft>
                <a:spcPts val="0"/>
              </a:spcAft>
              <a:buClr>
                <a:schemeClr val="lt1"/>
              </a:buClr>
              <a:buSzPts val="12000"/>
              <a:buNone/>
              <a:defRPr sz="16000">
                <a:solidFill>
                  <a:schemeClr val="lt1"/>
                </a:solidFill>
              </a:defRPr>
            </a:lvl4pPr>
            <a:lvl5pPr lvl="4" algn="ctr">
              <a:spcBef>
                <a:spcPts val="0"/>
              </a:spcBef>
              <a:spcAft>
                <a:spcPts val="0"/>
              </a:spcAft>
              <a:buClr>
                <a:schemeClr val="lt1"/>
              </a:buClr>
              <a:buSzPts val="12000"/>
              <a:buNone/>
              <a:defRPr sz="16000">
                <a:solidFill>
                  <a:schemeClr val="lt1"/>
                </a:solidFill>
              </a:defRPr>
            </a:lvl5pPr>
            <a:lvl6pPr lvl="5" algn="ctr">
              <a:spcBef>
                <a:spcPts val="0"/>
              </a:spcBef>
              <a:spcAft>
                <a:spcPts val="0"/>
              </a:spcAft>
              <a:buClr>
                <a:schemeClr val="lt1"/>
              </a:buClr>
              <a:buSzPts val="12000"/>
              <a:buNone/>
              <a:defRPr sz="16000">
                <a:solidFill>
                  <a:schemeClr val="lt1"/>
                </a:solidFill>
              </a:defRPr>
            </a:lvl6pPr>
            <a:lvl7pPr lvl="6" algn="ctr">
              <a:spcBef>
                <a:spcPts val="0"/>
              </a:spcBef>
              <a:spcAft>
                <a:spcPts val="0"/>
              </a:spcAft>
              <a:buClr>
                <a:schemeClr val="lt1"/>
              </a:buClr>
              <a:buSzPts val="12000"/>
              <a:buNone/>
              <a:defRPr sz="16000">
                <a:solidFill>
                  <a:schemeClr val="lt1"/>
                </a:solidFill>
              </a:defRPr>
            </a:lvl7pPr>
            <a:lvl8pPr lvl="7" algn="ctr">
              <a:spcBef>
                <a:spcPts val="0"/>
              </a:spcBef>
              <a:spcAft>
                <a:spcPts val="0"/>
              </a:spcAft>
              <a:buClr>
                <a:schemeClr val="lt1"/>
              </a:buClr>
              <a:buSzPts val="12000"/>
              <a:buNone/>
              <a:defRPr sz="16000">
                <a:solidFill>
                  <a:schemeClr val="lt1"/>
                </a:solidFill>
              </a:defRPr>
            </a:lvl8pPr>
            <a:lvl9pPr lvl="8" algn="ctr">
              <a:spcBef>
                <a:spcPts val="0"/>
              </a:spcBef>
              <a:spcAft>
                <a:spcPts val="0"/>
              </a:spcAft>
              <a:buClr>
                <a:schemeClr val="lt1"/>
              </a:buClr>
              <a:buSzPts val="12000"/>
              <a:buNone/>
              <a:defRPr sz="16000">
                <a:solidFill>
                  <a:schemeClr val="lt1"/>
                </a:solidFill>
              </a:defRPr>
            </a:lvl9pPr>
          </a:lstStyle>
          <a:p>
            <a:r>
              <a:t>xx%</a:t>
            </a:r>
          </a:p>
        </p:txBody>
      </p:sp>
      <p:sp>
        <p:nvSpPr>
          <p:cNvPr id="77" name="Google Shape;77;p11"/>
          <p:cNvSpPr txBox="1">
            <a:spLocks noGrp="1"/>
          </p:cNvSpPr>
          <p:nvPr>
            <p:ph type="body" idx="1"/>
          </p:nvPr>
        </p:nvSpPr>
        <p:spPr>
          <a:xfrm>
            <a:off x="415600" y="4492300"/>
            <a:ext cx="11360800" cy="17092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0"/>
              </a:spcBef>
              <a:spcAft>
                <a:spcPts val="0"/>
              </a:spcAft>
              <a:buClr>
                <a:schemeClr val="lt1"/>
              </a:buClr>
              <a:buSzPts val="1400"/>
              <a:buChar char="○"/>
              <a:defRPr>
                <a:solidFill>
                  <a:schemeClr val="lt1"/>
                </a:solidFill>
              </a:defRPr>
            </a:lvl2pPr>
            <a:lvl3pPr marL="1828754" lvl="2" indent="-423323" algn="ctr">
              <a:spcBef>
                <a:spcPts val="0"/>
              </a:spcBef>
              <a:spcAft>
                <a:spcPts val="0"/>
              </a:spcAft>
              <a:buClr>
                <a:schemeClr val="lt1"/>
              </a:buClr>
              <a:buSzPts val="1400"/>
              <a:buChar char="■"/>
              <a:defRPr>
                <a:solidFill>
                  <a:schemeClr val="lt1"/>
                </a:solidFill>
              </a:defRPr>
            </a:lvl3pPr>
            <a:lvl4pPr marL="2438339" lvl="3" indent="-423323" algn="ctr">
              <a:spcBef>
                <a:spcPts val="0"/>
              </a:spcBef>
              <a:spcAft>
                <a:spcPts val="0"/>
              </a:spcAft>
              <a:buClr>
                <a:schemeClr val="lt1"/>
              </a:buClr>
              <a:buSzPts val="1400"/>
              <a:buChar char="●"/>
              <a:defRPr>
                <a:solidFill>
                  <a:schemeClr val="lt1"/>
                </a:solidFill>
              </a:defRPr>
            </a:lvl4pPr>
            <a:lvl5pPr marL="3047924" lvl="4" indent="-423323" algn="ctr">
              <a:spcBef>
                <a:spcPts val="0"/>
              </a:spcBef>
              <a:spcAft>
                <a:spcPts val="0"/>
              </a:spcAft>
              <a:buClr>
                <a:schemeClr val="lt1"/>
              </a:buClr>
              <a:buSzPts val="1400"/>
              <a:buChar char="○"/>
              <a:defRPr>
                <a:solidFill>
                  <a:schemeClr val="lt1"/>
                </a:solidFill>
              </a:defRPr>
            </a:lvl5pPr>
            <a:lvl6pPr marL="3657509" lvl="5" indent="-423323" algn="ctr">
              <a:spcBef>
                <a:spcPts val="0"/>
              </a:spcBef>
              <a:spcAft>
                <a:spcPts val="0"/>
              </a:spcAft>
              <a:buClr>
                <a:schemeClr val="lt1"/>
              </a:buClr>
              <a:buSzPts val="1400"/>
              <a:buChar char="■"/>
              <a:defRPr>
                <a:solidFill>
                  <a:schemeClr val="lt1"/>
                </a:solidFill>
              </a:defRPr>
            </a:lvl6pPr>
            <a:lvl7pPr marL="4267093" lvl="6" indent="-423323" algn="ctr">
              <a:spcBef>
                <a:spcPts val="0"/>
              </a:spcBef>
              <a:spcAft>
                <a:spcPts val="0"/>
              </a:spcAft>
              <a:buClr>
                <a:schemeClr val="lt1"/>
              </a:buClr>
              <a:buSzPts val="1400"/>
              <a:buChar char="●"/>
              <a:defRPr>
                <a:solidFill>
                  <a:schemeClr val="lt1"/>
                </a:solidFill>
              </a:defRPr>
            </a:lvl7pPr>
            <a:lvl8pPr marL="4876678" lvl="7" indent="-423323" algn="ctr">
              <a:spcBef>
                <a:spcPts val="0"/>
              </a:spcBef>
              <a:spcAft>
                <a:spcPts val="0"/>
              </a:spcAft>
              <a:buClr>
                <a:schemeClr val="lt1"/>
              </a:buClr>
              <a:buSzPts val="1400"/>
              <a:buChar char="○"/>
              <a:defRPr>
                <a:solidFill>
                  <a:schemeClr val="lt1"/>
                </a:solidFill>
              </a:defRPr>
            </a:lvl8pPr>
            <a:lvl9pPr marL="5486263" lvl="8" indent="-423323" algn="ctr">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78" name="Google Shape;78;p11"/>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29919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fld id="{336A95CA-ACB6-384A-83E0-0E3FD714DA78}" type="slidenum">
              <a:rPr lang="en-US" smtClean="0"/>
              <a:t>‹#›</a:t>
            </a:fld>
            <a:endParaRPr lang="en-US"/>
          </a:p>
        </p:txBody>
      </p:sp>
    </p:spTree>
    <p:extLst>
      <p:ext uri="{BB962C8B-B14F-4D97-AF65-F5344CB8AC3E}">
        <p14:creationId xmlns:p14="http://schemas.microsoft.com/office/powerpoint/2010/main" val="1116838438"/>
      </p:ext>
    </p:extLst>
  </p:cSld>
  <p:clrMap bg1="lt1" tx1="dk1" bg2="dk2" tx2="lt2" accent1="accent1" accent2="accent2" accent3="accent3" accent4="accent4" accent5="accent5" accent6="accent6" hlink="hlink" folHlink="folHlink"/>
  <p:sldLayoutIdLst>
    <p:sldLayoutId id="2147483692"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ADAC-8A95-E78A-89A9-EBB3EB4321E6}"/>
              </a:ext>
            </a:extLst>
          </p:cNvPr>
          <p:cNvSpPr>
            <a:spLocks noGrp="1"/>
          </p:cNvSpPr>
          <p:nvPr>
            <p:ph type="ctrTitle"/>
          </p:nvPr>
        </p:nvSpPr>
        <p:spPr>
          <a:xfrm>
            <a:off x="797467" y="544010"/>
            <a:ext cx="10962800" cy="1377387"/>
          </a:xfrm>
        </p:spPr>
        <p:txBody>
          <a:bodyPr>
            <a:normAutofit/>
          </a:bodyPr>
          <a:lstStyle/>
          <a:p>
            <a:r>
              <a:rPr lang="en-US" sz="2800" dirty="0"/>
              <a:t>Project – Search Algorithm </a:t>
            </a:r>
            <a:r>
              <a:rPr lang="en-US" sz="2800"/>
              <a:t>for 8 – </a:t>
            </a:r>
            <a:r>
              <a:rPr lang="en-US" sz="2800" dirty="0"/>
              <a:t>Puzzle Problem Solving</a:t>
            </a:r>
          </a:p>
        </p:txBody>
      </p:sp>
      <p:sp>
        <p:nvSpPr>
          <p:cNvPr id="3" name="Subtitle 2">
            <a:extLst>
              <a:ext uri="{FF2B5EF4-FFF2-40B4-BE49-F238E27FC236}">
                <a16:creationId xmlns:a16="http://schemas.microsoft.com/office/drawing/2014/main" id="{CC93C47C-D0CE-F426-172E-FB15AF8361B7}"/>
              </a:ext>
            </a:extLst>
          </p:cNvPr>
          <p:cNvSpPr>
            <a:spLocks noGrp="1"/>
          </p:cNvSpPr>
          <p:nvPr>
            <p:ph type="subTitle" idx="1"/>
          </p:nvPr>
        </p:nvSpPr>
        <p:spPr>
          <a:xfrm>
            <a:off x="614600" y="2407534"/>
            <a:ext cx="10962800" cy="3611301"/>
          </a:xfrm>
        </p:spPr>
        <p:txBody>
          <a:bodyPr>
            <a:normAutofit/>
          </a:bodyPr>
          <a:lstStyle/>
          <a:p>
            <a:r>
              <a:rPr lang="en-US" dirty="0"/>
              <a:t>Team A</a:t>
            </a:r>
          </a:p>
          <a:p>
            <a:endParaRPr lang="en-US" dirty="0"/>
          </a:p>
          <a:p>
            <a:r>
              <a:rPr lang="en-US" dirty="0"/>
              <a:t>Team Members:</a:t>
            </a:r>
          </a:p>
          <a:p>
            <a:endParaRPr lang="en-US" dirty="0"/>
          </a:p>
          <a:p>
            <a:r>
              <a:rPr lang="en-US" dirty="0"/>
              <a:t>     - Ratul Mazumder</a:t>
            </a:r>
          </a:p>
          <a:p>
            <a:r>
              <a:rPr lang="en-US" dirty="0"/>
              <a:t>     - Sai Venkata Ramana Sampath Kothuri</a:t>
            </a:r>
          </a:p>
          <a:p>
            <a:r>
              <a:rPr lang="en-US" dirty="0"/>
              <a:t>     - Roshani Jha</a:t>
            </a:r>
          </a:p>
          <a:p>
            <a:endParaRPr lang="en-US" dirty="0"/>
          </a:p>
        </p:txBody>
      </p:sp>
    </p:spTree>
    <p:extLst>
      <p:ext uri="{BB962C8B-B14F-4D97-AF65-F5344CB8AC3E}">
        <p14:creationId xmlns:p14="http://schemas.microsoft.com/office/powerpoint/2010/main" val="196153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1"/>
          </p:nvPr>
        </p:nvSpPr>
        <p:spPr>
          <a:xfrm>
            <a:off x="3378267" y="1355600"/>
            <a:ext cx="5205200" cy="611600"/>
          </a:xfrm>
          <a:prstGeom prst="rect">
            <a:avLst/>
          </a:prstGeom>
        </p:spPr>
        <p:txBody>
          <a:bodyPr spcFirstLastPara="1" wrap="square" lIns="121900" tIns="121900" rIns="121900" bIns="121900" anchor="t" anchorCtr="0">
            <a:noAutofit/>
          </a:bodyPr>
          <a:lstStyle/>
          <a:p>
            <a:pPr marL="0" indent="0">
              <a:spcAft>
                <a:spcPts val="1600"/>
              </a:spcAft>
              <a:buNone/>
            </a:pPr>
            <a:r>
              <a:rPr lang="en" sz="3600" b="1">
                <a:solidFill>
                  <a:schemeClr val="dk1"/>
                </a:solidFill>
              </a:rPr>
              <a:t>8-puzzle work with BFS:</a:t>
            </a:r>
            <a:endParaRPr sz="3600" b="1">
              <a:solidFill>
                <a:schemeClr val="dk1"/>
              </a:solidFill>
            </a:endParaRPr>
          </a:p>
        </p:txBody>
      </p:sp>
      <p:pic>
        <p:nvPicPr>
          <p:cNvPr id="99" name="Google Shape;99;p15"/>
          <p:cNvPicPr preferRelativeResize="0"/>
          <p:nvPr/>
        </p:nvPicPr>
        <p:blipFill>
          <a:blip r:embed="rId3">
            <a:alphaModFix/>
          </a:blip>
          <a:stretch>
            <a:fillRect/>
          </a:stretch>
        </p:blipFill>
        <p:spPr>
          <a:xfrm>
            <a:off x="597300" y="3220333"/>
            <a:ext cx="4205299" cy="2258800"/>
          </a:xfrm>
          <a:prstGeom prst="rect">
            <a:avLst/>
          </a:prstGeom>
          <a:noFill/>
          <a:ln>
            <a:noFill/>
          </a:ln>
        </p:spPr>
      </p:pic>
      <p:pic>
        <p:nvPicPr>
          <p:cNvPr id="100" name="Google Shape;100;p15"/>
          <p:cNvPicPr preferRelativeResize="0"/>
          <p:nvPr/>
        </p:nvPicPr>
        <p:blipFill>
          <a:blip r:embed="rId4">
            <a:alphaModFix/>
          </a:blip>
          <a:stretch>
            <a:fillRect/>
          </a:stretch>
        </p:blipFill>
        <p:spPr>
          <a:xfrm>
            <a:off x="5404800" y="2679167"/>
            <a:ext cx="6466832" cy="33411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15600" y="355867"/>
            <a:ext cx="6237600" cy="810400"/>
          </a:xfrm>
          <a:prstGeom prst="rect">
            <a:avLst/>
          </a:prstGeom>
        </p:spPr>
        <p:txBody>
          <a:bodyPr spcFirstLastPara="1" wrap="square" lIns="121900" tIns="121900" rIns="121900" bIns="121900" anchor="t" anchorCtr="0">
            <a:noAutofit/>
          </a:bodyPr>
          <a:lstStyle/>
          <a:p>
            <a:pPr>
              <a:lnSpc>
                <a:spcPct val="115000"/>
              </a:lnSpc>
              <a:spcBef>
                <a:spcPts val="3200"/>
              </a:spcBef>
              <a:spcAft>
                <a:spcPts val="800"/>
              </a:spcAft>
            </a:pPr>
            <a:r>
              <a:rPr lang="en" sz="3600" b="1"/>
              <a:t>Heuristics and A* Algorithm</a:t>
            </a:r>
            <a:endParaRPr sz="3600"/>
          </a:p>
        </p:txBody>
      </p:sp>
      <p:sp>
        <p:nvSpPr>
          <p:cNvPr id="106" name="Google Shape;106;p16"/>
          <p:cNvSpPr txBox="1">
            <a:spLocks noGrp="1"/>
          </p:cNvSpPr>
          <p:nvPr>
            <p:ph type="body" idx="1"/>
          </p:nvPr>
        </p:nvSpPr>
        <p:spPr>
          <a:xfrm>
            <a:off x="131600" y="1048367"/>
            <a:ext cx="7589200" cy="4452000"/>
          </a:xfrm>
          <a:prstGeom prst="rect">
            <a:avLst/>
          </a:prstGeom>
        </p:spPr>
        <p:txBody>
          <a:bodyPr spcFirstLastPara="1" wrap="square" lIns="121900" tIns="121900" rIns="121900" bIns="121900" anchor="t" anchorCtr="0">
            <a:noAutofit/>
          </a:bodyPr>
          <a:lstStyle/>
          <a:p>
            <a:pPr marL="0" indent="0" algn="just">
              <a:spcBef>
                <a:spcPts val="1600"/>
              </a:spcBef>
              <a:buNone/>
            </a:pPr>
            <a:r>
              <a:rPr lang="en" sz="2133" b="1">
                <a:solidFill>
                  <a:schemeClr val="dk1"/>
                </a:solidFill>
              </a:rPr>
              <a:t>Heuristics: </a:t>
            </a:r>
            <a:r>
              <a:rPr lang="en" sz="2133">
                <a:solidFill>
                  <a:schemeClr val="dk1"/>
                </a:solidFill>
              </a:rPr>
              <a:t>Heuristics estimate the cost to reach the goal. They help prioritize promising states, reducing unnecessary exploration in search algorithms.</a:t>
            </a:r>
            <a:endParaRPr sz="2133">
              <a:solidFill>
                <a:schemeClr val="dk1"/>
              </a:solidFill>
            </a:endParaRPr>
          </a:p>
          <a:p>
            <a:pPr marL="0" indent="0" algn="just">
              <a:spcBef>
                <a:spcPts val="1600"/>
              </a:spcBef>
              <a:buNone/>
            </a:pPr>
            <a:r>
              <a:rPr lang="en" sz="2133" b="1">
                <a:solidFill>
                  <a:schemeClr val="dk1"/>
                </a:solidFill>
              </a:rPr>
              <a:t>A* Implementation: </a:t>
            </a:r>
            <a:r>
              <a:rPr lang="en" sz="2133">
                <a:solidFill>
                  <a:schemeClr val="dk1"/>
                </a:solidFill>
              </a:rPr>
              <a:t>A* uses f(n) = g(n) + h(n) to guide the search. It expands nodes with the lowest f(n) value.</a:t>
            </a:r>
            <a:endParaRPr sz="2133">
              <a:solidFill>
                <a:schemeClr val="dk1"/>
              </a:solidFill>
            </a:endParaRPr>
          </a:p>
          <a:p>
            <a:pPr marL="0" indent="0" algn="just">
              <a:spcBef>
                <a:spcPts val="1600"/>
              </a:spcBef>
              <a:buNone/>
            </a:pPr>
            <a:r>
              <a:rPr lang="en" sz="2133" b="1">
                <a:solidFill>
                  <a:schemeClr val="dk1"/>
                </a:solidFill>
              </a:rPr>
              <a:t>Euclidean Heuristic: </a:t>
            </a:r>
            <a:r>
              <a:rPr lang="en" sz="2133">
                <a:solidFill>
                  <a:schemeClr val="dk1"/>
                </a:solidFill>
              </a:rPr>
              <a:t>Used to calculate straight-line distances. It's less suitable for the 8-puzzle due to irrelevant diagonal movements.</a:t>
            </a:r>
            <a:endParaRPr sz="2133">
              <a:solidFill>
                <a:schemeClr val="dk1"/>
              </a:solidFill>
            </a:endParaRPr>
          </a:p>
          <a:p>
            <a:pPr marL="0" indent="0" algn="just">
              <a:spcBef>
                <a:spcPts val="1600"/>
              </a:spcBef>
              <a:buNone/>
            </a:pPr>
            <a:r>
              <a:rPr lang="en" sz="2133" b="1">
                <a:solidFill>
                  <a:schemeClr val="dk1"/>
                </a:solidFill>
              </a:rPr>
              <a:t>Manhattan Heuristic: </a:t>
            </a:r>
            <a:r>
              <a:rPr lang="en" sz="2133">
                <a:solidFill>
                  <a:schemeClr val="dk1"/>
                </a:solidFill>
              </a:rPr>
              <a:t>Used for calculating the sum of absolute differences (Horizontal &amp; Vertical) in tile positions. It matches puzzle constraints and is computationally efficient.</a:t>
            </a:r>
            <a:endParaRPr sz="2133">
              <a:solidFill>
                <a:schemeClr val="dk1"/>
              </a:solidFill>
            </a:endParaRPr>
          </a:p>
          <a:p>
            <a:pPr marL="0" indent="0" algn="just">
              <a:spcBef>
                <a:spcPts val="1600"/>
              </a:spcBef>
              <a:buNone/>
            </a:pPr>
            <a:endParaRPr sz="2133">
              <a:solidFill>
                <a:schemeClr val="dk1"/>
              </a:solidFill>
            </a:endParaRPr>
          </a:p>
          <a:p>
            <a:pPr marL="0" indent="0" algn="just">
              <a:spcBef>
                <a:spcPts val="267"/>
              </a:spcBef>
              <a:spcAft>
                <a:spcPts val="1600"/>
              </a:spcAft>
              <a:buNone/>
            </a:pPr>
            <a:endParaRPr sz="2133"/>
          </a:p>
        </p:txBody>
      </p:sp>
      <p:pic>
        <p:nvPicPr>
          <p:cNvPr id="107" name="Google Shape;107;p16"/>
          <p:cNvPicPr preferRelativeResize="0"/>
          <p:nvPr/>
        </p:nvPicPr>
        <p:blipFill>
          <a:blip r:embed="rId3">
            <a:alphaModFix/>
          </a:blip>
          <a:stretch>
            <a:fillRect/>
          </a:stretch>
        </p:blipFill>
        <p:spPr>
          <a:xfrm>
            <a:off x="7809834" y="4014701"/>
            <a:ext cx="3970501" cy="2168633"/>
          </a:xfrm>
          <a:prstGeom prst="rect">
            <a:avLst/>
          </a:prstGeom>
          <a:noFill/>
          <a:ln>
            <a:noFill/>
          </a:ln>
        </p:spPr>
      </p:pic>
      <p:pic>
        <p:nvPicPr>
          <p:cNvPr id="108" name="Google Shape;108;p16"/>
          <p:cNvPicPr preferRelativeResize="0"/>
          <p:nvPr/>
        </p:nvPicPr>
        <p:blipFill>
          <a:blip r:embed="rId4">
            <a:alphaModFix/>
          </a:blip>
          <a:stretch>
            <a:fillRect/>
          </a:stretch>
        </p:blipFill>
        <p:spPr>
          <a:xfrm>
            <a:off x="7809834" y="546667"/>
            <a:ext cx="4160300" cy="2830279"/>
          </a:xfrm>
          <a:prstGeom prst="rect">
            <a:avLst/>
          </a:prstGeom>
          <a:noFill/>
          <a:ln>
            <a:noFill/>
          </a:ln>
        </p:spPr>
      </p:pic>
      <p:sp>
        <p:nvSpPr>
          <p:cNvPr id="109" name="Google Shape;109;p16"/>
          <p:cNvSpPr txBox="1">
            <a:spLocks noGrp="1"/>
          </p:cNvSpPr>
          <p:nvPr>
            <p:ph type="title"/>
          </p:nvPr>
        </p:nvSpPr>
        <p:spPr>
          <a:xfrm>
            <a:off x="8369100" y="3376933"/>
            <a:ext cx="3416000" cy="810400"/>
          </a:xfrm>
          <a:prstGeom prst="rect">
            <a:avLst/>
          </a:prstGeom>
        </p:spPr>
        <p:txBody>
          <a:bodyPr spcFirstLastPara="1" wrap="square" lIns="121900" tIns="121900" rIns="121900" bIns="121900" anchor="t" anchorCtr="0">
            <a:normAutofit fontScale="90000"/>
          </a:bodyPr>
          <a:lstStyle/>
          <a:p>
            <a:pPr>
              <a:lnSpc>
                <a:spcPct val="115000"/>
              </a:lnSpc>
              <a:spcBef>
                <a:spcPts val="3200"/>
              </a:spcBef>
              <a:spcAft>
                <a:spcPts val="800"/>
              </a:spcAft>
            </a:pPr>
            <a:r>
              <a:rPr lang="en" sz="2667" b="1">
                <a:solidFill>
                  <a:srgbClr val="4A86E8"/>
                </a:solidFill>
              </a:rPr>
              <a:t>Manhattan Distance</a:t>
            </a:r>
            <a:endParaRPr sz="2667">
              <a:solidFill>
                <a:srgbClr val="4A86E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15600" y="546667"/>
            <a:ext cx="11360800" cy="810400"/>
          </a:xfrm>
          <a:prstGeom prst="rect">
            <a:avLst/>
          </a:prstGeom>
        </p:spPr>
        <p:txBody>
          <a:bodyPr spcFirstLastPara="1" wrap="square" lIns="121900" tIns="121900" rIns="121900" bIns="121900" anchor="t" anchorCtr="0">
            <a:normAutofit fontScale="90000"/>
          </a:bodyPr>
          <a:lstStyle/>
          <a:p>
            <a:pPr>
              <a:lnSpc>
                <a:spcPct val="115000"/>
              </a:lnSpc>
              <a:spcBef>
                <a:spcPts val="2400"/>
              </a:spcBef>
              <a:spcAft>
                <a:spcPts val="533"/>
              </a:spcAft>
            </a:pPr>
            <a:r>
              <a:rPr lang="en" sz="3600" b="1"/>
              <a:t>A* in Action: Solving the 8-Puzzle</a:t>
            </a:r>
            <a:endParaRPr sz="3600"/>
          </a:p>
        </p:txBody>
      </p:sp>
      <p:sp>
        <p:nvSpPr>
          <p:cNvPr id="115" name="Google Shape;115;p17"/>
          <p:cNvSpPr txBox="1">
            <a:spLocks noGrp="1"/>
          </p:cNvSpPr>
          <p:nvPr>
            <p:ph type="body" idx="1"/>
          </p:nvPr>
        </p:nvSpPr>
        <p:spPr>
          <a:xfrm>
            <a:off x="415600" y="1639833"/>
            <a:ext cx="11360800" cy="4452000"/>
          </a:xfrm>
          <a:prstGeom prst="rect">
            <a:avLst/>
          </a:prstGeom>
        </p:spPr>
        <p:txBody>
          <a:bodyPr spcFirstLastPara="1" wrap="square" lIns="121900" tIns="121900" rIns="121900" bIns="121900" anchor="t" anchorCtr="0">
            <a:noAutofit/>
          </a:bodyPr>
          <a:lstStyle/>
          <a:p>
            <a:pPr>
              <a:buClr>
                <a:schemeClr val="dk1"/>
              </a:buClr>
            </a:pPr>
            <a:r>
              <a:rPr lang="en" dirty="0">
                <a:solidFill>
                  <a:schemeClr val="dk1"/>
                </a:solidFill>
              </a:rPr>
              <a:t>Start at the initial configuration.</a:t>
            </a:r>
            <a:endParaRPr dirty="0">
              <a:solidFill>
                <a:schemeClr val="dk1"/>
              </a:solidFill>
            </a:endParaRPr>
          </a:p>
          <a:p>
            <a:pPr>
              <a:buClr>
                <a:schemeClr val="dk1"/>
              </a:buClr>
            </a:pPr>
            <a:r>
              <a:rPr lang="en" dirty="0">
                <a:solidFill>
                  <a:schemeClr val="dk1"/>
                </a:solidFill>
              </a:rPr>
              <a:t>Calculate total cost for each move: </a:t>
            </a:r>
            <a:endParaRPr dirty="0">
              <a:solidFill>
                <a:schemeClr val="dk1"/>
              </a:solidFill>
            </a:endParaRPr>
          </a:p>
          <a:p>
            <a:pPr indent="0">
              <a:spcBef>
                <a:spcPts val="1600"/>
              </a:spcBef>
              <a:buNone/>
            </a:pPr>
            <a:r>
              <a:rPr lang="en" dirty="0">
                <a:solidFill>
                  <a:schemeClr val="dk1"/>
                </a:solidFill>
              </a:rPr>
              <a:t>f(n) = g(n) + h(n)</a:t>
            </a:r>
            <a:endParaRPr dirty="0">
              <a:solidFill>
                <a:schemeClr val="dk1"/>
              </a:solidFill>
            </a:endParaRPr>
          </a:p>
          <a:p>
            <a:pPr indent="0">
              <a:spcBef>
                <a:spcPts val="1600"/>
              </a:spcBef>
              <a:buNone/>
            </a:pPr>
            <a:r>
              <a:rPr lang="en" dirty="0">
                <a:solidFill>
                  <a:schemeClr val="dk1"/>
                </a:solidFill>
              </a:rPr>
              <a:t>Where,</a:t>
            </a:r>
            <a:endParaRPr dirty="0">
              <a:solidFill>
                <a:schemeClr val="dk1"/>
              </a:solidFill>
            </a:endParaRPr>
          </a:p>
          <a:p>
            <a:pPr indent="0">
              <a:spcBef>
                <a:spcPts val="1600"/>
              </a:spcBef>
              <a:buNone/>
            </a:pPr>
            <a:r>
              <a:rPr lang="en" dirty="0">
                <a:solidFill>
                  <a:schemeClr val="dk1"/>
                </a:solidFill>
              </a:rPr>
              <a:t>g(n): Cost from start to current state.</a:t>
            </a:r>
            <a:endParaRPr dirty="0">
              <a:solidFill>
                <a:schemeClr val="dk1"/>
              </a:solidFill>
            </a:endParaRPr>
          </a:p>
          <a:p>
            <a:pPr indent="0">
              <a:spcBef>
                <a:spcPts val="1600"/>
              </a:spcBef>
              <a:buNone/>
            </a:pPr>
            <a:r>
              <a:rPr lang="en" dirty="0">
                <a:solidFill>
                  <a:schemeClr val="dk1"/>
                </a:solidFill>
              </a:rPr>
              <a:t>h(n): Heuristic estimate to the goal.</a:t>
            </a:r>
            <a:endParaRPr dirty="0">
              <a:solidFill>
                <a:schemeClr val="dk1"/>
              </a:solidFill>
            </a:endParaRPr>
          </a:p>
          <a:p>
            <a:pPr>
              <a:spcBef>
                <a:spcPts val="1600"/>
              </a:spcBef>
              <a:buClr>
                <a:schemeClr val="dk1"/>
              </a:buClr>
            </a:pPr>
            <a:r>
              <a:rPr lang="en" dirty="0">
                <a:solidFill>
                  <a:schemeClr val="dk1"/>
                </a:solidFill>
              </a:rPr>
              <a:t>Prioritize states with the lowest f(n).</a:t>
            </a:r>
            <a:endParaRPr dirty="0">
              <a:solidFill>
                <a:schemeClr val="dk1"/>
              </a:solidFill>
            </a:endParaRPr>
          </a:p>
          <a:p>
            <a:pPr>
              <a:buClr>
                <a:schemeClr val="dk1"/>
              </a:buClr>
            </a:pPr>
            <a:r>
              <a:rPr lang="en" dirty="0">
                <a:solidFill>
                  <a:schemeClr val="dk1"/>
                </a:solidFill>
              </a:rPr>
              <a:t>Expand nodes until the goal state is reached.</a:t>
            </a:r>
            <a:endParaRPr dirty="0">
              <a:solidFill>
                <a:schemeClr val="dk1"/>
              </a:solidFill>
            </a:endParaRPr>
          </a:p>
          <a:p>
            <a:pPr indent="0">
              <a:spcBef>
                <a:spcPts val="1600"/>
              </a:spcBef>
              <a:spcAft>
                <a:spcPts val="1600"/>
              </a:spcAft>
              <a:buNone/>
            </a:pPr>
            <a:endParaRPr dirty="0"/>
          </a:p>
        </p:txBody>
      </p:sp>
      <p:pic>
        <p:nvPicPr>
          <p:cNvPr id="116" name="Google Shape;116;p17"/>
          <p:cNvPicPr preferRelativeResize="0"/>
          <p:nvPr/>
        </p:nvPicPr>
        <p:blipFill rotWithShape="1">
          <a:blip r:embed="rId3">
            <a:alphaModFix/>
          </a:blip>
          <a:srcRect l="2647" b="3260"/>
          <a:stretch/>
        </p:blipFill>
        <p:spPr>
          <a:xfrm>
            <a:off x="7369634" y="1223601"/>
            <a:ext cx="4548767" cy="518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15600" y="546667"/>
            <a:ext cx="11360800" cy="810400"/>
          </a:xfrm>
          <a:prstGeom prst="rect">
            <a:avLst/>
          </a:prstGeom>
        </p:spPr>
        <p:txBody>
          <a:bodyPr spcFirstLastPara="1" wrap="square" lIns="121900" tIns="121900" rIns="121900" bIns="121900" anchor="t" anchorCtr="0">
            <a:normAutofit/>
          </a:bodyPr>
          <a:lstStyle/>
          <a:p>
            <a:r>
              <a:rPr lang="en" sz="3600" b="1"/>
              <a:t>Which Algorithm outperforms the other and when?</a:t>
            </a:r>
            <a:endParaRPr sz="3600" b="1"/>
          </a:p>
        </p:txBody>
      </p:sp>
      <p:sp>
        <p:nvSpPr>
          <p:cNvPr id="122" name="Google Shape;122;p18"/>
          <p:cNvSpPr txBox="1">
            <a:spLocks noGrp="1"/>
          </p:cNvSpPr>
          <p:nvPr>
            <p:ph type="body" idx="1"/>
          </p:nvPr>
        </p:nvSpPr>
        <p:spPr>
          <a:xfrm>
            <a:off x="415600" y="1335033"/>
            <a:ext cx="11360800" cy="4452000"/>
          </a:xfrm>
          <a:prstGeom prst="rect">
            <a:avLst/>
          </a:prstGeom>
        </p:spPr>
        <p:txBody>
          <a:bodyPr spcFirstLastPara="1" wrap="square" lIns="121900" tIns="121900" rIns="121900" bIns="121900" anchor="t" anchorCtr="0">
            <a:normAutofit/>
          </a:bodyPr>
          <a:lstStyle/>
          <a:p>
            <a:pPr marL="0" indent="0">
              <a:buNone/>
            </a:pPr>
            <a:r>
              <a:rPr lang="en" b="1">
                <a:solidFill>
                  <a:schemeClr val="dk1"/>
                </a:solidFill>
              </a:rPr>
              <a:t>BFS:</a:t>
            </a:r>
            <a:endParaRPr b="1">
              <a:solidFill>
                <a:schemeClr val="dk1"/>
              </a:solidFill>
            </a:endParaRPr>
          </a:p>
          <a:p>
            <a:pPr>
              <a:spcBef>
                <a:spcPts val="1600"/>
              </a:spcBef>
              <a:buClr>
                <a:schemeClr val="dk1"/>
              </a:buClr>
            </a:pPr>
            <a:r>
              <a:rPr lang="en">
                <a:solidFill>
                  <a:schemeClr val="dk1"/>
                </a:solidFill>
              </a:rPr>
              <a:t>Outperforms A* in very small search spaces or when no heuristic is available.</a:t>
            </a:r>
            <a:endParaRPr>
              <a:solidFill>
                <a:schemeClr val="dk1"/>
              </a:solidFill>
            </a:endParaRPr>
          </a:p>
          <a:p>
            <a:pPr>
              <a:buClr>
                <a:schemeClr val="dk1"/>
              </a:buClr>
            </a:pPr>
            <a:r>
              <a:rPr lang="en">
                <a:solidFill>
                  <a:schemeClr val="dk1"/>
                </a:solidFill>
              </a:rPr>
              <a:t>Its exhaustive nature ensures all possibilities are explored, but it becomes infeasible for large problems.</a:t>
            </a:r>
            <a:endParaRPr>
              <a:solidFill>
                <a:schemeClr val="dk1"/>
              </a:solidFill>
            </a:endParaRPr>
          </a:p>
          <a:p>
            <a:pPr marL="0" indent="0">
              <a:spcBef>
                <a:spcPts val="1600"/>
              </a:spcBef>
              <a:buNone/>
            </a:pPr>
            <a:r>
              <a:rPr lang="en" b="1">
                <a:solidFill>
                  <a:schemeClr val="dk1"/>
                </a:solidFill>
              </a:rPr>
              <a:t>A* (Manhattan Heuristics):</a:t>
            </a:r>
            <a:endParaRPr b="1">
              <a:solidFill>
                <a:schemeClr val="dk1"/>
              </a:solidFill>
            </a:endParaRPr>
          </a:p>
          <a:p>
            <a:pPr>
              <a:spcBef>
                <a:spcPts val="1600"/>
              </a:spcBef>
              <a:buClr>
                <a:schemeClr val="dk1"/>
              </a:buClr>
            </a:pPr>
            <a:r>
              <a:rPr lang="en">
                <a:solidFill>
                  <a:schemeClr val="dk1"/>
                </a:solidFill>
              </a:rPr>
              <a:t>Outperforms BFS in speed and memory usage for the 8-puzzle due to its efficient heuristic.</a:t>
            </a:r>
            <a:endParaRPr>
              <a:solidFill>
                <a:schemeClr val="dk1"/>
              </a:solidFill>
            </a:endParaRPr>
          </a:p>
          <a:p>
            <a:pPr>
              <a:buClr>
                <a:schemeClr val="dk1"/>
              </a:buClr>
            </a:pPr>
            <a:r>
              <a:rPr lang="en">
                <a:solidFill>
                  <a:schemeClr val="dk1"/>
                </a:solidFill>
              </a:rPr>
              <a:t>Focuses on promising states, reducing unnecessary expansions.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15600" y="546667"/>
            <a:ext cx="11360800" cy="810400"/>
          </a:xfrm>
          <a:prstGeom prst="rect">
            <a:avLst/>
          </a:prstGeom>
        </p:spPr>
        <p:txBody>
          <a:bodyPr spcFirstLastPara="1" wrap="square" lIns="121900" tIns="121900" rIns="121900" bIns="121900" anchor="t" anchorCtr="0">
            <a:normAutofit/>
          </a:bodyPr>
          <a:lstStyle/>
          <a:p>
            <a:r>
              <a:rPr lang="en" b="1"/>
              <a:t>Evaluation Metrics:</a:t>
            </a:r>
            <a:endParaRPr b="1"/>
          </a:p>
        </p:txBody>
      </p:sp>
      <p:sp>
        <p:nvSpPr>
          <p:cNvPr id="128" name="Google Shape;128;p19"/>
          <p:cNvSpPr txBox="1">
            <a:spLocks noGrp="1"/>
          </p:cNvSpPr>
          <p:nvPr>
            <p:ph type="body" idx="1"/>
          </p:nvPr>
        </p:nvSpPr>
        <p:spPr>
          <a:xfrm>
            <a:off x="415600" y="1639833"/>
            <a:ext cx="11360800" cy="4452000"/>
          </a:xfrm>
          <a:prstGeom prst="rect">
            <a:avLst/>
          </a:prstGeom>
        </p:spPr>
        <p:txBody>
          <a:bodyPr spcFirstLastPara="1" wrap="square" lIns="121900" tIns="121900" rIns="121900" bIns="121900" anchor="t" anchorCtr="0">
            <a:normAutofit/>
          </a:bodyPr>
          <a:lstStyle/>
          <a:p>
            <a:pPr>
              <a:buClr>
                <a:schemeClr val="dk1"/>
              </a:buClr>
              <a:buAutoNum type="arabicPeriod"/>
            </a:pPr>
            <a:r>
              <a:rPr lang="en" b="1">
                <a:solidFill>
                  <a:schemeClr val="dk1"/>
                </a:solidFill>
              </a:rPr>
              <a:t>Solution Path Length:</a:t>
            </a:r>
            <a:r>
              <a:rPr lang="en">
                <a:solidFill>
                  <a:schemeClr val="dk1"/>
                </a:solidFill>
              </a:rPr>
              <a:t> To measure the optimality of the solution (provided by BFS &amp; A*) and check whether both provide the shortest length.</a:t>
            </a:r>
            <a:endParaRPr>
              <a:solidFill>
                <a:schemeClr val="dk1"/>
              </a:solidFill>
            </a:endParaRPr>
          </a:p>
          <a:p>
            <a:pPr>
              <a:buClr>
                <a:schemeClr val="dk1"/>
              </a:buClr>
              <a:buAutoNum type="arabicPeriod"/>
            </a:pPr>
            <a:r>
              <a:rPr lang="en" b="1">
                <a:solidFill>
                  <a:schemeClr val="dk1"/>
                </a:solidFill>
              </a:rPr>
              <a:t>Nodes Expanded:</a:t>
            </a:r>
            <a:r>
              <a:rPr lang="en">
                <a:solidFill>
                  <a:schemeClr val="dk1"/>
                </a:solidFill>
              </a:rPr>
              <a:t> To measure which algorithm will expand fewer nodes to know the algorithm efficiency.</a:t>
            </a:r>
            <a:endParaRPr>
              <a:solidFill>
                <a:schemeClr val="dk1"/>
              </a:solidFill>
            </a:endParaRPr>
          </a:p>
          <a:p>
            <a:pPr>
              <a:buClr>
                <a:schemeClr val="dk1"/>
              </a:buClr>
              <a:buAutoNum type="arabicPeriod"/>
            </a:pPr>
            <a:r>
              <a:rPr lang="en" b="1">
                <a:solidFill>
                  <a:schemeClr val="dk1"/>
                </a:solidFill>
              </a:rPr>
              <a:t>Maximum Frontier Size: </a:t>
            </a:r>
            <a:r>
              <a:rPr lang="en">
                <a:solidFill>
                  <a:schemeClr val="dk1"/>
                </a:solidFill>
              </a:rPr>
              <a:t>To measure how many nodes are stored in memory at any time to know the use of memory by each algorithm.</a:t>
            </a:r>
            <a:endParaRPr>
              <a:solidFill>
                <a:schemeClr val="dk1"/>
              </a:solidFill>
            </a:endParaRPr>
          </a:p>
          <a:p>
            <a:pPr>
              <a:buClr>
                <a:schemeClr val="dk1"/>
              </a:buClr>
              <a:buAutoNum type="arabicPeriod"/>
            </a:pPr>
            <a:r>
              <a:rPr lang="en" b="1">
                <a:solidFill>
                  <a:schemeClr val="dk1"/>
                </a:solidFill>
              </a:rPr>
              <a:t>Execution Time:</a:t>
            </a:r>
            <a:r>
              <a:rPr lang="en">
                <a:solidFill>
                  <a:schemeClr val="dk1"/>
                </a:solidFill>
              </a:rPr>
              <a:t> To measure the time taken to get the solution to know the feasibility of algorithm in real-world.</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86E358F2-BBAD-9B27-A263-FCE9FE32797F}"/>
            </a:ext>
          </a:extLst>
        </p:cNvPr>
        <p:cNvGrpSpPr/>
        <p:nvPr/>
      </p:nvGrpSpPr>
      <p:grpSpPr>
        <a:xfrm>
          <a:off x="0" y="0"/>
          <a:ext cx="0" cy="0"/>
          <a:chOff x="0" y="0"/>
          <a:chExt cx="0" cy="0"/>
        </a:xfrm>
      </p:grpSpPr>
      <p:pic>
        <p:nvPicPr>
          <p:cNvPr id="7" name="Picture 6" descr="A graph with a line and numbers&#10;&#10;Description automatically generated">
            <a:extLst>
              <a:ext uri="{FF2B5EF4-FFF2-40B4-BE49-F238E27FC236}">
                <a16:creationId xmlns:a16="http://schemas.microsoft.com/office/drawing/2014/main" id="{720A02B4-A95A-688A-96A5-F6094901087A}"/>
              </a:ext>
            </a:extLst>
          </p:cNvPr>
          <p:cNvPicPr>
            <a:picLocks noChangeAspect="1"/>
          </p:cNvPicPr>
          <p:nvPr/>
        </p:nvPicPr>
        <p:blipFill>
          <a:blip r:embed="rId3"/>
          <a:stretch>
            <a:fillRect/>
          </a:stretch>
        </p:blipFill>
        <p:spPr>
          <a:xfrm>
            <a:off x="1592571" y="927046"/>
            <a:ext cx="9006858" cy="5394971"/>
          </a:xfrm>
          <a:prstGeom prst="rect">
            <a:avLst/>
          </a:prstGeom>
        </p:spPr>
      </p:pic>
    </p:spTree>
    <p:extLst>
      <p:ext uri="{BB962C8B-B14F-4D97-AF65-F5344CB8AC3E}">
        <p14:creationId xmlns:p14="http://schemas.microsoft.com/office/powerpoint/2010/main" val="197565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DD8614-F933-BA9D-0310-FCD259C31548}"/>
              </a:ext>
            </a:extLst>
          </p:cNvPr>
          <p:cNvSpPr>
            <a:spLocks noGrp="1"/>
          </p:cNvSpPr>
          <p:nvPr>
            <p:ph type="body" idx="1"/>
          </p:nvPr>
        </p:nvSpPr>
        <p:spPr>
          <a:xfrm>
            <a:off x="415600" y="1759351"/>
            <a:ext cx="11360800" cy="4332481"/>
          </a:xfrm>
        </p:spPr>
        <p:txBody>
          <a:bodyPr>
            <a:normAutofit/>
          </a:bodyPr>
          <a:lstStyle/>
          <a:p>
            <a:pPr>
              <a:buFont typeface="Arial" panose="020B0604020202020204" pitchFamily="34" charset="0"/>
              <a:buChar char="•"/>
            </a:pPr>
            <a:r>
              <a:rPr lang="en-US" sz="2000" b="1" dirty="0">
                <a:solidFill>
                  <a:schemeClr val="tx1">
                    <a:lumMod val="75000"/>
                  </a:schemeClr>
                </a:solidFill>
              </a:rPr>
              <a:t>The 8-puzzle is a classic combinatorial problem played on a 3x3 grid.</a:t>
            </a:r>
          </a:p>
          <a:p>
            <a:pPr>
              <a:buFont typeface="Arial" panose="020B0604020202020204" pitchFamily="34" charset="0"/>
              <a:buChar char="•"/>
            </a:pPr>
            <a:r>
              <a:rPr lang="en-US" sz="2000" b="1" dirty="0">
                <a:solidFill>
                  <a:schemeClr val="tx1">
                    <a:lumMod val="75000"/>
                  </a:schemeClr>
                </a:solidFill>
              </a:rPr>
              <a:t>It consists of 8 numbered tiles and 1 blank space, where the goal is to rearrange the tiles to match a given target configuration.</a:t>
            </a:r>
          </a:p>
          <a:p>
            <a:pPr>
              <a:buFont typeface="Arial" panose="020B0604020202020204" pitchFamily="34" charset="0"/>
              <a:buChar char="•"/>
            </a:pPr>
            <a:r>
              <a:rPr lang="en-US" sz="2000" b="1" dirty="0">
                <a:solidFill>
                  <a:schemeClr val="tx1">
                    <a:lumMod val="75000"/>
                  </a:schemeClr>
                </a:solidFill>
              </a:rPr>
              <a:t>Moves are made by sliding tiles into the blank space (up, down, left, right).</a:t>
            </a:r>
          </a:p>
          <a:p>
            <a:pPr>
              <a:buFont typeface="Arial" panose="020B0604020202020204" pitchFamily="34" charset="0"/>
              <a:buChar char="•"/>
            </a:pPr>
            <a:r>
              <a:rPr lang="en-US" sz="2000" b="1" dirty="0">
                <a:solidFill>
                  <a:schemeClr val="tx1">
                    <a:lumMod val="75000"/>
                  </a:schemeClr>
                </a:solidFill>
              </a:rPr>
              <a:t>The problem is an example of a state-space search, where we explore different configurations (states) to find the solution.</a:t>
            </a:r>
          </a:p>
          <a:p>
            <a:pPr>
              <a:buFont typeface="Arial" panose="020B0604020202020204" pitchFamily="34" charset="0"/>
              <a:buChar char="•"/>
            </a:pPr>
            <a:r>
              <a:rPr lang="en-US" sz="2000" b="1" dirty="0">
                <a:solidFill>
                  <a:schemeClr val="tx1">
                    <a:lumMod val="75000"/>
                  </a:schemeClr>
                </a:solidFill>
              </a:rPr>
              <a:t> Example configurations:</a:t>
            </a:r>
          </a:p>
          <a:p>
            <a:pPr marL="152396" indent="0">
              <a:buNone/>
            </a:pPr>
            <a:r>
              <a:rPr lang="en-US" sz="2000" b="1" dirty="0">
                <a:solidFill>
                  <a:schemeClr val="tx1">
                    <a:lumMod val="75000"/>
                  </a:schemeClr>
                </a:solidFill>
              </a:rPr>
              <a:t>             - Initial state</a:t>
            </a:r>
          </a:p>
          <a:p>
            <a:pPr marL="152396" indent="0">
              <a:buNone/>
            </a:pPr>
            <a:r>
              <a:rPr lang="en-US" sz="2000" b="1" dirty="0">
                <a:solidFill>
                  <a:schemeClr val="tx1">
                    <a:lumMod val="75000"/>
                  </a:schemeClr>
                </a:solidFill>
              </a:rPr>
              <a:t>             - Goal state</a:t>
            </a:r>
          </a:p>
          <a:p>
            <a:pPr>
              <a:buFont typeface="Arial" panose="020B0604020202020204" pitchFamily="34" charset="0"/>
              <a:buChar char="•"/>
            </a:pPr>
            <a:endParaRPr lang="en-US" sz="2000" b="1" dirty="0">
              <a:solidFill>
                <a:schemeClr val="tx1">
                  <a:lumMod val="75000"/>
                </a:schemeClr>
              </a:solidFill>
            </a:endParaRPr>
          </a:p>
        </p:txBody>
      </p:sp>
      <p:sp>
        <p:nvSpPr>
          <p:cNvPr id="3" name="Title 2">
            <a:extLst>
              <a:ext uri="{FF2B5EF4-FFF2-40B4-BE49-F238E27FC236}">
                <a16:creationId xmlns:a16="http://schemas.microsoft.com/office/drawing/2014/main" id="{A55B7340-1884-DBB4-A194-0E8FA86AE15A}"/>
              </a:ext>
            </a:extLst>
          </p:cNvPr>
          <p:cNvSpPr>
            <a:spLocks noGrp="1"/>
          </p:cNvSpPr>
          <p:nvPr>
            <p:ph type="title" idx="4294967295"/>
          </p:nvPr>
        </p:nvSpPr>
        <p:spPr>
          <a:xfrm>
            <a:off x="0" y="546100"/>
            <a:ext cx="11360150" cy="1085850"/>
          </a:xfrm>
        </p:spPr>
        <p:txBody>
          <a:bodyPr>
            <a:normAutofit fontScale="90000"/>
          </a:bodyPr>
          <a:lstStyle/>
          <a:p>
            <a:r>
              <a:rPr lang="en-US" dirty="0"/>
              <a:t> What is the 8-Puzzle Problem?</a:t>
            </a:r>
            <a:br>
              <a:rPr lang="en-US" dirty="0"/>
            </a:br>
            <a:endParaRPr lang="en-US" dirty="0"/>
          </a:p>
        </p:txBody>
      </p:sp>
    </p:spTree>
    <p:extLst>
      <p:ext uri="{BB962C8B-B14F-4D97-AF65-F5344CB8AC3E}">
        <p14:creationId xmlns:p14="http://schemas.microsoft.com/office/powerpoint/2010/main" val="30790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DFAEE0-28EB-82B6-0D58-171FC38EFB13}"/>
              </a:ext>
            </a:extLst>
          </p:cNvPr>
          <p:cNvSpPr>
            <a:spLocks noGrp="1"/>
          </p:cNvSpPr>
          <p:nvPr>
            <p:ph type="body" idx="1"/>
          </p:nvPr>
        </p:nvSpPr>
        <p:spPr>
          <a:ln>
            <a:solidFill>
              <a:schemeClr val="accent1"/>
            </a:solidFill>
          </a:ln>
        </p:spPr>
        <p:txBody>
          <a:bodyPr/>
          <a:lstStyle/>
          <a:p>
            <a:pPr marL="152396" indent="0">
              <a:buNone/>
            </a:pPr>
            <a:r>
              <a:rPr lang="en-US" b="1" dirty="0">
                <a:solidFill>
                  <a:schemeClr val="tx1">
                    <a:lumMod val="75000"/>
                  </a:schemeClr>
                </a:solidFill>
              </a:rPr>
              <a:t>Example : </a:t>
            </a:r>
          </a:p>
        </p:txBody>
      </p:sp>
      <p:sp>
        <p:nvSpPr>
          <p:cNvPr id="2" name="Title 1">
            <a:extLst>
              <a:ext uri="{FF2B5EF4-FFF2-40B4-BE49-F238E27FC236}">
                <a16:creationId xmlns:a16="http://schemas.microsoft.com/office/drawing/2014/main" id="{21278B2F-BFA6-DE20-2FC1-3518FB2F9183}"/>
              </a:ext>
            </a:extLst>
          </p:cNvPr>
          <p:cNvSpPr>
            <a:spLocks noGrp="1"/>
          </p:cNvSpPr>
          <p:nvPr>
            <p:ph type="title" idx="4294967295"/>
          </p:nvPr>
        </p:nvSpPr>
        <p:spPr>
          <a:xfrm>
            <a:off x="0" y="546100"/>
            <a:ext cx="11360150" cy="811213"/>
          </a:xfrm>
        </p:spPr>
        <p:txBody>
          <a:bodyPr>
            <a:normAutofit/>
          </a:bodyPr>
          <a:lstStyle/>
          <a:p>
            <a:r>
              <a:rPr lang="en-US" sz="2000" dirty="0"/>
              <a:t> Given an initial state of the 8-puzzle problem and a final state to be achieved.</a:t>
            </a:r>
            <a:endParaRPr lang="en-US" sz="2000" b="1" dirty="0">
              <a:solidFill>
                <a:schemeClr val="tx1">
                  <a:lumMod val="75000"/>
                </a:schemeClr>
              </a:solidFill>
            </a:endParaRPr>
          </a:p>
        </p:txBody>
      </p:sp>
      <p:pic>
        <p:nvPicPr>
          <p:cNvPr id="5" name="Picture 4" descr="A diagram of a state and goal&#10;&#10;Description automatically generated">
            <a:extLst>
              <a:ext uri="{FF2B5EF4-FFF2-40B4-BE49-F238E27FC236}">
                <a16:creationId xmlns:a16="http://schemas.microsoft.com/office/drawing/2014/main" id="{A14293E1-A87F-B0A7-2D2F-015B5092AA95}"/>
              </a:ext>
            </a:extLst>
          </p:cNvPr>
          <p:cNvPicPr>
            <a:picLocks noChangeAspect="1"/>
          </p:cNvPicPr>
          <p:nvPr/>
        </p:nvPicPr>
        <p:blipFill>
          <a:blip r:embed="rId2"/>
          <a:stretch>
            <a:fillRect/>
          </a:stretch>
        </p:blipFill>
        <p:spPr>
          <a:xfrm>
            <a:off x="1253760" y="1994569"/>
            <a:ext cx="7772400" cy="3514177"/>
          </a:xfrm>
          <a:prstGeom prst="rect">
            <a:avLst/>
          </a:prstGeom>
        </p:spPr>
      </p:pic>
    </p:spTree>
    <p:extLst>
      <p:ext uri="{BB962C8B-B14F-4D97-AF65-F5344CB8AC3E}">
        <p14:creationId xmlns:p14="http://schemas.microsoft.com/office/powerpoint/2010/main" val="408048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6D6393-021B-0F3B-FA5A-DFC971F930D2}"/>
              </a:ext>
            </a:extLst>
          </p:cNvPr>
          <p:cNvSpPr>
            <a:spLocks noGrp="1"/>
          </p:cNvSpPr>
          <p:nvPr>
            <p:ph type="body" idx="1"/>
          </p:nvPr>
        </p:nvSpPr>
        <p:spPr/>
        <p:txBody>
          <a:bodyPr/>
          <a:lstStyle/>
          <a:p>
            <a:r>
              <a:rPr lang="en-US" b="1" dirty="0">
                <a:solidFill>
                  <a:schemeClr val="tx1">
                    <a:lumMod val="75000"/>
                  </a:schemeClr>
                </a:solidFill>
              </a:rPr>
              <a:t>Algorithmic Learning: Provides a foundational problem for understanding search algorithms like A*, BFS, DFS, etc.</a:t>
            </a:r>
          </a:p>
          <a:p>
            <a:pPr marL="152396" indent="0">
              <a:buNone/>
            </a:pPr>
            <a:endParaRPr lang="en-US" b="1" dirty="0">
              <a:solidFill>
                <a:schemeClr val="tx1">
                  <a:lumMod val="75000"/>
                </a:schemeClr>
              </a:solidFill>
            </a:endParaRPr>
          </a:p>
          <a:p>
            <a:r>
              <a:rPr lang="en-US" b="1" dirty="0">
                <a:solidFill>
                  <a:schemeClr val="tx1">
                    <a:lumMod val="75000"/>
                  </a:schemeClr>
                </a:solidFill>
              </a:rPr>
              <a:t>Heuristic Optimization: Demonstrates the use of heuristics to guide search processes efficiently.</a:t>
            </a:r>
          </a:p>
          <a:p>
            <a:pPr marL="152396" indent="0">
              <a:buNone/>
            </a:pPr>
            <a:endParaRPr lang="en-US" b="1" dirty="0">
              <a:solidFill>
                <a:schemeClr val="tx1">
                  <a:lumMod val="75000"/>
                </a:schemeClr>
              </a:solidFill>
            </a:endParaRPr>
          </a:p>
          <a:p>
            <a:r>
              <a:rPr lang="en-US" b="1" dirty="0">
                <a:solidFill>
                  <a:schemeClr val="tx1">
                    <a:lumMod val="75000"/>
                  </a:schemeClr>
                </a:solidFill>
              </a:rPr>
              <a:t>Artificial Intelligence: Serves as a benchmark for testing AI techniques in solving complex problems.</a:t>
            </a:r>
          </a:p>
          <a:p>
            <a:pPr marL="152396" indent="0">
              <a:buNone/>
            </a:pPr>
            <a:endParaRPr lang="en-US" b="1" dirty="0">
              <a:solidFill>
                <a:schemeClr val="tx1">
                  <a:lumMod val="75000"/>
                </a:schemeClr>
              </a:solidFill>
            </a:endParaRPr>
          </a:p>
          <a:p>
            <a:r>
              <a:rPr lang="en-US" b="1" dirty="0">
                <a:solidFill>
                  <a:schemeClr val="tx1">
                    <a:lumMod val="75000"/>
                  </a:schemeClr>
                </a:solidFill>
              </a:rPr>
              <a:t>Problem-Solving Skills: Encourages logical reasoning, strategic planning, and computational thinking.</a:t>
            </a:r>
          </a:p>
          <a:p>
            <a:pPr marL="152396" indent="0">
              <a:buNone/>
            </a:pPr>
            <a:endParaRPr lang="en-US" b="1" dirty="0">
              <a:solidFill>
                <a:schemeClr val="tx1">
                  <a:lumMod val="75000"/>
                </a:schemeClr>
              </a:solidFill>
            </a:endParaRPr>
          </a:p>
          <a:p>
            <a:r>
              <a:rPr lang="en-US" b="1" dirty="0">
                <a:solidFill>
                  <a:schemeClr val="tx1">
                    <a:lumMod val="75000"/>
                  </a:schemeClr>
                </a:solidFill>
              </a:rPr>
              <a:t>Historical Significance: Originated from the 15-puzzle (1870s) and became a widely studied problem in computer science and AI.</a:t>
            </a:r>
          </a:p>
        </p:txBody>
      </p:sp>
      <p:sp>
        <p:nvSpPr>
          <p:cNvPr id="2" name="Title 1">
            <a:extLst>
              <a:ext uri="{FF2B5EF4-FFF2-40B4-BE49-F238E27FC236}">
                <a16:creationId xmlns:a16="http://schemas.microsoft.com/office/drawing/2014/main" id="{59D7A97A-6B4E-FCE1-ABCA-FF9A348EFBB2}"/>
              </a:ext>
            </a:extLst>
          </p:cNvPr>
          <p:cNvSpPr>
            <a:spLocks noGrp="1"/>
          </p:cNvSpPr>
          <p:nvPr>
            <p:ph type="title" idx="4294967295"/>
          </p:nvPr>
        </p:nvSpPr>
        <p:spPr>
          <a:xfrm>
            <a:off x="0" y="546100"/>
            <a:ext cx="11360150" cy="811213"/>
          </a:xfrm>
        </p:spPr>
        <p:txBody>
          <a:bodyPr/>
          <a:lstStyle/>
          <a:p>
            <a:r>
              <a:rPr lang="en-US" sz="2000" b="1" dirty="0">
                <a:solidFill>
                  <a:schemeClr val="tx1">
                    <a:lumMod val="75000"/>
                  </a:schemeClr>
                </a:solidFill>
              </a:rPr>
              <a:t>Why is the 8-Puzzle Problem important</a:t>
            </a:r>
            <a:r>
              <a:rPr lang="en-US" dirty="0"/>
              <a:t>?</a:t>
            </a:r>
          </a:p>
        </p:txBody>
      </p:sp>
    </p:spTree>
    <p:extLst>
      <p:ext uri="{BB962C8B-B14F-4D97-AF65-F5344CB8AC3E}">
        <p14:creationId xmlns:p14="http://schemas.microsoft.com/office/powerpoint/2010/main" val="64704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BEC6C3-165E-CC6C-A00B-3577347796BF}"/>
              </a:ext>
            </a:extLst>
          </p:cNvPr>
          <p:cNvSpPr>
            <a:spLocks noGrp="1"/>
          </p:cNvSpPr>
          <p:nvPr>
            <p:ph type="body" idx="1"/>
          </p:nvPr>
        </p:nvSpPr>
        <p:spPr/>
        <p:txBody>
          <a:bodyPr/>
          <a:lstStyle/>
          <a:p>
            <a:r>
              <a:rPr lang="en-US" b="1" dirty="0">
                <a:solidFill>
                  <a:schemeClr val="tx1">
                    <a:lumMod val="75000"/>
                  </a:schemeClr>
                </a:solidFill>
              </a:rPr>
              <a:t>Navigation Systems: Finding the shortest route between two points using heuristic-based pathfinding (e.g., Google Maps).</a:t>
            </a:r>
          </a:p>
          <a:p>
            <a:pPr marL="152396" indent="0">
              <a:buNone/>
            </a:pPr>
            <a:endParaRPr lang="en-US" b="1" dirty="0">
              <a:solidFill>
                <a:schemeClr val="tx1">
                  <a:lumMod val="75000"/>
                </a:schemeClr>
              </a:solidFill>
            </a:endParaRPr>
          </a:p>
          <a:p>
            <a:r>
              <a:rPr lang="en-US" b="1" dirty="0">
                <a:solidFill>
                  <a:schemeClr val="tx1">
                    <a:lumMod val="75000"/>
                  </a:schemeClr>
                </a:solidFill>
              </a:rPr>
              <a:t>Resource Scheduling: Allocating limited resources (e.g., CPU scheduling or task assignment).</a:t>
            </a:r>
          </a:p>
          <a:p>
            <a:pPr marL="152396" indent="0">
              <a:buNone/>
            </a:pPr>
            <a:endParaRPr lang="en-US" b="1" dirty="0">
              <a:solidFill>
                <a:schemeClr val="tx1">
                  <a:lumMod val="75000"/>
                </a:schemeClr>
              </a:solidFill>
            </a:endParaRPr>
          </a:p>
          <a:p>
            <a:r>
              <a:rPr lang="en-US" b="1" dirty="0">
                <a:solidFill>
                  <a:schemeClr val="tx1">
                    <a:lumMod val="75000"/>
                  </a:schemeClr>
                </a:solidFill>
              </a:rPr>
              <a:t>Logistics Optimization: Rearranging containers in a warehouse or shipyard to reach a desired order efficiently.</a:t>
            </a:r>
          </a:p>
          <a:p>
            <a:pPr marL="152396" indent="0">
              <a:buNone/>
            </a:pPr>
            <a:endParaRPr lang="en-US" b="1" dirty="0">
              <a:solidFill>
                <a:schemeClr val="tx1">
                  <a:lumMod val="75000"/>
                </a:schemeClr>
              </a:solidFill>
            </a:endParaRPr>
          </a:p>
          <a:p>
            <a:r>
              <a:rPr lang="en-US" b="1" dirty="0">
                <a:solidFill>
                  <a:schemeClr val="tx1">
                    <a:lumMod val="75000"/>
                  </a:schemeClr>
                </a:solidFill>
              </a:rPr>
              <a:t>Game Design: Many puzzles and strategy games involve similar state-space exploration principles (e.g., Sudoku, Rubik's Cube).</a:t>
            </a:r>
          </a:p>
          <a:p>
            <a:pPr marL="152396" indent="0">
              <a:buNone/>
            </a:pPr>
            <a:endParaRPr lang="en-US" b="1" dirty="0">
              <a:solidFill>
                <a:schemeClr val="tx1">
                  <a:lumMod val="75000"/>
                </a:schemeClr>
              </a:solidFill>
            </a:endParaRPr>
          </a:p>
          <a:p>
            <a:r>
              <a:rPr lang="en-US" b="1" dirty="0">
                <a:solidFill>
                  <a:schemeClr val="tx1">
                    <a:lumMod val="75000"/>
                  </a:schemeClr>
                </a:solidFill>
              </a:rPr>
              <a:t>Robotics: Path planning for robots moving in constrained environments.</a:t>
            </a:r>
          </a:p>
        </p:txBody>
      </p:sp>
      <p:sp>
        <p:nvSpPr>
          <p:cNvPr id="2" name="Title 1">
            <a:extLst>
              <a:ext uri="{FF2B5EF4-FFF2-40B4-BE49-F238E27FC236}">
                <a16:creationId xmlns:a16="http://schemas.microsoft.com/office/drawing/2014/main" id="{C7DF527C-57E7-6BF3-318F-EC2409F2FE24}"/>
              </a:ext>
            </a:extLst>
          </p:cNvPr>
          <p:cNvSpPr>
            <a:spLocks noGrp="1"/>
          </p:cNvSpPr>
          <p:nvPr>
            <p:ph type="title" idx="4294967295"/>
          </p:nvPr>
        </p:nvSpPr>
        <p:spPr>
          <a:xfrm>
            <a:off x="0" y="546100"/>
            <a:ext cx="11360150" cy="811213"/>
          </a:xfrm>
        </p:spPr>
        <p:txBody>
          <a:bodyPr>
            <a:normAutofit fontScale="90000"/>
          </a:bodyPr>
          <a:lstStyle/>
          <a:p>
            <a:r>
              <a:rPr lang="en-US" sz="2200" b="1" dirty="0">
                <a:solidFill>
                  <a:schemeClr val="tx1">
                    <a:lumMod val="75000"/>
                  </a:schemeClr>
                </a:solidFill>
              </a:rPr>
              <a:t>Analogies to the 8-Puzzle Problem in Real Life</a:t>
            </a:r>
            <a:br>
              <a:rPr lang="en-US" dirty="0"/>
            </a:br>
            <a:endParaRPr lang="en-US" dirty="0"/>
          </a:p>
        </p:txBody>
      </p:sp>
    </p:spTree>
    <p:extLst>
      <p:ext uri="{BB962C8B-B14F-4D97-AF65-F5344CB8AC3E}">
        <p14:creationId xmlns:p14="http://schemas.microsoft.com/office/powerpoint/2010/main" val="409945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robot with a path to a path&#10;&#10;Description automatically generated with medium confidence">
            <a:extLst>
              <a:ext uri="{FF2B5EF4-FFF2-40B4-BE49-F238E27FC236}">
                <a16:creationId xmlns:a16="http://schemas.microsoft.com/office/drawing/2014/main" id="{85DF1EAB-9955-BD47-DBAA-8267DA19EC02}"/>
              </a:ext>
            </a:extLst>
          </p:cNvPr>
          <p:cNvPicPr>
            <a:picLocks noChangeAspect="1"/>
          </p:cNvPicPr>
          <p:nvPr/>
        </p:nvPicPr>
        <p:blipFill>
          <a:blip r:embed="rId2"/>
          <a:stretch>
            <a:fillRect/>
          </a:stretch>
        </p:blipFill>
        <p:spPr>
          <a:xfrm>
            <a:off x="335413" y="497712"/>
            <a:ext cx="5335576" cy="4004840"/>
          </a:xfrm>
          <a:prstGeom prst="rect">
            <a:avLst/>
          </a:prstGeom>
        </p:spPr>
      </p:pic>
      <p:pic>
        <p:nvPicPr>
          <p:cNvPr id="15" name="Picture 14" descr="A diagram of a puzzle&#10;&#10;Description automatically generated with medium confidence">
            <a:extLst>
              <a:ext uri="{FF2B5EF4-FFF2-40B4-BE49-F238E27FC236}">
                <a16:creationId xmlns:a16="http://schemas.microsoft.com/office/drawing/2014/main" id="{90978D65-4F5B-6639-64AA-E8002F6E566A}"/>
              </a:ext>
            </a:extLst>
          </p:cNvPr>
          <p:cNvPicPr>
            <a:picLocks noChangeAspect="1"/>
          </p:cNvPicPr>
          <p:nvPr/>
        </p:nvPicPr>
        <p:blipFill>
          <a:blip r:embed="rId3"/>
          <a:stretch>
            <a:fillRect/>
          </a:stretch>
        </p:blipFill>
        <p:spPr>
          <a:xfrm>
            <a:off x="6521013" y="3113590"/>
            <a:ext cx="4967488" cy="2997843"/>
          </a:xfrm>
          <a:prstGeom prst="rect">
            <a:avLst/>
          </a:prstGeom>
        </p:spPr>
      </p:pic>
    </p:spTree>
    <p:extLst>
      <p:ext uri="{BB962C8B-B14F-4D97-AF65-F5344CB8AC3E}">
        <p14:creationId xmlns:p14="http://schemas.microsoft.com/office/powerpoint/2010/main" val="30634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5C84-F70A-D13D-9C61-76FB8F3357CF}"/>
              </a:ext>
            </a:extLst>
          </p:cNvPr>
          <p:cNvSpPr>
            <a:spLocks noGrp="1"/>
          </p:cNvSpPr>
          <p:nvPr>
            <p:ph type="title"/>
          </p:nvPr>
        </p:nvSpPr>
        <p:spPr/>
        <p:txBody>
          <a:bodyPr/>
          <a:lstStyle/>
          <a:p>
            <a:r>
              <a:rPr lang="en-US" b="1" dirty="0">
                <a:solidFill>
                  <a:schemeClr val="tx1">
                    <a:lumMod val="75000"/>
                  </a:schemeClr>
                </a:solidFill>
              </a:rPr>
              <a:t>Literature Review</a:t>
            </a:r>
          </a:p>
        </p:txBody>
      </p:sp>
      <p:sp>
        <p:nvSpPr>
          <p:cNvPr id="3" name="Text Placeholder 2">
            <a:extLst>
              <a:ext uri="{FF2B5EF4-FFF2-40B4-BE49-F238E27FC236}">
                <a16:creationId xmlns:a16="http://schemas.microsoft.com/office/drawing/2014/main" id="{9E40519B-5839-A137-5DAC-3AAB4C8B7B8E}"/>
              </a:ext>
            </a:extLst>
          </p:cNvPr>
          <p:cNvSpPr>
            <a:spLocks noGrp="1"/>
          </p:cNvSpPr>
          <p:nvPr>
            <p:ph type="body" idx="1"/>
          </p:nvPr>
        </p:nvSpPr>
        <p:spPr>
          <a:xfrm>
            <a:off x="415600" y="1357067"/>
            <a:ext cx="11360800" cy="4452000"/>
          </a:xfrm>
        </p:spPr>
        <p:txBody>
          <a:bodyPr>
            <a:normAutofit/>
          </a:bodyPr>
          <a:lstStyle/>
          <a:p>
            <a:r>
              <a:rPr lang="en-US" sz="1200" b="1" i="0" dirty="0">
                <a:solidFill>
                  <a:schemeClr val="tx1">
                    <a:lumMod val="75000"/>
                  </a:schemeClr>
                </a:solidFill>
                <a:effectLst/>
                <a:latin typeface="Arial" panose="020B0604020202020204" pitchFamily="34" charset="0"/>
              </a:rPr>
              <a:t>Jananji, S. D. T., and D. D. A. Gamini. "Measuring Heuristic Accuracy on the Performance of Search Algorithms in Solving 8-Puzzle Problems." </a:t>
            </a:r>
            <a:r>
              <a:rPr lang="en-US" sz="1200" b="1" i="1" dirty="0">
                <a:solidFill>
                  <a:schemeClr val="tx1">
                    <a:lumMod val="75000"/>
                  </a:schemeClr>
                </a:solidFill>
                <a:effectLst/>
                <a:latin typeface="Arial" panose="020B0604020202020204" pitchFamily="34" charset="0"/>
              </a:rPr>
              <a:t>Vidyalaya Journal of Science</a:t>
            </a:r>
            <a:r>
              <a:rPr lang="en-US" sz="1200" b="1" i="0" dirty="0">
                <a:solidFill>
                  <a:schemeClr val="tx1">
                    <a:lumMod val="75000"/>
                  </a:schemeClr>
                </a:solidFill>
                <a:effectLst/>
                <a:latin typeface="Arial" panose="020B0604020202020204" pitchFamily="34" charset="0"/>
              </a:rPr>
              <a:t> 27.01 (2024).</a:t>
            </a:r>
          </a:p>
          <a:p>
            <a:pPr lvl="1">
              <a:buFont typeface="Wingdings" pitchFamily="2" charset="2"/>
              <a:buChar char="Ø"/>
            </a:pPr>
            <a:r>
              <a:rPr lang="en-US" sz="1200" b="1" dirty="0">
                <a:solidFill>
                  <a:schemeClr val="tx1">
                    <a:lumMod val="75000"/>
                  </a:schemeClr>
                </a:solidFill>
              </a:rPr>
              <a:t>This paper examines the role of heuristic accuracy in the performance of search algorithms for the 8-puzzle, demonstrating that heuristics like the Manhattan distance can reduce nodes expanded by over 99% and improve both time and space complexity significantly. The study confirms that the Manhattan heuristic achieves a lower effective branching factor, leading to faster, more resource-efficient solutions</a:t>
            </a:r>
            <a:r>
              <a:rPr lang="en-US" sz="1200" dirty="0"/>
              <a:t>.</a:t>
            </a:r>
          </a:p>
          <a:p>
            <a:pPr marL="795847" lvl="1" indent="0">
              <a:buNone/>
            </a:pPr>
            <a:endParaRPr lang="en-US" sz="1200" dirty="0">
              <a:solidFill>
                <a:schemeClr val="tx1"/>
              </a:solidFill>
              <a:latin typeface="Arial" panose="020B0604020202020204" pitchFamily="34" charset="0"/>
            </a:endParaRPr>
          </a:p>
          <a:p>
            <a:r>
              <a:rPr lang="en-US" sz="1200" b="1" i="0" dirty="0">
                <a:solidFill>
                  <a:schemeClr val="tx1">
                    <a:lumMod val="75000"/>
                  </a:schemeClr>
                </a:solidFill>
                <a:effectLst/>
                <a:latin typeface="Arial" panose="020B0604020202020204" pitchFamily="34" charset="0"/>
              </a:rPr>
              <a:t>Mishra, Arpan Kumar, and P. C. Siddalingaswamy. "Analysis of tree-based search techniques for solving 8-puzzle problem." </a:t>
            </a:r>
            <a:r>
              <a:rPr lang="en-US" sz="1200" b="1" i="1" dirty="0">
                <a:solidFill>
                  <a:schemeClr val="tx1">
                    <a:lumMod val="75000"/>
                  </a:schemeClr>
                </a:solidFill>
                <a:effectLst/>
                <a:latin typeface="Arial" panose="020B0604020202020204" pitchFamily="34" charset="0"/>
              </a:rPr>
              <a:t>2017 Innovations in Power and Advanced Computing Technologies (</a:t>
            </a:r>
            <a:r>
              <a:rPr lang="en-US" sz="1200" b="1" i="1" dirty="0" err="1">
                <a:solidFill>
                  <a:schemeClr val="tx1">
                    <a:lumMod val="75000"/>
                  </a:schemeClr>
                </a:solidFill>
                <a:effectLst/>
                <a:latin typeface="Arial" panose="020B0604020202020204" pitchFamily="34" charset="0"/>
              </a:rPr>
              <a:t>i</a:t>
            </a:r>
            <a:r>
              <a:rPr lang="en-US" sz="1200" b="1" i="1" dirty="0">
                <a:solidFill>
                  <a:schemeClr val="tx1">
                    <a:lumMod val="75000"/>
                  </a:schemeClr>
                </a:solidFill>
                <a:effectLst/>
                <a:latin typeface="Arial" panose="020B0604020202020204" pitchFamily="34" charset="0"/>
              </a:rPr>
              <a:t>-PACT)</a:t>
            </a:r>
            <a:r>
              <a:rPr lang="en-US" sz="1200" b="1" i="0" dirty="0">
                <a:solidFill>
                  <a:schemeClr val="tx1">
                    <a:lumMod val="75000"/>
                  </a:schemeClr>
                </a:solidFill>
                <a:effectLst/>
                <a:latin typeface="Arial" panose="020B0604020202020204" pitchFamily="34" charset="0"/>
              </a:rPr>
              <a:t>. IEEE, 2017.</a:t>
            </a:r>
          </a:p>
          <a:p>
            <a:pPr lvl="1">
              <a:buFont typeface="Wingdings" pitchFamily="2" charset="2"/>
              <a:buChar char="Ø"/>
            </a:pPr>
            <a:r>
              <a:rPr lang="en-US" sz="1200" b="1" dirty="0">
                <a:solidFill>
                  <a:schemeClr val="tx1">
                    <a:lumMod val="75000"/>
                  </a:schemeClr>
                </a:solidFill>
              </a:rPr>
              <a:t>The authors analyze tree-based search techniques such as BFS, DFS, and A* for the 8-puzzle problem, showing that A* consistently finds optimal solutions more efficiently than uninformed methods. Their results indicate that, while BFS guarantees the shortest path, it requires extensive memory, whereas A* uses heuristics like Manhattan distance to balance optimality with reduced memory and time demands.</a:t>
            </a:r>
          </a:p>
          <a:p>
            <a:pPr marL="795847" lvl="1" indent="0">
              <a:buNone/>
            </a:pPr>
            <a:endParaRPr lang="en-US" sz="1200" b="1" i="0" dirty="0">
              <a:solidFill>
                <a:schemeClr val="tx1">
                  <a:lumMod val="75000"/>
                </a:schemeClr>
              </a:solidFill>
              <a:effectLst/>
              <a:latin typeface="Corbel (Body)"/>
            </a:endParaRPr>
          </a:p>
          <a:p>
            <a:r>
              <a:rPr lang="en-US" sz="1300" b="1" i="0" dirty="0">
                <a:solidFill>
                  <a:schemeClr val="tx1">
                    <a:lumMod val="75000"/>
                  </a:schemeClr>
                </a:solidFill>
                <a:effectLst/>
                <a:latin typeface="Arial" panose="020B0604020202020204" pitchFamily="34" charset="0"/>
              </a:rPr>
              <a:t>Mathew, Kuruvilla, and Mujahid Tabassum. "Experimental comparison of uninformed and heuristic AI algorithms for N Puzzle and 8 Queen puzzle solution." </a:t>
            </a:r>
            <a:r>
              <a:rPr lang="en-US" sz="1300" b="1" i="1" dirty="0">
                <a:solidFill>
                  <a:schemeClr val="tx1">
                    <a:lumMod val="75000"/>
                  </a:schemeClr>
                </a:solidFill>
                <a:effectLst/>
                <a:latin typeface="Arial" panose="020B0604020202020204" pitchFamily="34" charset="0"/>
              </a:rPr>
              <a:t>Int. J. Dig. Inf. Wireless Commun.(IJDIWC)</a:t>
            </a:r>
            <a:r>
              <a:rPr lang="en-US" sz="1300" b="1" i="0" dirty="0">
                <a:solidFill>
                  <a:schemeClr val="tx1">
                    <a:lumMod val="75000"/>
                  </a:schemeClr>
                </a:solidFill>
                <a:effectLst/>
                <a:latin typeface="Arial" panose="020B0604020202020204" pitchFamily="34" charset="0"/>
              </a:rPr>
              <a:t> 4.1 (2014): 143-154.</a:t>
            </a:r>
          </a:p>
          <a:p>
            <a:pPr lvl="1">
              <a:buFont typeface="Wingdings" pitchFamily="2" charset="2"/>
              <a:buChar char="Ø"/>
            </a:pPr>
            <a:r>
              <a:rPr lang="en-US" sz="1300" b="1" dirty="0">
                <a:solidFill>
                  <a:schemeClr val="tx1">
                    <a:lumMod val="75000"/>
                  </a:schemeClr>
                </a:solidFill>
              </a:rPr>
              <a:t>This study provides an experimental comparison of uninformed and heuristic search algorithms, including BFS, DFS, and A*, applied to the N-Puzzle and 8-Queen problems. It concludes that A* with an appropriate heuristic (such as Manhattan distance) significantly outperforms uninformed searches in terms of efficiency and solution quality, particularly for larger puzzle sizes, by effectively reducing the search space and focusing on promising paths.</a:t>
            </a:r>
            <a:endParaRPr lang="en-US" sz="1300" b="1" i="0" dirty="0">
              <a:solidFill>
                <a:schemeClr val="tx1">
                  <a:lumMod val="75000"/>
                </a:schemeClr>
              </a:solidFill>
              <a:effectLst/>
              <a:latin typeface="Corbel (Body)"/>
            </a:endParaRPr>
          </a:p>
          <a:p>
            <a:pPr marL="152396" indent="0">
              <a:buNone/>
            </a:pPr>
            <a:endParaRPr lang="en-US" dirty="0"/>
          </a:p>
        </p:txBody>
      </p:sp>
    </p:spTree>
    <p:extLst>
      <p:ext uri="{BB962C8B-B14F-4D97-AF65-F5344CB8AC3E}">
        <p14:creationId xmlns:p14="http://schemas.microsoft.com/office/powerpoint/2010/main" val="251886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15600" y="298633"/>
            <a:ext cx="8007200" cy="810400"/>
          </a:xfrm>
          <a:prstGeom prst="rect">
            <a:avLst/>
          </a:prstGeom>
        </p:spPr>
        <p:txBody>
          <a:bodyPr spcFirstLastPara="1" wrap="square" lIns="121900" tIns="121900" rIns="121900" bIns="121900" anchor="t" anchorCtr="0">
            <a:noAutofit/>
          </a:bodyPr>
          <a:lstStyle/>
          <a:p>
            <a:pPr>
              <a:lnSpc>
                <a:spcPct val="115000"/>
              </a:lnSpc>
              <a:spcBef>
                <a:spcPts val="2400"/>
              </a:spcBef>
              <a:spcAft>
                <a:spcPts val="533"/>
              </a:spcAft>
            </a:pPr>
            <a:r>
              <a:rPr lang="en" sz="3600" b="1"/>
              <a:t>BFS and A* Algorithm: An Overview</a:t>
            </a:r>
            <a:endParaRPr sz="3600"/>
          </a:p>
        </p:txBody>
      </p:sp>
      <p:sp>
        <p:nvSpPr>
          <p:cNvPr id="86" name="Google Shape;86;p13"/>
          <p:cNvSpPr txBox="1">
            <a:spLocks noGrp="1"/>
          </p:cNvSpPr>
          <p:nvPr>
            <p:ph type="body" idx="1"/>
          </p:nvPr>
        </p:nvSpPr>
        <p:spPr>
          <a:xfrm>
            <a:off x="110800" y="1007433"/>
            <a:ext cx="7846000" cy="4452000"/>
          </a:xfrm>
          <a:prstGeom prst="rect">
            <a:avLst/>
          </a:prstGeom>
        </p:spPr>
        <p:txBody>
          <a:bodyPr spcFirstLastPara="1" wrap="square" lIns="121900" tIns="121900" rIns="121900" bIns="121900" anchor="t" anchorCtr="0">
            <a:noAutofit/>
          </a:bodyPr>
          <a:lstStyle/>
          <a:p>
            <a:pPr marL="0" indent="0">
              <a:spcBef>
                <a:spcPts val="1600"/>
              </a:spcBef>
              <a:buNone/>
            </a:pPr>
            <a:r>
              <a:rPr lang="en" sz="2133" b="1">
                <a:solidFill>
                  <a:schemeClr val="dk1"/>
                </a:solidFill>
              </a:rPr>
              <a:t>Breadth-First Search (BFS)</a:t>
            </a:r>
            <a:endParaRPr sz="2133" b="1">
              <a:solidFill>
                <a:schemeClr val="dk1"/>
              </a:solidFill>
            </a:endParaRPr>
          </a:p>
          <a:p>
            <a:pPr indent="-440256">
              <a:spcBef>
                <a:spcPts val="1600"/>
              </a:spcBef>
              <a:buClr>
                <a:schemeClr val="dk1"/>
              </a:buClr>
              <a:buSzPts val="1600"/>
            </a:pPr>
            <a:r>
              <a:rPr lang="en" sz="2133">
                <a:solidFill>
                  <a:schemeClr val="dk1"/>
                </a:solidFill>
              </a:rPr>
              <a:t>BFS is an uninformed search algorithm.</a:t>
            </a:r>
            <a:endParaRPr sz="2133">
              <a:solidFill>
                <a:schemeClr val="dk1"/>
              </a:solidFill>
            </a:endParaRPr>
          </a:p>
          <a:p>
            <a:pPr indent="-440256">
              <a:buClr>
                <a:schemeClr val="dk1"/>
              </a:buClr>
              <a:buSzPts val="1600"/>
            </a:pPr>
            <a:r>
              <a:rPr lang="en" sz="2133">
                <a:solidFill>
                  <a:schemeClr val="dk1"/>
                </a:solidFill>
              </a:rPr>
              <a:t>It explores nodes level by level, guaranteeing an optimal solution.</a:t>
            </a:r>
            <a:endParaRPr sz="2133">
              <a:solidFill>
                <a:schemeClr val="dk1"/>
              </a:solidFill>
            </a:endParaRPr>
          </a:p>
          <a:p>
            <a:pPr indent="-440256">
              <a:buClr>
                <a:schemeClr val="dk1"/>
              </a:buClr>
              <a:buSzPts val="1600"/>
            </a:pPr>
            <a:r>
              <a:rPr lang="en" sz="2133">
                <a:solidFill>
                  <a:schemeClr val="dk1"/>
                </a:solidFill>
              </a:rPr>
              <a:t>BFS is memory-intensive as it explores all possibilities.</a:t>
            </a:r>
            <a:endParaRPr sz="2133">
              <a:solidFill>
                <a:schemeClr val="dk1"/>
              </a:solidFill>
            </a:endParaRPr>
          </a:p>
          <a:p>
            <a:pPr marL="0" indent="0">
              <a:spcBef>
                <a:spcPts val="1600"/>
              </a:spcBef>
              <a:buNone/>
            </a:pPr>
            <a:r>
              <a:rPr lang="en" sz="2133" b="1">
                <a:solidFill>
                  <a:schemeClr val="dk1"/>
                </a:solidFill>
              </a:rPr>
              <a:t>A* Algorithm</a:t>
            </a:r>
            <a:endParaRPr sz="2133" b="1">
              <a:solidFill>
                <a:schemeClr val="dk1"/>
              </a:solidFill>
            </a:endParaRPr>
          </a:p>
          <a:p>
            <a:pPr indent="-440256">
              <a:spcBef>
                <a:spcPts val="1600"/>
              </a:spcBef>
              <a:buClr>
                <a:schemeClr val="dk1"/>
              </a:buClr>
              <a:buSzPts val="1600"/>
            </a:pPr>
            <a:r>
              <a:rPr lang="en" sz="2133">
                <a:solidFill>
                  <a:schemeClr val="dk1"/>
                </a:solidFill>
              </a:rPr>
              <a:t>A* is an informed search algorithm.</a:t>
            </a:r>
            <a:endParaRPr sz="2133">
              <a:solidFill>
                <a:schemeClr val="dk1"/>
              </a:solidFill>
            </a:endParaRPr>
          </a:p>
          <a:p>
            <a:pPr indent="-440256">
              <a:buClr>
                <a:schemeClr val="dk1"/>
              </a:buClr>
              <a:buSzPts val="1600"/>
            </a:pPr>
            <a:r>
              <a:rPr lang="en" sz="2133">
                <a:solidFill>
                  <a:schemeClr val="dk1"/>
                </a:solidFill>
              </a:rPr>
              <a:t>It combines actual cost (g(n)) and heuristic estimate (h(n)).</a:t>
            </a:r>
            <a:endParaRPr sz="2133">
              <a:solidFill>
                <a:schemeClr val="dk1"/>
              </a:solidFill>
            </a:endParaRPr>
          </a:p>
          <a:p>
            <a:pPr indent="-440256">
              <a:buClr>
                <a:schemeClr val="dk1"/>
              </a:buClr>
              <a:buSzPts val="1600"/>
            </a:pPr>
            <a:r>
              <a:rPr lang="en" sz="2133">
                <a:solidFill>
                  <a:schemeClr val="dk1"/>
                </a:solidFill>
              </a:rPr>
              <a:t>A* uses heuristics like Manhattan distance or Euclidean distance.</a:t>
            </a:r>
            <a:endParaRPr sz="2133">
              <a:solidFill>
                <a:schemeClr val="dk1"/>
              </a:solidFill>
            </a:endParaRPr>
          </a:p>
          <a:p>
            <a:pPr indent="-440256">
              <a:buClr>
                <a:schemeClr val="dk1"/>
              </a:buClr>
              <a:buSzPts val="1600"/>
            </a:pPr>
            <a:r>
              <a:rPr lang="en" sz="2133">
                <a:solidFill>
                  <a:schemeClr val="dk1"/>
                </a:solidFill>
              </a:rPr>
              <a:t>Efficiently focus on promising paths.</a:t>
            </a:r>
            <a:endParaRPr sz="2133" b="1">
              <a:solidFill>
                <a:schemeClr val="dk1"/>
              </a:solidFill>
            </a:endParaRPr>
          </a:p>
          <a:p>
            <a:pPr marL="0" indent="0">
              <a:spcBef>
                <a:spcPts val="1600"/>
              </a:spcBef>
              <a:spcAft>
                <a:spcPts val="1600"/>
              </a:spcAft>
              <a:buNone/>
            </a:pPr>
            <a:endParaRPr sz="2133"/>
          </a:p>
        </p:txBody>
      </p:sp>
      <p:pic>
        <p:nvPicPr>
          <p:cNvPr id="87" name="Google Shape;87;p13"/>
          <p:cNvPicPr preferRelativeResize="0"/>
          <p:nvPr/>
        </p:nvPicPr>
        <p:blipFill>
          <a:blip r:embed="rId3">
            <a:alphaModFix/>
          </a:blip>
          <a:stretch>
            <a:fillRect/>
          </a:stretch>
        </p:blipFill>
        <p:spPr>
          <a:xfrm>
            <a:off x="7956300" y="689533"/>
            <a:ext cx="4032499" cy="445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15600" y="343467"/>
            <a:ext cx="11360800" cy="810400"/>
          </a:xfrm>
          <a:prstGeom prst="rect">
            <a:avLst/>
          </a:prstGeom>
        </p:spPr>
        <p:txBody>
          <a:bodyPr spcFirstLastPara="1" wrap="square" lIns="121900" tIns="121900" rIns="121900" bIns="121900" anchor="t" anchorCtr="0">
            <a:noAutofit/>
          </a:bodyPr>
          <a:lstStyle/>
          <a:p>
            <a:pPr>
              <a:lnSpc>
                <a:spcPct val="115000"/>
              </a:lnSpc>
              <a:spcBef>
                <a:spcPts val="2400"/>
              </a:spcBef>
              <a:spcAft>
                <a:spcPts val="533"/>
              </a:spcAft>
            </a:pPr>
            <a:r>
              <a:rPr lang="en" sz="3600" b="1"/>
              <a:t>BFS in Action: Solving the 8-Puzzle</a:t>
            </a:r>
            <a:endParaRPr sz="3600"/>
          </a:p>
        </p:txBody>
      </p:sp>
      <p:sp>
        <p:nvSpPr>
          <p:cNvPr id="93" name="Google Shape;93;p14"/>
          <p:cNvSpPr txBox="1">
            <a:spLocks noGrp="1"/>
          </p:cNvSpPr>
          <p:nvPr>
            <p:ph type="body" idx="1"/>
          </p:nvPr>
        </p:nvSpPr>
        <p:spPr>
          <a:xfrm>
            <a:off x="415600" y="1233433"/>
            <a:ext cx="11360800" cy="4452000"/>
          </a:xfrm>
          <a:prstGeom prst="rect">
            <a:avLst/>
          </a:prstGeom>
        </p:spPr>
        <p:txBody>
          <a:bodyPr spcFirstLastPara="1" wrap="square" lIns="121900" tIns="121900" rIns="121900" bIns="121900" anchor="t" anchorCtr="0">
            <a:noAutofit/>
          </a:bodyPr>
          <a:lstStyle/>
          <a:p>
            <a:pPr marL="152396" indent="0">
              <a:spcBef>
                <a:spcPts val="1600"/>
              </a:spcBef>
              <a:buClr>
                <a:schemeClr val="dk1"/>
              </a:buClr>
              <a:buNone/>
            </a:pPr>
            <a:r>
              <a:rPr lang="en" b="1" dirty="0">
                <a:solidFill>
                  <a:schemeClr val="dk1"/>
                </a:solidFill>
              </a:rPr>
              <a:t>Initial Configuration</a:t>
            </a:r>
            <a:endParaRPr lang="en-US" b="1" dirty="0">
              <a:solidFill>
                <a:schemeClr val="dk1"/>
              </a:solidFill>
            </a:endParaRPr>
          </a:p>
          <a:p>
            <a:pPr marL="1047731" indent="-285750">
              <a:buClr>
                <a:schemeClr val="dk1"/>
              </a:buClr>
            </a:pPr>
            <a:r>
              <a:rPr lang="en-US" dirty="0">
                <a:solidFill>
                  <a:schemeClr val="dk1"/>
                </a:solidFill>
              </a:rPr>
              <a:t>BFS starts at the initial puzzle state. It explores all possible moves systematically.</a:t>
            </a:r>
          </a:p>
          <a:p>
            <a:pPr marL="152396" indent="0">
              <a:buClr>
                <a:schemeClr val="dk1"/>
              </a:buClr>
              <a:buNone/>
            </a:pPr>
            <a:r>
              <a:rPr lang="en" b="1" dirty="0">
                <a:solidFill>
                  <a:schemeClr val="dk1"/>
                </a:solidFill>
              </a:rPr>
              <a:t>Level-by-Level Exploration</a:t>
            </a:r>
            <a:endParaRPr b="1" dirty="0">
              <a:solidFill>
                <a:schemeClr val="dk1"/>
              </a:solidFill>
            </a:endParaRPr>
          </a:p>
          <a:p>
            <a:pPr marL="1047731" indent="-285750">
              <a:buClr>
                <a:schemeClr val="dk1"/>
              </a:buClr>
            </a:pPr>
            <a:r>
              <a:rPr lang="en" dirty="0">
                <a:solidFill>
                  <a:schemeClr val="dk1"/>
                </a:solidFill>
              </a:rPr>
              <a:t>All neighboring states are examined before moving to the next level. This ensures thoroughness.</a:t>
            </a:r>
            <a:endParaRPr dirty="0">
              <a:solidFill>
                <a:schemeClr val="dk1"/>
              </a:solidFill>
            </a:endParaRPr>
          </a:p>
          <a:p>
            <a:pPr marL="152396" indent="0">
              <a:buClr>
                <a:schemeClr val="dk1"/>
              </a:buClr>
              <a:buNone/>
            </a:pPr>
            <a:r>
              <a:rPr lang="en" b="1" dirty="0">
                <a:solidFill>
                  <a:schemeClr val="dk1"/>
                </a:solidFill>
              </a:rPr>
              <a:t>Goal State Check</a:t>
            </a:r>
            <a:endParaRPr b="1" dirty="0">
              <a:solidFill>
                <a:schemeClr val="dk1"/>
              </a:solidFill>
            </a:endParaRPr>
          </a:p>
          <a:p>
            <a:pPr marL="1047731" indent="-285750">
              <a:buClr>
                <a:schemeClr val="dk1"/>
              </a:buClr>
            </a:pPr>
            <a:r>
              <a:rPr lang="en" dirty="0">
                <a:solidFill>
                  <a:schemeClr val="dk1"/>
                </a:solidFill>
              </a:rPr>
              <a:t>Each explored state is compared to the goal configuration. BFS continues until a match is found.</a:t>
            </a:r>
            <a:endParaRPr dirty="0">
              <a:solidFill>
                <a:schemeClr val="dk1"/>
              </a:solidFill>
            </a:endParaRPr>
          </a:p>
          <a:p>
            <a:pPr marL="152396" indent="0">
              <a:buClr>
                <a:schemeClr val="dk1"/>
              </a:buClr>
              <a:buNone/>
            </a:pPr>
            <a:r>
              <a:rPr lang="en" b="1" dirty="0">
                <a:solidFill>
                  <a:schemeClr val="dk1"/>
                </a:solidFill>
              </a:rPr>
              <a:t>Solution Found</a:t>
            </a:r>
            <a:endParaRPr b="1" dirty="0">
              <a:solidFill>
                <a:schemeClr val="dk1"/>
              </a:solidFill>
            </a:endParaRPr>
          </a:p>
          <a:p>
            <a:pPr marL="1047731" indent="-285750">
              <a:buClr>
                <a:schemeClr val="dk1"/>
              </a:buClr>
            </a:pPr>
            <a:r>
              <a:rPr lang="en" dirty="0">
                <a:solidFill>
                  <a:schemeClr val="dk1"/>
                </a:solidFill>
              </a:rPr>
              <a:t>BFS guarantees the shortest path but may be slower for complex puzzles. It stores all explored nodes.</a:t>
            </a:r>
            <a:endParaRPr dirty="0">
              <a:solidFill>
                <a:schemeClr val="dk1"/>
              </a:solidFill>
            </a:endParaRPr>
          </a:p>
          <a:p>
            <a:pPr marL="0" indent="0">
              <a:spcBef>
                <a:spcPts val="1600"/>
              </a:spcBef>
              <a:spcAft>
                <a:spcPts val="1600"/>
              </a:spcAft>
              <a:buNone/>
            </a:pPr>
            <a:endParaRPr dirty="0">
              <a:solidFill>
                <a:schemeClr val="dk1"/>
              </a:solidFill>
            </a:endParaRPr>
          </a:p>
        </p:txBody>
      </p:sp>
    </p:spTree>
  </p:cSld>
  <p:clrMapOvr>
    <a:masterClrMapping/>
  </p:clrMapOvr>
</p:sld>
</file>

<file path=ppt/theme/theme1.xml><?xml version="1.0" encoding="utf-8"?>
<a:theme xmlns:a="http://schemas.openxmlformats.org/drawingml/2006/main" name="Theme1">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6F3CAC49-E067-0A4F-8B53-083AF78CC5A2}" vid="{5E00885C-A3E3-4E4A-A6B5-49D3062C4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82</TotalTime>
  <Words>1210</Words>
  <Application>Microsoft Office PowerPoint</Application>
  <PresentationFormat>Widescreen</PresentationFormat>
  <Paragraphs>94</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Corbel (Body)</vt:lpstr>
      <vt:lpstr>Roboto</vt:lpstr>
      <vt:lpstr>Wingdings</vt:lpstr>
      <vt:lpstr>Theme1</vt:lpstr>
      <vt:lpstr>Project – Search Algorithm for 8 – Puzzle Problem Solving</vt:lpstr>
      <vt:lpstr> What is the 8-Puzzle Problem? </vt:lpstr>
      <vt:lpstr> Given an initial state of the 8-puzzle problem and a final state to be achieved.</vt:lpstr>
      <vt:lpstr>Why is the 8-Puzzle Problem important?</vt:lpstr>
      <vt:lpstr>Analogies to the 8-Puzzle Problem in Real Life </vt:lpstr>
      <vt:lpstr>PowerPoint Presentation</vt:lpstr>
      <vt:lpstr>Literature Review</vt:lpstr>
      <vt:lpstr>BFS and A* Algorithm: An Overview</vt:lpstr>
      <vt:lpstr>BFS in Action: Solving the 8-Puzzle</vt:lpstr>
      <vt:lpstr>PowerPoint Presentation</vt:lpstr>
      <vt:lpstr>Heuristics and A* Algorithm</vt:lpstr>
      <vt:lpstr>A* in Action: Solving the 8-Puzzle</vt:lpstr>
      <vt:lpstr>Which Algorithm outperforms the other and when?</vt:lpstr>
      <vt:lpstr>Evaluation Metrics: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Kothuri, Sai Venkata Ramana Sampath</dc:creator>
  <cp:lastModifiedBy>Mazumder, Ratul</cp:lastModifiedBy>
  <cp:revision>6</cp:revision>
  <dcterms:created xsi:type="dcterms:W3CDTF">2024-12-03T04:56:43Z</dcterms:created>
  <dcterms:modified xsi:type="dcterms:W3CDTF">2024-12-06T16:03:27Z</dcterms:modified>
</cp:coreProperties>
</file>