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14A-666C-42B2-B252-516393A87DE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9F5C-E760-45BF-8F3D-B8AF220C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14A-666C-42B2-B252-516393A87DE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9F5C-E760-45BF-8F3D-B8AF220C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9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14A-666C-42B2-B252-516393A87DE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9F5C-E760-45BF-8F3D-B8AF220C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1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14A-666C-42B2-B252-516393A87DE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9F5C-E760-45BF-8F3D-B8AF220C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1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14A-666C-42B2-B252-516393A87DE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9F5C-E760-45BF-8F3D-B8AF220C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1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14A-666C-42B2-B252-516393A87DE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9F5C-E760-45BF-8F3D-B8AF220C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1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14A-666C-42B2-B252-516393A87DE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9F5C-E760-45BF-8F3D-B8AF220C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6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14A-666C-42B2-B252-516393A87DE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9F5C-E760-45BF-8F3D-B8AF220C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5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14A-666C-42B2-B252-516393A87DE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9F5C-E760-45BF-8F3D-B8AF220C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14A-666C-42B2-B252-516393A87DE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9F5C-E760-45BF-8F3D-B8AF220C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7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14A-666C-42B2-B252-516393A87DE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9F5C-E760-45BF-8F3D-B8AF220C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3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C714A-666C-42B2-B252-516393A87DE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39F5C-E760-45BF-8F3D-B8AF220C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7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Click Through Rate (CTR) prediction for digital ads under high cardinality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33400"/>
            <a:ext cx="2926080" cy="63246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08960" y="533400"/>
            <a:ext cx="2926080" cy="63246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17920" y="533400"/>
            <a:ext cx="2926080" cy="63246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533400"/>
            <a:ext cx="292608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Background &amp; Motivation</a:t>
            </a:r>
            <a:endParaRPr lang="en-US" sz="1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768620"/>
                <a:ext cx="2926080" cy="1647567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pPr marL="91440" indent="-91440" algn="just"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CTR prediction essential to bid price for ads</a:t>
                </a:r>
              </a:p>
              <a:p>
                <a:pPr marL="91440" indent="-91440" algn="just"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CTR </a:t>
                </a:r>
                <a14:m>
                  <m:oMath xmlns:m="http://schemas.openxmlformats.org/officeDocument/2006/math">
                    <m:r>
                      <a:rPr lang="en-US" sz="11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1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100" b="0" i="1" smtClean="0">
                            <a:latin typeface="Cambria Math"/>
                          </a:rPr>
                          <m:t># </m:t>
                        </m:r>
                        <m:r>
                          <a:rPr lang="en-US" sz="1100" b="0" i="1" smtClean="0">
                            <a:latin typeface="Cambria Math"/>
                          </a:rPr>
                          <m:t>𝑢𝑠𝑒𝑟</m:t>
                        </m:r>
                        <m:r>
                          <a:rPr lang="en-US" sz="11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/>
                          </a:rPr>
                          <m:t>𝑐𝑙𝑖𝑐𝑘𝑠</m:t>
                        </m:r>
                      </m:num>
                      <m:den>
                        <m:r>
                          <a:rPr lang="en-US" sz="1100" b="0" i="1" smtClean="0">
                            <a:latin typeface="Cambria Math"/>
                          </a:rPr>
                          <m:t># </m:t>
                        </m:r>
                        <m:r>
                          <a:rPr lang="en-US" sz="1100" b="0" i="1" smtClean="0">
                            <a:latin typeface="Cambria Math"/>
                          </a:rPr>
                          <m:t>𝑖𝑚𝑝𝑟𝑒𝑠𝑠𝑖𝑜𝑛𝑠</m:t>
                        </m:r>
                      </m:den>
                    </m:f>
                  </m:oMath>
                </a14:m>
                <a:endParaRPr lang="en-US" sz="1100" dirty="0" smtClean="0"/>
              </a:p>
              <a:p>
                <a:pPr marL="91440" indent="-91440" algn="just"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Impression: every time ad is shown on internet</a:t>
                </a:r>
              </a:p>
              <a:p>
                <a:pPr marL="91440" indent="-91440" algn="just"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Digital ads data exhibits high cardinality; One Hot Encoding leads to high dimensionality, requiring increased memory and computation</a:t>
                </a:r>
              </a:p>
              <a:p>
                <a:pPr marL="91440" indent="-91440" algn="just"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Determine optimal encoding for high cardinal categorical variables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8620"/>
                <a:ext cx="2926080" cy="1647567"/>
              </a:xfrm>
              <a:prstGeom prst="rect">
                <a:avLst/>
              </a:prstGeom>
              <a:blipFill rotWithShape="1">
                <a:blip r:embed="rId2"/>
                <a:stretch>
                  <a:fillRect l="-1250" t="-370" r="-1458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0" y="2438400"/>
            <a:ext cx="292608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Research Goals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4038600"/>
            <a:ext cx="292608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Dataset Familiarity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16580" y="533400"/>
            <a:ext cx="292608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Methodology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24200" y="4724400"/>
            <a:ext cx="292608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Results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17920" y="533400"/>
            <a:ext cx="292608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Results (Cont’d)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17920" y="4495800"/>
            <a:ext cx="292608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Conclusion</a:t>
            </a:r>
            <a:endParaRPr lang="en-US" sz="1400" dirty="0">
              <a:solidFill>
                <a:srgbClr val="00206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80" y="4953000"/>
            <a:ext cx="2918460" cy="18826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492" y="781868"/>
            <a:ext cx="2916936" cy="18983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400"/>
            <a:ext cx="2926080" cy="96641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0" y="2695833"/>
            <a:ext cx="2926080" cy="1328569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91440" indent="-9144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 smtClean="0"/>
              <a:t>Which encoding techniques are optimal for categorical variables?</a:t>
            </a:r>
          </a:p>
          <a:p>
            <a:pPr marL="91440" indent="-9144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 smtClean="0"/>
              <a:t>Should optimal encoding be used only for high cardinal features, leaving low cardinal features to one hot encoding?</a:t>
            </a:r>
          </a:p>
          <a:p>
            <a:pPr marL="91440" indent="-9144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 smtClean="0"/>
              <a:t>Which features are most useful in predicting CTR for digital ads?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4310231"/>
            <a:ext cx="2926080" cy="1938992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91440" indent="-9144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 smtClean="0"/>
              <a:t>CTR data for 10 days provided by </a:t>
            </a:r>
            <a:r>
              <a:rPr lang="en-US" sz="1100" dirty="0" err="1" smtClean="0"/>
              <a:t>Avazu</a:t>
            </a:r>
            <a:r>
              <a:rPr lang="en-US" sz="1100" dirty="0" smtClean="0"/>
              <a:t>, online advertising company, on </a:t>
            </a:r>
            <a:r>
              <a:rPr lang="en-US" sz="1100" dirty="0" err="1" smtClean="0"/>
              <a:t>Kaggle</a:t>
            </a:r>
            <a:endParaRPr lang="en-US" sz="1100" dirty="0" smtClean="0"/>
          </a:p>
          <a:p>
            <a:pPr marL="91440" indent="-9144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 smtClean="0"/>
              <a:t>All features categorical, representing attributes for users, ads and context</a:t>
            </a:r>
          </a:p>
          <a:p>
            <a:pPr marL="91440" indent="-9144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 smtClean="0"/>
              <a:t>Imbalanced dataset, 17% of ads clicked</a:t>
            </a:r>
          </a:p>
          <a:p>
            <a:pPr marL="91440" indent="-9144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 smtClean="0"/>
              <a:t>Eight features anonymized by </a:t>
            </a:r>
            <a:r>
              <a:rPr lang="en-US" sz="1100" dirty="0" err="1" smtClean="0"/>
              <a:t>Avazu</a:t>
            </a:r>
            <a:r>
              <a:rPr lang="en-US" sz="1100" dirty="0" smtClean="0"/>
              <a:t>, for privacy</a:t>
            </a:r>
          </a:p>
          <a:p>
            <a:pPr marL="91440" indent="-9144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 smtClean="0"/>
              <a:t>120k records randomly sampled from 40 million records, due to computational challenge</a:t>
            </a:r>
          </a:p>
          <a:p>
            <a:pPr marL="91440" indent="-9144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91440" indent="-9144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1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3112770" y="768620"/>
            <a:ext cx="2926080" cy="1210588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91440" indent="-9144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 smtClean="0"/>
              <a:t>Examine effect of 8 encoding techniques on 3 classification models</a:t>
            </a:r>
          </a:p>
          <a:p>
            <a:pPr marL="91440" indent="-9144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91440" indent="-9144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91440" indent="-9144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91440" indent="-9144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1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6222492" y="4726237"/>
            <a:ext cx="2926080" cy="1523494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91440" indent="-9144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 err="1" smtClean="0"/>
              <a:t>WoE</a:t>
            </a:r>
            <a:r>
              <a:rPr lang="en-US" sz="1100" dirty="0" smtClean="0"/>
              <a:t> encoding is optimal for low and high cardinal variables</a:t>
            </a:r>
          </a:p>
          <a:p>
            <a:pPr marL="91440" indent="-9144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D</a:t>
            </a:r>
            <a:r>
              <a:rPr lang="en-US" sz="1100" dirty="0" smtClean="0"/>
              <a:t>omain and identifier for website/app, user device IP/model are most useful to predict CTR</a:t>
            </a:r>
          </a:p>
          <a:p>
            <a:pPr marL="91440" indent="-9144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 smtClean="0"/>
              <a:t>Optimal encoding should be model/data agnostic; extend research to new models/data</a:t>
            </a:r>
          </a:p>
          <a:p>
            <a:pPr marL="91440" indent="-9144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 smtClean="0"/>
              <a:t>Future work includes optimal encoding for each feature and deep learning based encodings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200400" y="1161288"/>
            <a:ext cx="2743200" cy="609600"/>
            <a:chOff x="3200400" y="1447800"/>
            <a:chExt cx="2743200" cy="609600"/>
          </a:xfrm>
        </p:grpSpPr>
        <p:sp>
          <p:nvSpPr>
            <p:cNvPr id="39" name="Rectangle 38"/>
            <p:cNvSpPr/>
            <p:nvPr/>
          </p:nvSpPr>
          <p:spPr>
            <a:xfrm>
              <a:off x="4114800" y="1447800"/>
              <a:ext cx="6858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100" dirty="0" smtClean="0">
                  <a:solidFill>
                    <a:srgbClr val="002060"/>
                  </a:solidFill>
                </a:rPr>
                <a:t>Encoding</a:t>
              </a:r>
              <a:endParaRPr 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00400" y="1447800"/>
              <a:ext cx="6858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100" dirty="0" smtClean="0">
                  <a:solidFill>
                    <a:srgbClr val="002060"/>
                  </a:solidFill>
                </a:rPr>
                <a:t>Features</a:t>
              </a:r>
              <a:endParaRPr 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29200" y="1447800"/>
              <a:ext cx="9144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100" dirty="0" smtClean="0">
                  <a:solidFill>
                    <a:srgbClr val="002060"/>
                  </a:solidFill>
                </a:rPr>
                <a:t>Classification</a:t>
              </a:r>
              <a:endParaRPr 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95800" y="1828800"/>
              <a:ext cx="6096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100" dirty="0" smtClean="0">
                  <a:solidFill>
                    <a:srgbClr val="002060"/>
                  </a:solidFill>
                </a:rPr>
                <a:t>5 fold CV</a:t>
              </a:r>
              <a:endParaRPr 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00400" y="1828800"/>
              <a:ext cx="10668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100" dirty="0" smtClean="0">
                  <a:solidFill>
                    <a:srgbClr val="002060"/>
                  </a:solidFill>
                </a:rPr>
                <a:t>Test Set </a:t>
              </a:r>
              <a:r>
                <a:rPr lang="en-US" sz="1100" dirty="0" err="1" smtClean="0">
                  <a:solidFill>
                    <a:srgbClr val="002060"/>
                  </a:solidFill>
                </a:rPr>
                <a:t>auc</a:t>
              </a:r>
              <a:r>
                <a:rPr lang="en-US" sz="1100" dirty="0" smtClean="0">
                  <a:solidFill>
                    <a:srgbClr val="002060"/>
                  </a:solidFill>
                </a:rPr>
                <a:t>-roc</a:t>
              </a:r>
              <a:endParaRPr lang="en-US" sz="1100" dirty="0">
                <a:solidFill>
                  <a:srgbClr val="00206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0" idx="3"/>
              <a:endCxn id="39" idx="1"/>
            </p:cNvCxnSpPr>
            <p:nvPr/>
          </p:nvCxnSpPr>
          <p:spPr>
            <a:xfrm>
              <a:off x="3886200" y="15621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800600" y="1566672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2" idx="1"/>
              <a:endCxn id="43" idx="3"/>
            </p:cNvCxnSpPr>
            <p:nvPr/>
          </p:nvCxnSpPr>
          <p:spPr>
            <a:xfrm flipH="1">
              <a:off x="4267200" y="19431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41" idx="2"/>
              <a:endCxn id="42" idx="3"/>
            </p:cNvCxnSpPr>
            <p:nvPr/>
          </p:nvCxnSpPr>
          <p:spPr>
            <a:xfrm rot="5400000">
              <a:off x="5162550" y="1619250"/>
              <a:ext cx="266700" cy="3810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3108960" y="1752600"/>
            <a:ext cx="2926080" cy="990015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91440" indent="-9144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 smtClean="0"/>
              <a:t>Due to imbalanced data, observation weights inversely proportion to target frequency</a:t>
            </a:r>
          </a:p>
          <a:p>
            <a:pPr marL="91440" indent="-9144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 smtClean="0"/>
              <a:t>2 sets of experiment; Encoding for all features and only high cardinal features (cardinality&gt;25)</a:t>
            </a:r>
          </a:p>
          <a:p>
            <a:pPr marL="91440" indent="-9144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 smtClean="0"/>
              <a:t>Inference via optimal encoding &amp; classification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124200" y="2743200"/>
            <a:ext cx="292608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Encoding Techniques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12770" y="2971800"/>
            <a:ext cx="2926080" cy="1795363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91440" indent="-9144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 smtClean="0"/>
              <a:t>One Hot: expand into dummy columns of {0,1}</a:t>
            </a:r>
          </a:p>
          <a:p>
            <a:pPr marL="91440" indent="-9144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 smtClean="0"/>
              <a:t>Ordinal: replace levels by ordinal number</a:t>
            </a:r>
          </a:p>
          <a:p>
            <a:pPr marL="91440" indent="-9144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 smtClean="0"/>
              <a:t>Binary: split binary representation of ordinal</a:t>
            </a:r>
          </a:p>
          <a:p>
            <a:pPr marL="91440" indent="-9144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 smtClean="0"/>
              <a:t>Frequency: group less frequent levels</a:t>
            </a:r>
          </a:p>
          <a:p>
            <a:pPr marL="91440" indent="-9144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 smtClean="0"/>
              <a:t>Target: replace level by mean/cond. probability</a:t>
            </a:r>
          </a:p>
          <a:p>
            <a:pPr marL="91440" indent="-9144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 smtClean="0"/>
              <a:t>Hash: Level into integer using hashing function</a:t>
            </a:r>
          </a:p>
          <a:p>
            <a:pPr marL="91440" indent="-9144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 smtClean="0"/>
              <a:t>Quantile (50%): replace level by target median</a:t>
            </a:r>
          </a:p>
          <a:p>
            <a:pPr marL="91440" indent="-9144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 smtClean="0"/>
              <a:t>Weight of Evidence (</a:t>
            </a:r>
            <a:r>
              <a:rPr lang="en-US" sz="1100" dirty="0" err="1" smtClean="0"/>
              <a:t>WoE</a:t>
            </a:r>
            <a:r>
              <a:rPr lang="en-US" sz="1100" dirty="0" smtClean="0"/>
              <a:t>): replace level by conditional log(odds)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064" y="2718054"/>
            <a:ext cx="2916936" cy="170154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372" y="6301570"/>
            <a:ext cx="1981200" cy="55643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300216"/>
            <a:ext cx="1057395" cy="5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1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350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jaskaran singh</dc:creator>
  <cp:lastModifiedBy>jaskaran singh</cp:lastModifiedBy>
  <cp:revision>127</cp:revision>
  <dcterms:created xsi:type="dcterms:W3CDTF">2023-02-05T16:03:12Z</dcterms:created>
  <dcterms:modified xsi:type="dcterms:W3CDTF">2023-02-06T00:18:51Z</dcterms:modified>
</cp:coreProperties>
</file>