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62" r:id="rId2"/>
    <p:sldId id="583" r:id="rId3"/>
    <p:sldId id="584" r:id="rId4"/>
    <p:sldId id="574" r:id="rId5"/>
    <p:sldId id="572" r:id="rId6"/>
    <p:sldId id="577" r:id="rId7"/>
    <p:sldId id="587" r:id="rId8"/>
    <p:sldId id="565" r:id="rId9"/>
    <p:sldId id="582" r:id="rId10"/>
    <p:sldId id="581" r:id="rId11"/>
    <p:sldId id="566" r:id="rId12"/>
    <p:sldId id="567" r:id="rId13"/>
    <p:sldId id="573" r:id="rId14"/>
    <p:sldId id="589" r:id="rId15"/>
    <p:sldId id="585" r:id="rId16"/>
    <p:sldId id="591" r:id="rId17"/>
    <p:sldId id="586" r:id="rId18"/>
    <p:sldId id="592" r:id="rId19"/>
    <p:sldId id="590" r:id="rId20"/>
    <p:sldId id="564" r:id="rId21"/>
  </p:sldIdLst>
  <p:sldSz cx="9144000" cy="6858000" type="overhead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66"/>
    <a:srgbClr val="000099"/>
    <a:srgbClr val="CCFFCC"/>
    <a:srgbClr val="99FF99"/>
    <a:srgbClr val="FF00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3381" autoAdjust="0"/>
  </p:normalViewPr>
  <p:slideViewPr>
    <p:cSldViewPr snapToGrid="0">
      <p:cViewPr varScale="1">
        <p:scale>
          <a:sx n="84" d="100"/>
          <a:sy n="84" d="100"/>
        </p:scale>
        <p:origin x="1398" y="84"/>
      </p:cViewPr>
      <p:guideLst>
        <p:guide orient="horz" pos="85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028" y="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0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6850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6850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79B85AC-F79C-4123-925B-A2B6F93DC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3038" y="4373563"/>
            <a:ext cx="6753225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657" tIns="40967" rIns="78657" bIns="40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49413" y="852488"/>
            <a:ext cx="3803650" cy="285273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42088" y="9825038"/>
            <a:ext cx="490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657" tIns="40967" rIns="78657" bIns="40967" anchor="ctr">
            <a:spAutoFit/>
          </a:bodyPr>
          <a:lstStyle/>
          <a:p>
            <a:pPr algn="r" defTabSz="1163638">
              <a:lnSpc>
                <a:spcPct val="100000"/>
              </a:lnSpc>
              <a:defRPr/>
            </a:pPr>
            <a:fld id="{DF21C367-4B3B-4D08-AA8F-F292FAFD3F19}" type="slidenum">
              <a:rPr lang="en-US" sz="1300">
                <a:solidFill>
                  <a:schemeClr val="tx1"/>
                </a:solidFill>
              </a:rPr>
              <a:pPr algn="r" defTabSz="1163638">
                <a:lnSpc>
                  <a:spcPct val="100000"/>
                </a:lnSpc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85763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9938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5570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4305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7975"/>
            <a:ext cx="2286000" cy="6180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7975"/>
            <a:ext cx="6705600" cy="6180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3079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16088"/>
            <a:ext cx="85598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19394" y="6573838"/>
            <a:ext cx="3253968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i="1" dirty="0"/>
              <a:t>CES, Karlsruhe</a:t>
            </a:r>
            <a:r>
              <a:rPr lang="de-DE" sz="1400" i="1" baseline="0" dirty="0"/>
              <a:t> Institute of Technology</a:t>
            </a:r>
            <a:endParaRPr lang="de-DE" sz="1400" i="1" dirty="0"/>
          </a:p>
        </p:txBody>
      </p:sp>
      <p:pic>
        <p:nvPicPr>
          <p:cNvPr id="5125" name="Picture 28" descr="CES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64575" y="6365875"/>
            <a:ext cx="479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Text Box 29"/>
          <p:cNvSpPr txBox="1">
            <a:spLocks noChangeArrowheads="1"/>
          </p:cNvSpPr>
          <p:nvPr/>
        </p:nvSpPr>
        <p:spPr bwMode="auto">
          <a:xfrm>
            <a:off x="6766702" y="6571768"/>
            <a:ext cx="1866217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dirty="0"/>
              <a:t>http://ces.itec.kit.edu/</a:t>
            </a: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0" y="6573838"/>
            <a:ext cx="651140" cy="28623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38017F65-4CD3-44BD-AAFF-00D44D40EFC2}" type="slidenum">
              <a:rPr lang="de-DE" sz="1400" smtClean="0"/>
              <a:pPr algn="l">
                <a:defRPr/>
              </a:pPr>
              <a:t>‹#›</a:t>
            </a:fld>
            <a:r>
              <a:rPr lang="de-DE" sz="1400" dirty="0"/>
              <a:t>/19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0263" indent="-3730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73163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i80labpc10.ira.uka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i80labpcXX.ira.uka.u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42" y="595313"/>
            <a:ext cx="8612372" cy="1346200"/>
          </a:xfrm>
        </p:spPr>
        <p:txBody>
          <a:bodyPr/>
          <a:lstStyle/>
          <a:p>
            <a:r>
              <a:rPr lang="en-US" dirty="0"/>
              <a:t>Laboratory: “Customized Embedded</a:t>
            </a:r>
            <a:br>
              <a:rPr lang="en-US" dirty="0"/>
            </a:br>
            <a:r>
              <a:rPr lang="en-US" dirty="0"/>
              <a:t>Processor Design”</a:t>
            </a:r>
            <a:endParaRPr lang="en-AU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28975"/>
            <a:ext cx="8559800" cy="2770188"/>
          </a:xfrm>
        </p:spPr>
        <p:txBody>
          <a:bodyPr/>
          <a:lstStyle/>
          <a:p>
            <a:pPr algn="ctr">
              <a:buNone/>
              <a:defRPr/>
            </a:pPr>
            <a:r>
              <a:rPr lang="en-US" u="sng" dirty="0">
                <a:effectLst/>
              </a:rPr>
              <a:t>Hussam Amrouch</a:t>
            </a:r>
            <a:r>
              <a:rPr lang="en-US" dirty="0">
                <a:effectLst/>
              </a:rPr>
              <a:t>, Lars Bauer, </a:t>
            </a:r>
            <a:r>
              <a:rPr lang="de-DE" dirty="0" err="1">
                <a:effectLst/>
              </a:rPr>
              <a:t>Sajjad</a:t>
            </a:r>
            <a:r>
              <a:rPr lang="de-DE" dirty="0">
                <a:effectLst/>
              </a:rPr>
              <a:t> Hussain</a:t>
            </a:r>
            <a:endParaRPr lang="en-US" dirty="0">
              <a:effectLst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Lehrstuhl</a:t>
            </a:r>
            <a:r>
              <a:rPr lang="en-US" dirty="0">
                <a:effectLst/>
              </a:rPr>
              <a:t> Prof. Dr. J. Henkel)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CES - Chair for Embedded Systems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KIT - Karlsruhe Institute of Technology, Germany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3200" dirty="0">
              <a:effectLst/>
            </a:endParaRPr>
          </a:p>
          <a:p>
            <a:pPr algn="ctr">
              <a:buFont typeface="Wingdings" pitchFamily="2" charset="2"/>
              <a:buNone/>
              <a:defRPr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62B98-1D62-4F5E-81C7-49C9B1B35DC1}"/>
              </a:ext>
            </a:extLst>
          </p:cNvPr>
          <p:cNvSpPr txBox="1"/>
          <p:nvPr/>
        </p:nvSpPr>
        <p:spPr>
          <a:xfrm>
            <a:off x="2823210" y="2617470"/>
            <a:ext cx="28803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Semester SS2020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59"/>
          <p:cNvSpPr/>
          <p:nvPr/>
        </p:nvSpPr>
        <p:spPr bwMode="auto">
          <a:xfrm>
            <a:off x="5650523" y="2637692"/>
            <a:ext cx="3070519" cy="381409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2853642"/>
              <a:gd name="connsiteY0" fmla="*/ 1986349 h 4744196"/>
              <a:gd name="connsiteX1" fmla="*/ 628842 w 2853642"/>
              <a:gd name="connsiteY1" fmla="*/ 60135 h 4744196"/>
              <a:gd name="connsiteX2" fmla="*/ 1776046 w 2853642"/>
              <a:gd name="connsiteY2" fmla="*/ 1292430 h 4744196"/>
              <a:gd name="connsiteX3" fmla="*/ 2538046 w 2853642"/>
              <a:gd name="connsiteY3" fmla="*/ 1532753 h 4744196"/>
              <a:gd name="connsiteX4" fmla="*/ 2392988 w 2853642"/>
              <a:gd name="connsiteY4" fmla="*/ 3789317 h 4744196"/>
              <a:gd name="connsiteX5" fmla="*/ 541097 w 2853642"/>
              <a:gd name="connsiteY5" fmla="*/ 4428935 h 4744196"/>
              <a:gd name="connsiteX6" fmla="*/ 347133 w 2853642"/>
              <a:gd name="connsiteY6" fmla="*/ 3498371 h 4744196"/>
              <a:gd name="connsiteX7" fmla="*/ 46951 w 2853642"/>
              <a:gd name="connsiteY7" fmla="*/ 1986349 h 4744196"/>
              <a:gd name="connsiteX0" fmla="*/ 46834 w 2853525"/>
              <a:gd name="connsiteY0" fmla="*/ 1986349 h 4744196"/>
              <a:gd name="connsiteX1" fmla="*/ 628725 w 2853525"/>
              <a:gd name="connsiteY1" fmla="*/ 60135 h 4744196"/>
              <a:gd name="connsiteX2" fmla="*/ 1775929 w 2853525"/>
              <a:gd name="connsiteY2" fmla="*/ 1292430 h 4744196"/>
              <a:gd name="connsiteX3" fmla="*/ 2537929 w 2853525"/>
              <a:gd name="connsiteY3" fmla="*/ 1532753 h 4744196"/>
              <a:gd name="connsiteX4" fmla="*/ 2392871 w 2853525"/>
              <a:gd name="connsiteY4" fmla="*/ 3789317 h 4744196"/>
              <a:gd name="connsiteX5" fmla="*/ 540980 w 2853525"/>
              <a:gd name="connsiteY5" fmla="*/ 4428935 h 4744196"/>
              <a:gd name="connsiteX6" fmla="*/ 347016 w 2853525"/>
              <a:gd name="connsiteY6" fmla="*/ 3498371 h 4744196"/>
              <a:gd name="connsiteX7" fmla="*/ 46834 w 2853525"/>
              <a:gd name="connsiteY7" fmla="*/ 1986349 h 4744196"/>
              <a:gd name="connsiteX0" fmla="*/ 5920 w 2812611"/>
              <a:gd name="connsiteY0" fmla="*/ 1014879 h 3772726"/>
              <a:gd name="connsiteX1" fmla="*/ 1735015 w 2812611"/>
              <a:gd name="connsiteY1" fmla="*/ 320960 h 3772726"/>
              <a:gd name="connsiteX2" fmla="*/ 2497015 w 2812611"/>
              <a:gd name="connsiteY2" fmla="*/ 561283 h 3772726"/>
              <a:gd name="connsiteX3" fmla="*/ 2351957 w 2812611"/>
              <a:gd name="connsiteY3" fmla="*/ 2817847 h 3772726"/>
              <a:gd name="connsiteX4" fmla="*/ 500066 w 2812611"/>
              <a:gd name="connsiteY4" fmla="*/ 3457465 h 3772726"/>
              <a:gd name="connsiteX5" fmla="*/ 306102 w 2812611"/>
              <a:gd name="connsiteY5" fmla="*/ 2526901 h 3772726"/>
              <a:gd name="connsiteX6" fmla="*/ 5920 w 2812611"/>
              <a:gd name="connsiteY6" fmla="*/ 1014879 h 3772726"/>
              <a:gd name="connsiteX0" fmla="*/ 5920 w 2812611"/>
              <a:gd name="connsiteY0" fmla="*/ 1015555 h 3773402"/>
              <a:gd name="connsiteX1" fmla="*/ 1735015 w 2812611"/>
              <a:gd name="connsiteY1" fmla="*/ 321636 h 3773402"/>
              <a:gd name="connsiteX2" fmla="*/ 2497015 w 2812611"/>
              <a:gd name="connsiteY2" fmla="*/ 561959 h 3773402"/>
              <a:gd name="connsiteX3" fmla="*/ 2351957 w 2812611"/>
              <a:gd name="connsiteY3" fmla="*/ 2818523 h 3773402"/>
              <a:gd name="connsiteX4" fmla="*/ 500066 w 2812611"/>
              <a:gd name="connsiteY4" fmla="*/ 3458141 h 3773402"/>
              <a:gd name="connsiteX5" fmla="*/ 306102 w 2812611"/>
              <a:gd name="connsiteY5" fmla="*/ 2527577 h 3773402"/>
              <a:gd name="connsiteX6" fmla="*/ 5920 w 2812611"/>
              <a:gd name="connsiteY6" fmla="*/ 1015555 h 3773402"/>
              <a:gd name="connsiteX0" fmla="*/ 5920 w 2812611"/>
              <a:gd name="connsiteY0" fmla="*/ 754091 h 3511938"/>
              <a:gd name="connsiteX1" fmla="*/ 2497015 w 2812611"/>
              <a:gd name="connsiteY1" fmla="*/ 300495 h 3511938"/>
              <a:gd name="connsiteX2" fmla="*/ 2351957 w 2812611"/>
              <a:gd name="connsiteY2" fmla="*/ 2557059 h 3511938"/>
              <a:gd name="connsiteX3" fmla="*/ 500066 w 2812611"/>
              <a:gd name="connsiteY3" fmla="*/ 3196677 h 3511938"/>
              <a:gd name="connsiteX4" fmla="*/ 306102 w 2812611"/>
              <a:gd name="connsiteY4" fmla="*/ 2266113 h 3511938"/>
              <a:gd name="connsiteX5" fmla="*/ 5920 w 2812611"/>
              <a:gd name="connsiteY5" fmla="*/ 754091 h 3511938"/>
              <a:gd name="connsiteX0" fmla="*/ 5920 w 2812611"/>
              <a:gd name="connsiteY0" fmla="*/ 1056249 h 3814096"/>
              <a:gd name="connsiteX1" fmla="*/ 2497015 w 2812611"/>
              <a:gd name="connsiteY1" fmla="*/ 602653 h 3814096"/>
              <a:gd name="connsiteX2" fmla="*/ 2351957 w 2812611"/>
              <a:gd name="connsiteY2" fmla="*/ 2859217 h 3814096"/>
              <a:gd name="connsiteX3" fmla="*/ 500066 w 2812611"/>
              <a:gd name="connsiteY3" fmla="*/ 3498835 h 3814096"/>
              <a:gd name="connsiteX4" fmla="*/ 306102 w 2812611"/>
              <a:gd name="connsiteY4" fmla="*/ 2568271 h 3814096"/>
              <a:gd name="connsiteX5" fmla="*/ 5920 w 2812611"/>
              <a:gd name="connsiteY5" fmla="*/ 1056249 h 3814096"/>
              <a:gd name="connsiteX0" fmla="*/ 5920 w 2660211"/>
              <a:gd name="connsiteY0" fmla="*/ 1056249 h 3814096"/>
              <a:gd name="connsiteX1" fmla="*/ 2344615 w 2660211"/>
              <a:gd name="connsiteY1" fmla="*/ 602653 h 3814096"/>
              <a:gd name="connsiteX2" fmla="*/ 2199557 w 2660211"/>
              <a:gd name="connsiteY2" fmla="*/ 2859217 h 3814096"/>
              <a:gd name="connsiteX3" fmla="*/ 347666 w 2660211"/>
              <a:gd name="connsiteY3" fmla="*/ 3498835 h 3814096"/>
              <a:gd name="connsiteX4" fmla="*/ 153702 w 2660211"/>
              <a:gd name="connsiteY4" fmla="*/ 2568271 h 3814096"/>
              <a:gd name="connsiteX5" fmla="*/ 5920 w 2660211"/>
              <a:gd name="connsiteY5" fmla="*/ 1056249 h 3814096"/>
              <a:gd name="connsiteX0" fmla="*/ 416228 w 3070519"/>
              <a:gd name="connsiteY0" fmla="*/ 1056249 h 3814096"/>
              <a:gd name="connsiteX1" fmla="*/ 2754923 w 3070519"/>
              <a:gd name="connsiteY1" fmla="*/ 602653 h 3814096"/>
              <a:gd name="connsiteX2" fmla="*/ 2609865 w 3070519"/>
              <a:gd name="connsiteY2" fmla="*/ 2859217 h 3814096"/>
              <a:gd name="connsiteX3" fmla="*/ 757974 w 3070519"/>
              <a:gd name="connsiteY3" fmla="*/ 3498835 h 3814096"/>
              <a:gd name="connsiteX4" fmla="*/ 564010 w 3070519"/>
              <a:gd name="connsiteY4" fmla="*/ 2568271 h 3814096"/>
              <a:gd name="connsiteX5" fmla="*/ 416228 w 3070519"/>
              <a:gd name="connsiteY5" fmla="*/ 1056249 h 381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0519" h="3814096">
                <a:moveTo>
                  <a:pt x="416228" y="1056249"/>
                </a:moveTo>
                <a:cubicBezTo>
                  <a:pt x="781380" y="728646"/>
                  <a:pt x="2253080" y="0"/>
                  <a:pt x="2754923" y="602653"/>
                </a:cubicBezTo>
                <a:cubicBezTo>
                  <a:pt x="3070519" y="1251380"/>
                  <a:pt x="2917290" y="2452720"/>
                  <a:pt x="2609865" y="2859217"/>
                </a:cubicBezTo>
                <a:cubicBezTo>
                  <a:pt x="2250417" y="3269081"/>
                  <a:pt x="847259" y="3814096"/>
                  <a:pt x="757974" y="3498835"/>
                </a:cubicBezTo>
                <a:cubicBezTo>
                  <a:pt x="639248" y="2969546"/>
                  <a:pt x="620968" y="2975369"/>
                  <a:pt x="564010" y="2568271"/>
                </a:cubicBezTo>
                <a:cubicBezTo>
                  <a:pt x="507052" y="2161173"/>
                  <a:pt x="0" y="1237279"/>
                  <a:pt x="416228" y="1056249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" name="Freeform 157"/>
          <p:cNvSpPr/>
          <p:nvPr/>
        </p:nvSpPr>
        <p:spPr bwMode="auto">
          <a:xfrm>
            <a:off x="5529569" y="1664677"/>
            <a:ext cx="3191474" cy="4805781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874671 w 3381180"/>
              <a:gd name="connsiteY6" fmla="*/ 3605763 h 4851588"/>
              <a:gd name="connsiteX7" fmla="*/ 269689 w 3381180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795540 w 3381180"/>
              <a:gd name="connsiteY6" fmla="*/ 3554412 h 4851588"/>
              <a:gd name="connsiteX7" fmla="*/ 269689 w 3381180"/>
              <a:gd name="connsiteY7" fmla="*/ 504654 h 4851588"/>
              <a:gd name="connsiteX0" fmla="*/ 79983 w 3191474"/>
              <a:gd name="connsiteY0" fmla="*/ 504654 h 4851588"/>
              <a:gd name="connsiteX1" fmla="*/ 966674 w 3191474"/>
              <a:gd name="connsiteY1" fmla="*/ 167527 h 4851588"/>
              <a:gd name="connsiteX2" fmla="*/ 1961478 w 3191474"/>
              <a:gd name="connsiteY2" fmla="*/ 1247422 h 4851588"/>
              <a:gd name="connsiteX3" fmla="*/ 2875878 w 3191474"/>
              <a:gd name="connsiteY3" fmla="*/ 1640145 h 4851588"/>
              <a:gd name="connsiteX4" fmla="*/ 2730820 w 3191474"/>
              <a:gd name="connsiteY4" fmla="*/ 3896709 h 4851588"/>
              <a:gd name="connsiteX5" fmla="*/ 878929 w 3191474"/>
              <a:gd name="connsiteY5" fmla="*/ 4536327 h 4851588"/>
              <a:gd name="connsiteX6" fmla="*/ 605834 w 3191474"/>
              <a:gd name="connsiteY6" fmla="*/ 3554412 h 4851588"/>
              <a:gd name="connsiteX7" fmla="*/ 79983 w 3191474"/>
              <a:gd name="connsiteY7" fmla="*/ 504654 h 4851588"/>
              <a:gd name="connsiteX0" fmla="*/ 79983 w 3191474"/>
              <a:gd name="connsiteY0" fmla="*/ 458847 h 4805781"/>
              <a:gd name="connsiteX1" fmla="*/ 966674 w 3191474"/>
              <a:gd name="connsiteY1" fmla="*/ 121720 h 4805781"/>
              <a:gd name="connsiteX2" fmla="*/ 1961478 w 3191474"/>
              <a:gd name="connsiteY2" fmla="*/ 1201615 h 4805781"/>
              <a:gd name="connsiteX3" fmla="*/ 2875878 w 3191474"/>
              <a:gd name="connsiteY3" fmla="*/ 1594338 h 4805781"/>
              <a:gd name="connsiteX4" fmla="*/ 2730820 w 3191474"/>
              <a:gd name="connsiteY4" fmla="*/ 3850902 h 4805781"/>
              <a:gd name="connsiteX5" fmla="*/ 878929 w 3191474"/>
              <a:gd name="connsiteY5" fmla="*/ 4490520 h 4805781"/>
              <a:gd name="connsiteX6" fmla="*/ 605834 w 3191474"/>
              <a:gd name="connsiteY6" fmla="*/ 3508605 h 4805781"/>
              <a:gd name="connsiteX7" fmla="*/ 79983 w 3191474"/>
              <a:gd name="connsiteY7" fmla="*/ 458847 h 48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1474" h="4805781">
                <a:moveTo>
                  <a:pt x="79983" y="458847"/>
                </a:moveTo>
                <a:cubicBezTo>
                  <a:pt x="167964" y="0"/>
                  <a:pt x="871349" y="61585"/>
                  <a:pt x="966674" y="121720"/>
                </a:cubicBezTo>
                <a:cubicBezTo>
                  <a:pt x="1305657" y="309015"/>
                  <a:pt x="1668677" y="879979"/>
                  <a:pt x="1961478" y="1201615"/>
                </a:cubicBezTo>
                <a:cubicBezTo>
                  <a:pt x="2254279" y="1523251"/>
                  <a:pt x="2626516" y="1033055"/>
                  <a:pt x="2875878" y="1594338"/>
                </a:cubicBezTo>
                <a:cubicBezTo>
                  <a:pt x="3191474" y="2243065"/>
                  <a:pt x="3038245" y="3444405"/>
                  <a:pt x="2730820" y="3850902"/>
                </a:cubicBezTo>
                <a:cubicBezTo>
                  <a:pt x="2371372" y="4260766"/>
                  <a:pt x="968214" y="4805781"/>
                  <a:pt x="878929" y="4490520"/>
                </a:cubicBezTo>
                <a:cubicBezTo>
                  <a:pt x="760203" y="3961231"/>
                  <a:pt x="738992" y="4180551"/>
                  <a:pt x="605834" y="3508605"/>
                </a:cubicBezTo>
                <a:cubicBezTo>
                  <a:pt x="472676" y="2836660"/>
                  <a:pt x="0" y="1109122"/>
                  <a:pt x="79983" y="458847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" name="Freeform 156"/>
          <p:cNvSpPr/>
          <p:nvPr/>
        </p:nvSpPr>
        <p:spPr bwMode="auto">
          <a:xfrm>
            <a:off x="5577226" y="1548617"/>
            <a:ext cx="3067242" cy="492075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866514 w 3081867"/>
              <a:gd name="connsiteY3" fmla="*/ 1282941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703026 w 3081867"/>
              <a:gd name="connsiteY4" fmla="*/ 1433725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14624 w 3067242"/>
              <a:gd name="connsiteY0" fmla="*/ 563503 h 4920756"/>
              <a:gd name="connsiteX1" fmla="*/ 919017 w 3067242"/>
              <a:gd name="connsiteY1" fmla="*/ 84295 h 4920756"/>
              <a:gd name="connsiteX2" fmla="*/ 2008908 w 3067242"/>
              <a:gd name="connsiteY2" fmla="*/ 343779 h 4920756"/>
              <a:gd name="connsiteX3" fmla="*/ 1919297 w 3067242"/>
              <a:gd name="connsiteY3" fmla="*/ 1251168 h 4920756"/>
              <a:gd name="connsiteX4" fmla="*/ 2688401 w 3067242"/>
              <a:gd name="connsiteY4" fmla="*/ 1479680 h 4920756"/>
              <a:gd name="connsiteX5" fmla="*/ 2987963 w 3067242"/>
              <a:gd name="connsiteY5" fmla="*/ 2146313 h 4920756"/>
              <a:gd name="connsiteX6" fmla="*/ 2683163 w 3067242"/>
              <a:gd name="connsiteY6" fmla="*/ 3965877 h 4920756"/>
              <a:gd name="connsiteX7" fmla="*/ 831272 w 3067242"/>
              <a:gd name="connsiteY7" fmla="*/ 4605495 h 4920756"/>
              <a:gd name="connsiteX8" fmla="*/ 14624 w 3067242"/>
              <a:gd name="connsiteY8" fmla="*/ 563503 h 492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7242" h="4920756">
                <a:moveTo>
                  <a:pt x="14624" y="563503"/>
                </a:moveTo>
                <a:cubicBezTo>
                  <a:pt x="96744" y="0"/>
                  <a:pt x="548378" y="169295"/>
                  <a:pt x="919017" y="84295"/>
                </a:cubicBezTo>
                <a:cubicBezTo>
                  <a:pt x="1248447" y="45955"/>
                  <a:pt x="1842195" y="149300"/>
                  <a:pt x="2008908" y="343779"/>
                </a:cubicBezTo>
                <a:cubicBezTo>
                  <a:pt x="2175621" y="538258"/>
                  <a:pt x="1806048" y="1061851"/>
                  <a:pt x="1919297" y="1251168"/>
                </a:cubicBezTo>
                <a:cubicBezTo>
                  <a:pt x="2032546" y="1440485"/>
                  <a:pt x="2510290" y="1330489"/>
                  <a:pt x="2688401" y="1479680"/>
                </a:cubicBezTo>
                <a:cubicBezTo>
                  <a:pt x="2895820" y="1712336"/>
                  <a:pt x="2791868" y="1592498"/>
                  <a:pt x="2987963" y="2146313"/>
                </a:cubicBezTo>
                <a:cubicBezTo>
                  <a:pt x="3067242" y="2815919"/>
                  <a:pt x="3042611" y="3556013"/>
                  <a:pt x="2683163" y="3965877"/>
                </a:cubicBezTo>
                <a:cubicBezTo>
                  <a:pt x="2323715" y="4375741"/>
                  <a:pt x="920557" y="4920756"/>
                  <a:pt x="831272" y="4605495"/>
                </a:cubicBezTo>
                <a:cubicBezTo>
                  <a:pt x="510960" y="3727610"/>
                  <a:pt x="0" y="1317036"/>
                  <a:pt x="14624" y="56350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" name="Freeform 155"/>
          <p:cNvSpPr/>
          <p:nvPr/>
        </p:nvSpPr>
        <p:spPr bwMode="auto">
          <a:xfrm>
            <a:off x="5544128" y="1548726"/>
            <a:ext cx="3114964" cy="4920647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4964" h="4920647">
                <a:moveTo>
                  <a:pt x="46951" y="573713"/>
                </a:moveTo>
                <a:cubicBezTo>
                  <a:pt x="138658" y="80782"/>
                  <a:pt x="423031" y="144321"/>
                  <a:pt x="933642" y="84186"/>
                </a:cubicBezTo>
                <a:cubicBezTo>
                  <a:pt x="1263072" y="45846"/>
                  <a:pt x="1678709" y="0"/>
                  <a:pt x="2023533" y="343670"/>
                </a:cubicBezTo>
                <a:cubicBezTo>
                  <a:pt x="2368357" y="687340"/>
                  <a:pt x="2890212" y="1542521"/>
                  <a:pt x="3002588" y="2146204"/>
                </a:cubicBezTo>
                <a:cubicBezTo>
                  <a:pt x="3114964" y="2749887"/>
                  <a:pt x="3057236" y="3555904"/>
                  <a:pt x="2697788" y="3965768"/>
                </a:cubicBezTo>
                <a:cubicBezTo>
                  <a:pt x="2338340" y="4375632"/>
                  <a:pt x="935182" y="4920647"/>
                  <a:pt x="845897" y="4605386"/>
                </a:cubicBezTo>
                <a:cubicBezTo>
                  <a:pt x="823886" y="4593315"/>
                  <a:pt x="718477" y="4330586"/>
                  <a:pt x="585319" y="3658640"/>
                </a:cubicBezTo>
                <a:cubicBezTo>
                  <a:pt x="452161" y="2986695"/>
                  <a:pt x="0" y="1172152"/>
                  <a:pt x="46951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" name="Freeform 154"/>
          <p:cNvSpPr/>
          <p:nvPr/>
        </p:nvSpPr>
        <p:spPr bwMode="auto">
          <a:xfrm>
            <a:off x="4700539" y="1550650"/>
            <a:ext cx="3967789" cy="4926350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7789" h="4926350">
                <a:moveTo>
                  <a:pt x="594976" y="573713"/>
                </a:moveTo>
                <a:cubicBezTo>
                  <a:pt x="870527" y="153074"/>
                  <a:pt x="1406237" y="122526"/>
                  <a:pt x="1786467" y="84186"/>
                </a:cubicBezTo>
                <a:cubicBezTo>
                  <a:pt x="2166697" y="45846"/>
                  <a:pt x="2531534" y="0"/>
                  <a:pt x="2876358" y="343670"/>
                </a:cubicBezTo>
                <a:cubicBezTo>
                  <a:pt x="3221182" y="687340"/>
                  <a:pt x="3743037" y="1542521"/>
                  <a:pt x="3855413" y="2146204"/>
                </a:cubicBezTo>
                <a:cubicBezTo>
                  <a:pt x="3967789" y="2749887"/>
                  <a:pt x="3960861" y="3555904"/>
                  <a:pt x="3550613" y="3965768"/>
                </a:cubicBezTo>
                <a:cubicBezTo>
                  <a:pt x="3140365" y="4375632"/>
                  <a:pt x="2268298" y="4926350"/>
                  <a:pt x="1393922" y="4605386"/>
                </a:cubicBezTo>
                <a:cubicBezTo>
                  <a:pt x="824346" y="4379095"/>
                  <a:pt x="266316" y="3279968"/>
                  <a:pt x="133158" y="2608022"/>
                </a:cubicBezTo>
                <a:cubicBezTo>
                  <a:pt x="0" y="1936077"/>
                  <a:pt x="319425" y="994352"/>
                  <a:pt x="594976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 sz="3600"/>
              <a:t>Constraints for Designing</a:t>
            </a:r>
            <a:br>
              <a:rPr lang="en-US" sz="3600"/>
            </a:br>
            <a:r>
              <a:rPr lang="en-US" sz="3600"/>
              <a:t>Custom Instructions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9088"/>
            <a:ext cx="4562475" cy="5040312"/>
          </a:xfrm>
        </p:spPr>
        <p:txBody>
          <a:bodyPr/>
          <a:lstStyle/>
          <a:p>
            <a:pPr>
              <a:defRPr/>
            </a:pPr>
            <a:r>
              <a:rPr lang="en-US" dirty="0"/>
              <a:t>Number of Input-/Output-Values to Custom Instruction</a:t>
            </a:r>
          </a:p>
          <a:p>
            <a:pPr lvl="1">
              <a:defRPr/>
            </a:pPr>
            <a:r>
              <a:rPr lang="en-US" dirty="0"/>
              <a:t>Limited by register file, e.g. 4 read and 2 write ports</a:t>
            </a:r>
          </a:p>
          <a:p>
            <a:pPr>
              <a:defRPr/>
            </a:pPr>
            <a:r>
              <a:rPr lang="en-US" dirty="0"/>
              <a:t>‘Forbidden Nodes’, e.g. Load/Store</a:t>
            </a:r>
          </a:p>
          <a:p>
            <a:pPr>
              <a:defRPr/>
            </a:pPr>
            <a:r>
              <a:rPr lang="en-US" dirty="0"/>
              <a:t>Convex Graph</a:t>
            </a:r>
          </a:p>
          <a:p>
            <a:pPr>
              <a:defRPr/>
            </a:pPr>
            <a:r>
              <a:rPr lang="en-US" dirty="0"/>
              <a:t>Limited Frequency, Area, Power, and/or Energy Budget</a:t>
            </a:r>
          </a:p>
          <a:p>
            <a:pPr lvl="1">
              <a:defRPr/>
            </a:pPr>
            <a:r>
              <a:rPr lang="en-US" dirty="0"/>
              <a:t>An ASIP that consumes more power may consume less energy, if the application terminates much earlier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590506" y="2639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971144" y="17629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972300" y="3401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543800" y="2486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lIns="0" rIns="0" anchor="ctr"/>
          <a:lstStyle/>
          <a:p>
            <a:pPr>
              <a:defRPr/>
            </a:pPr>
            <a:r>
              <a:rPr lang="de-DE" sz="1000" b="1" dirty="0" err="1">
                <a:solidFill>
                  <a:srgbClr val="000000"/>
                </a:solidFill>
              </a:rPr>
              <a:t>load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638800" y="2105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257800" y="3020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638800" y="4696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5828506" y="30591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6400006" y="5839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400006" y="35925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6781800" y="52681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7162800" y="4544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75438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7924800" y="3210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7924800" y="4925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054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37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622800" y="2195513"/>
            <a:ext cx="1649413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0" name="Straight Arrow Connector 30"/>
          <p:cNvCxnSpPr>
            <a:cxnSpLocks noChangeShapeType="1"/>
          </p:cNvCxnSpPr>
          <p:nvPr/>
        </p:nvCxnSpPr>
        <p:spPr bwMode="auto">
          <a:xfrm>
            <a:off x="5975350" y="2425700"/>
            <a:ext cx="614363" cy="404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1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7219157" y="2156619"/>
            <a:ext cx="433387" cy="3143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2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7739856" y="2928144"/>
            <a:ext cx="388938" cy="2032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3" name="Straight Arrow Connector 39"/>
          <p:cNvCxnSpPr>
            <a:cxnSpLocks noChangeShapeType="1"/>
          </p:cNvCxnSpPr>
          <p:nvPr/>
        </p:nvCxnSpPr>
        <p:spPr bwMode="auto">
          <a:xfrm rot="5400000">
            <a:off x="7774781" y="3667920"/>
            <a:ext cx="415925" cy="265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6877050" y="4068763"/>
            <a:ext cx="762000" cy="1905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5" name="Straight Arrow Connector 45"/>
          <p:cNvCxnSpPr>
            <a:cxnSpLocks noChangeShapeType="1"/>
          </p:cNvCxnSpPr>
          <p:nvPr/>
        </p:nvCxnSpPr>
        <p:spPr bwMode="auto">
          <a:xfrm rot="16200000" flipH="1">
            <a:off x="7282656" y="3736182"/>
            <a:ext cx="314325" cy="2873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6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7629525" y="4516438"/>
            <a:ext cx="590550" cy="2413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7" name="Straight Arrow Connector 49"/>
          <p:cNvCxnSpPr>
            <a:cxnSpLocks noChangeShapeType="1"/>
          </p:cNvCxnSpPr>
          <p:nvPr/>
        </p:nvCxnSpPr>
        <p:spPr bwMode="auto">
          <a:xfrm rot="10800000" flipV="1">
            <a:off x="7162800" y="5116513"/>
            <a:ext cx="762000" cy="3429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8" name="Straight Arrow Connector 52"/>
          <p:cNvCxnSpPr>
            <a:cxnSpLocks noChangeShapeType="1"/>
          </p:cNvCxnSpPr>
          <p:nvPr/>
        </p:nvCxnSpPr>
        <p:spPr bwMode="auto">
          <a:xfrm rot="5400000">
            <a:off x="6919913" y="4938712"/>
            <a:ext cx="382588" cy="277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9" name="Straight Arrow Connector 54"/>
          <p:cNvCxnSpPr>
            <a:cxnSpLocks noChangeShapeType="1"/>
          </p:cNvCxnSpPr>
          <p:nvPr/>
        </p:nvCxnSpPr>
        <p:spPr bwMode="auto">
          <a:xfrm rot="5400000">
            <a:off x="6391275" y="3267076"/>
            <a:ext cx="600075" cy="825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0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638007" y="2678906"/>
            <a:ext cx="571500" cy="1889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1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5700713" y="5054600"/>
            <a:ext cx="1301750" cy="282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2" name="Straight Arrow Connector 62"/>
          <p:cNvCxnSpPr>
            <a:cxnSpLocks noChangeShapeType="1"/>
          </p:cNvCxnSpPr>
          <p:nvPr/>
        </p:nvCxnSpPr>
        <p:spPr bwMode="auto">
          <a:xfrm rot="5400000">
            <a:off x="5014912" y="3640138"/>
            <a:ext cx="614363" cy="523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3" name="Straight Arrow Connector 64"/>
          <p:cNvCxnSpPr>
            <a:cxnSpLocks noChangeShapeType="1"/>
          </p:cNvCxnSpPr>
          <p:nvPr/>
        </p:nvCxnSpPr>
        <p:spPr bwMode="auto">
          <a:xfrm rot="16200000" flipH="1">
            <a:off x="6965950" y="1568451"/>
            <a:ext cx="390525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4" name="Straight Arrow Connector 66"/>
          <p:cNvCxnSpPr>
            <a:cxnSpLocks noChangeShapeType="1"/>
          </p:cNvCxnSpPr>
          <p:nvPr/>
        </p:nvCxnSpPr>
        <p:spPr bwMode="auto">
          <a:xfrm rot="5400000">
            <a:off x="5462587" y="1738313"/>
            <a:ext cx="735013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5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5016500" y="3884613"/>
            <a:ext cx="1347788" cy="2778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6" name="Straight Arrow Connector 71"/>
          <p:cNvCxnSpPr>
            <a:cxnSpLocks noChangeShapeType="1"/>
          </p:cNvCxnSpPr>
          <p:nvPr/>
        </p:nvCxnSpPr>
        <p:spPr bwMode="auto">
          <a:xfrm rot="5400000">
            <a:off x="5162550" y="5745163"/>
            <a:ext cx="1333500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7" name="Straight Arrow Connector 73"/>
          <p:cNvCxnSpPr>
            <a:cxnSpLocks noChangeShapeType="1"/>
          </p:cNvCxnSpPr>
          <p:nvPr/>
        </p:nvCxnSpPr>
        <p:spPr bwMode="auto">
          <a:xfrm rot="16200000" flipH="1">
            <a:off x="4267994" y="5382419"/>
            <a:ext cx="20574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8" name="Straight Arrow Connector 75"/>
          <p:cNvCxnSpPr>
            <a:cxnSpLocks noChangeShapeType="1"/>
          </p:cNvCxnSpPr>
          <p:nvPr/>
        </p:nvCxnSpPr>
        <p:spPr bwMode="auto">
          <a:xfrm>
            <a:off x="6161088" y="3386138"/>
            <a:ext cx="285750" cy="25876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9" name="Straight Arrow Connector 77"/>
          <p:cNvCxnSpPr>
            <a:cxnSpLocks noChangeShapeType="1"/>
          </p:cNvCxnSpPr>
          <p:nvPr/>
        </p:nvCxnSpPr>
        <p:spPr bwMode="auto">
          <a:xfrm rot="5400000">
            <a:off x="6627019" y="5666582"/>
            <a:ext cx="241300" cy="138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0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6461920" y="6349206"/>
            <a:ext cx="258762" cy="31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1" name="Straight Arrow Connector 84"/>
          <p:cNvCxnSpPr>
            <a:cxnSpLocks noChangeShapeType="1"/>
          </p:cNvCxnSpPr>
          <p:nvPr/>
        </p:nvCxnSpPr>
        <p:spPr bwMode="auto">
          <a:xfrm>
            <a:off x="6373813" y="4460875"/>
            <a:ext cx="788987" cy="2746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sp>
        <p:nvSpPr>
          <p:cNvPr id="107" name="AutoShape 13"/>
          <p:cNvSpPr>
            <a:spLocks noChangeArrowheads="1"/>
          </p:cNvSpPr>
          <p:nvPr/>
        </p:nvSpPr>
        <p:spPr bwMode="auto">
          <a:xfrm>
            <a:off x="6019800" y="4163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405" name="Straight Arrow Connector 109"/>
          <p:cNvCxnSpPr>
            <a:cxnSpLocks noChangeShapeType="1"/>
          </p:cNvCxnSpPr>
          <p:nvPr/>
        </p:nvCxnSpPr>
        <p:spPr bwMode="auto">
          <a:xfrm rot="10800000" flipV="1">
            <a:off x="6210300" y="3925888"/>
            <a:ext cx="246063" cy="2381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6" name="Straight Arrow Connector 121"/>
          <p:cNvCxnSpPr>
            <a:cxnSpLocks noChangeShapeType="1"/>
          </p:cNvCxnSpPr>
          <p:nvPr/>
        </p:nvCxnSpPr>
        <p:spPr bwMode="auto">
          <a:xfrm rot="16200000" flipH="1">
            <a:off x="6533357" y="2772569"/>
            <a:ext cx="125730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7" name="Straight Arrow Connector 124"/>
          <p:cNvCxnSpPr>
            <a:cxnSpLocks noChangeShapeType="1"/>
          </p:cNvCxnSpPr>
          <p:nvPr/>
        </p:nvCxnSpPr>
        <p:spPr bwMode="auto">
          <a:xfrm rot="5400000">
            <a:off x="6147594" y="2005807"/>
            <a:ext cx="1266825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Tasks in ASIP Lab</a:t>
            </a:r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6457" y="1298015"/>
            <a:ext cx="8559800" cy="4772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Programming in assembly language</a:t>
            </a:r>
          </a:p>
          <a:p>
            <a:pPr>
              <a:defRPr/>
            </a:pPr>
            <a:r>
              <a:rPr lang="en-US" sz="2000" dirty="0"/>
              <a:t>Implementing new instructions with ASIP Meister (+Simulation, +Hardware)</a:t>
            </a:r>
          </a:p>
          <a:p>
            <a:pPr>
              <a:defRPr/>
            </a:pPr>
            <a:r>
              <a:rPr lang="en-US" sz="2000" dirty="0"/>
              <a:t>Evaluating the results from the new CPU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/>
              <a:t>designing new instructions for large applications with testing</a:t>
            </a:r>
          </a:p>
          <a:p>
            <a:pPr>
              <a:defRPr/>
            </a:pPr>
            <a:r>
              <a:rPr lang="en-US" sz="2000" dirty="0"/>
              <a:t>Creating different CPU versions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" y="3657600"/>
            <a:ext cx="4306194" cy="229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39" y="3300400"/>
            <a:ext cx="4214767" cy="26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2226" y="5943596"/>
            <a:ext cx="2693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Fig.1 ASIPmeister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952" y="5953116"/>
            <a:ext cx="35262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</a:t>
            </a:r>
            <a:r>
              <a:rPr lang="en-US" dirty="0"/>
              <a:t> 2 ASIP Meister Input and Output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Environments</a:t>
            </a:r>
          </a:p>
        </p:txBody>
      </p:sp>
      <p:sp>
        <p:nvSpPr>
          <p:cNvPr id="7004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60460"/>
            <a:ext cx="5181600" cy="538417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dlxsim</a:t>
            </a:r>
            <a:r>
              <a:rPr lang="en-US" dirty="0"/>
              <a:t>: Instruction Set Simulator adapted for Brownie Processor</a:t>
            </a:r>
          </a:p>
          <a:p>
            <a:pPr>
              <a:defRPr/>
            </a:pPr>
            <a:r>
              <a:rPr lang="en-US" b="1" dirty="0"/>
              <a:t>ASIPMeister</a:t>
            </a:r>
            <a:r>
              <a:rPr lang="en-US" dirty="0"/>
              <a:t>: To create new processor</a:t>
            </a:r>
          </a:p>
          <a:p>
            <a:pPr>
              <a:defRPr/>
            </a:pPr>
            <a:r>
              <a:rPr lang="en-US" b="1" dirty="0">
                <a:effectLst/>
              </a:rPr>
              <a:t>Extended GCC compiler: </a:t>
            </a:r>
            <a:r>
              <a:rPr lang="en-US" dirty="0">
                <a:effectLst/>
              </a:rPr>
              <a:t>compiler out of an </a:t>
            </a:r>
            <a:r>
              <a:rPr lang="en-US" dirty="0"/>
              <a:t>processor </a:t>
            </a:r>
            <a:r>
              <a:rPr lang="en-US" dirty="0">
                <a:effectLst/>
              </a:rPr>
              <a:t>architecture description in </a:t>
            </a:r>
            <a:r>
              <a:rPr lang="en-US" dirty="0"/>
              <a:t>ASIPMeister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pPr>
              <a:defRPr/>
            </a:pPr>
            <a:r>
              <a:rPr lang="en-US" b="1" dirty="0"/>
              <a:t>ModelSim</a:t>
            </a:r>
            <a:r>
              <a:rPr lang="en-US" dirty="0"/>
              <a:t>: simulator for VHDL-Code</a:t>
            </a:r>
          </a:p>
          <a:p>
            <a:pPr>
              <a:defRPr/>
            </a:pPr>
            <a:r>
              <a:rPr lang="en-US" b="1" dirty="0"/>
              <a:t>Xilinx ISE</a:t>
            </a:r>
            <a:r>
              <a:rPr lang="en-US" dirty="0"/>
              <a:t>: Synthesis of VHDL-Code</a:t>
            </a:r>
          </a:p>
          <a:p>
            <a:pPr>
              <a:defRPr/>
            </a:pPr>
            <a:r>
              <a:rPr lang="en-US" b="1" dirty="0"/>
              <a:t>XPower</a:t>
            </a:r>
            <a:r>
              <a:rPr lang="en-US" dirty="0"/>
              <a:t>: To estimate power consumption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 rot="16200000">
            <a:off x="4737381" y="1676852"/>
            <a:ext cx="4948553" cy="3798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89020" y="5943596"/>
            <a:ext cx="31095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Virtex-5 FPGA Evaluation Board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Directories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0470"/>
            <a:ext cx="8559800" cy="5075121"/>
          </a:xfrm>
        </p:spPr>
        <p:txBody>
          <a:bodyPr/>
          <a:lstStyle/>
          <a:p>
            <a:pPr>
              <a:defRPr/>
            </a:pPr>
            <a:r>
              <a:rPr lang="en-US" dirty="0"/>
              <a:t>/home/asip00/Sessions/</a:t>
            </a:r>
            <a:r>
              <a:rPr lang="en-US" dirty="0" err="1"/>
              <a:t>Session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: The lab exercise for each session. For instance; the “Laboratory Script” is placed at Sessions/Session0.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Before each session is started, the corresponding material will be copied to its folder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/home/asip00/Documents/: The relevant tutorials and manuals for the Lab. </a:t>
            </a:r>
          </a:p>
          <a:p>
            <a:pPr>
              <a:defRPr/>
            </a:pPr>
            <a:r>
              <a:rPr lang="en-US" dirty="0"/>
              <a:t>/home/asip00/epp:</a:t>
            </a:r>
          </a:p>
          <a:p>
            <a:pPr lvl="1">
              <a:defRPr/>
            </a:pPr>
            <a:r>
              <a:rPr lang="en-US" dirty="0" err="1"/>
              <a:t>AM_tools</a:t>
            </a:r>
            <a:r>
              <a:rPr lang="en-US" dirty="0"/>
              <a:t>: ASIPmeister tools to generate custom compiler</a:t>
            </a:r>
          </a:p>
          <a:p>
            <a:pPr lvl="1">
              <a:defRPr/>
            </a:pPr>
            <a:r>
              <a:rPr lang="en-US" dirty="0"/>
              <a:t>ASIPMeisterProjects: a template project</a:t>
            </a:r>
          </a:p>
          <a:p>
            <a:pPr lvl="1">
              <a:defRPr/>
            </a:pPr>
            <a:r>
              <a:rPr lang="en-US" dirty="0" err="1"/>
              <a:t>dlxsimbr_Laboratory</a:t>
            </a:r>
            <a:r>
              <a:rPr lang="en-US" dirty="0"/>
              <a:t>: DLXIM simulator to be used</a:t>
            </a:r>
          </a:p>
          <a:p>
            <a:pPr lvl="1">
              <a:defRPr/>
            </a:pPr>
            <a:r>
              <a:rPr lang="en-US" dirty="0" err="1"/>
              <a:t>mkimg</a:t>
            </a:r>
            <a:r>
              <a:rPr lang="en-US" dirty="0"/>
              <a:t>: Lab Makefile and Scripts</a:t>
            </a:r>
          </a:p>
          <a:p>
            <a:pPr lvl="1">
              <a:defRPr/>
            </a:pPr>
            <a:r>
              <a:rPr lang="en-US" dirty="0" err="1"/>
              <a:t>StdLib</a:t>
            </a:r>
            <a:r>
              <a:rPr lang="en-US" dirty="0"/>
              <a:t>: standard library for I/O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Documents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9103"/>
            <a:ext cx="8559800" cy="4427858"/>
          </a:xfrm>
        </p:spPr>
        <p:txBody>
          <a:bodyPr/>
          <a:lstStyle/>
          <a:p>
            <a:r>
              <a:rPr lang="en-GB" dirty="0"/>
              <a:t>Laboratory Script</a:t>
            </a:r>
          </a:p>
          <a:p>
            <a:r>
              <a:rPr lang="en-GB" dirty="0"/>
              <a:t>ASIPMeister Users’ Manual (AM_usersmanual_en.pdf)</a:t>
            </a:r>
          </a:p>
          <a:p>
            <a:r>
              <a:rPr lang="en-GB" dirty="0"/>
              <a:t>ASIPMeister Tutorial (AM_tutorial_en.pdf)</a:t>
            </a:r>
          </a:p>
          <a:p>
            <a:r>
              <a:rPr lang="en-GB" dirty="0"/>
              <a:t>Brownie STD 32 Reference Manual (BrownieSTD32_Spec_en.pdf)</a:t>
            </a:r>
          </a:p>
          <a:p>
            <a:r>
              <a:rPr lang="en-GB" dirty="0"/>
              <a:t>Brownie STD 32 Package ReadMe.txt (README_en.txt)</a:t>
            </a:r>
          </a:p>
          <a:p>
            <a:r>
              <a:rPr lang="en-US" dirty="0"/>
              <a:t>Using the GNU Compiler Collection (Compiler.pdf)</a:t>
            </a:r>
          </a:p>
          <a:p>
            <a:r>
              <a:rPr lang="en-GB" dirty="0"/>
              <a:t>The GCC Assembler (GCC Assemble.pdf)</a:t>
            </a:r>
          </a:p>
          <a:p>
            <a:r>
              <a:rPr lang="en-GB" dirty="0"/>
              <a:t>The GNU linker (linker.pdf)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1240" y="1212348"/>
            <a:ext cx="85275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Following is used as reference material. In each session, only the relevant chapters are asked to read. No need to go through all these.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84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Note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7469"/>
            <a:ext cx="8382000" cy="4772025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Lab computers, software and hardware can be accessed remotely.</a:t>
            </a:r>
          </a:p>
          <a:p>
            <a:pPr>
              <a:defRPr/>
            </a:pPr>
            <a:r>
              <a:rPr lang="en-US" dirty="0"/>
              <a:t>Generally, the sessions need to be executed on one of the following Lab PCs:</a:t>
            </a:r>
          </a:p>
          <a:p>
            <a:pPr marL="0" indent="0" algn="ctr">
              <a:buNone/>
              <a:defRPr/>
            </a:pPr>
            <a:r>
              <a:rPr lang="en-US" i="1" dirty="0">
                <a:solidFill>
                  <a:srgbClr val="FF0000"/>
                </a:solidFill>
              </a:rPr>
              <a:t>i80labpc01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i80labpc02</a:t>
            </a:r>
            <a:r>
              <a:rPr lang="en-US" i="1" dirty="0"/>
              <a:t>, …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</a:p>
          <a:p>
            <a:pPr>
              <a:defRPr/>
            </a:pPr>
            <a:r>
              <a:rPr lang="en-US" dirty="0"/>
              <a:t>ASIPmeister is ALWAYS executed from </a:t>
            </a:r>
            <a:r>
              <a:rPr lang="en-US" dirty="0">
                <a:solidFill>
                  <a:srgbClr val="FF0000"/>
                </a:solidFill>
              </a:rPr>
              <a:t>i80pc57</a:t>
            </a:r>
            <a:r>
              <a:rPr lang="en-US" dirty="0"/>
              <a:t>. This PC can be </a:t>
            </a:r>
            <a:r>
              <a:rPr lang="en-US" b="1" dirty="0"/>
              <a:t>SSH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from any of above PCs i.e. i80labpcXX or from your laptop.</a:t>
            </a:r>
          </a:p>
          <a:p>
            <a:pPr>
              <a:defRPr/>
            </a:pPr>
            <a:r>
              <a:rPr lang="en-US" dirty="0"/>
              <a:t>FPGA JTAG driver is setup on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  <a:r>
              <a:rPr lang="en-US" dirty="0"/>
              <a:t>, and FPGA board can be accessed via this PC only.  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For remote/ONLINE access use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 err="1">
                <a:solidFill>
                  <a:srgbClr val="000000"/>
                </a:solidFill>
              </a:rPr>
              <a:t>ssh</a:t>
            </a:r>
            <a:r>
              <a:rPr lang="en-US" b="1" dirty="0">
                <a:solidFill>
                  <a:srgbClr val="000000"/>
                </a:solidFill>
              </a:rPr>
              <a:t> –X </a:t>
            </a:r>
            <a:r>
              <a:rPr lang="en-US" b="1" dirty="0">
                <a:solidFill>
                  <a:srgbClr val="000000"/>
                </a:solidFill>
                <a:hlinkClick r:id="rId3"/>
              </a:rPr>
              <a:t>username@i80labpc10.ira.uka.de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58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D223D-9D81-44C7-92AD-B2BB700D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prevailing condition the lab will be conducted </a:t>
            </a:r>
            <a:r>
              <a:rPr lang="en-US" u="sng" dirty="0">
                <a:solidFill>
                  <a:srgbClr val="FF0000"/>
                </a:solidFill>
              </a:rPr>
              <a:t>ONLINE</a:t>
            </a:r>
          </a:p>
          <a:p>
            <a:endParaRPr lang="en-US" dirty="0"/>
          </a:p>
          <a:p>
            <a:r>
              <a:rPr lang="en-US" dirty="0"/>
              <a:t>Meetings: Though Zoom (</a:t>
            </a:r>
            <a:r>
              <a:rPr lang="en-US" u="sng" dirty="0">
                <a:solidFill>
                  <a:srgbClr val="FF0000"/>
                </a:solidFill>
              </a:rPr>
              <a:t>Will decide today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Lab PCs: Accessed through SSH (Using </a:t>
            </a:r>
            <a:r>
              <a:rPr lang="en-US" u="sng" dirty="0" err="1">
                <a:solidFill>
                  <a:srgbClr val="FF0000"/>
                </a:solidFill>
              </a:rPr>
              <a:t>MobaXterm</a:t>
            </a:r>
            <a:r>
              <a:rPr lang="en-US" u="sng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X2Go</a:t>
            </a:r>
            <a:r>
              <a:rPr lang="en-US" dirty="0"/>
              <a:t>, </a:t>
            </a:r>
            <a:r>
              <a:rPr lang="en-US" u="sng" dirty="0">
                <a:solidFill>
                  <a:srgbClr val="FF0000"/>
                </a:solidFill>
              </a:rPr>
              <a:t>Putty</a:t>
            </a:r>
            <a:r>
              <a:rPr lang="en-US" dirty="0"/>
              <a:t> etc.)</a:t>
            </a:r>
          </a:p>
          <a:p>
            <a:endParaRPr lang="en-US" dirty="0"/>
          </a:p>
          <a:p>
            <a:r>
              <a:rPr lang="en-US" b="1" u="sng" dirty="0"/>
              <a:t>U</a:t>
            </a:r>
            <a:r>
              <a:rPr lang="en-US" dirty="0"/>
              <a:t>ser accounts will be sent to you via email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605AA-2189-44E2-AD85-3D0A33B8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5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How to access?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5860"/>
            <a:ext cx="8559800" cy="5322253"/>
          </a:xfrm>
        </p:spPr>
        <p:txBody>
          <a:bodyPr/>
          <a:lstStyle/>
          <a:p>
            <a:pPr>
              <a:defRPr/>
            </a:pPr>
            <a:r>
              <a:rPr lang="en-US" dirty="0"/>
              <a:t>Accessing PC:</a:t>
            </a:r>
          </a:p>
          <a:p>
            <a:pPr lvl="1">
              <a:defRPr/>
            </a:pPr>
            <a:r>
              <a:rPr lang="en-US" dirty="0"/>
              <a:t>Login to i80labpcXX using </a:t>
            </a:r>
            <a:r>
              <a:rPr lang="en-US" dirty="0">
                <a:hlinkClick r:id="rId2"/>
              </a:rPr>
              <a:t>user@i80labpcXX.ira.uka.uk</a:t>
            </a:r>
            <a:r>
              <a:rPr lang="en-US" dirty="0"/>
              <a:t> via </a:t>
            </a:r>
            <a:r>
              <a:rPr lang="en-US" dirty="0" err="1"/>
              <a:t>MobaXterm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u="sng" dirty="0" err="1">
                <a:solidFill>
                  <a:srgbClr val="FF0000"/>
                </a:solidFill>
              </a:rPr>
              <a:t>ssh</a:t>
            </a:r>
            <a:r>
              <a:rPr lang="en-US" u="sng" dirty="0">
                <a:solidFill>
                  <a:srgbClr val="FF0000"/>
                </a:solidFill>
              </a:rPr>
              <a:t> –X user@i80pc57 </a:t>
            </a:r>
            <a:r>
              <a:rPr lang="en-US" dirty="0"/>
              <a:t>and perform all exercises here.</a:t>
            </a:r>
          </a:p>
          <a:p>
            <a:pPr lvl="1">
              <a:defRPr/>
            </a:pPr>
            <a:r>
              <a:rPr lang="en-US" dirty="0"/>
              <a:t>In case you need to implement your application to FPGA, you need to login to i80labpc10, i.e., </a:t>
            </a:r>
            <a:r>
              <a:rPr lang="en-US" u="sng" dirty="0" err="1">
                <a:solidFill>
                  <a:srgbClr val="FF0000"/>
                </a:solidFill>
              </a:rPr>
              <a:t>ssh</a:t>
            </a:r>
            <a:r>
              <a:rPr lang="en-US" u="sng" dirty="0">
                <a:solidFill>
                  <a:srgbClr val="FF0000"/>
                </a:solidFill>
              </a:rPr>
              <a:t> –X user@ i80labpc10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Accessing Helping Material</a:t>
            </a:r>
          </a:p>
          <a:p>
            <a:pPr lvl="1">
              <a:defRPr/>
            </a:pPr>
            <a:r>
              <a:rPr lang="en-US" dirty="0"/>
              <a:t>/home/asip00/Documents</a:t>
            </a:r>
          </a:p>
          <a:p>
            <a:pPr lvl="1">
              <a:defRPr/>
            </a:pPr>
            <a:r>
              <a:rPr lang="en-US" dirty="0"/>
              <a:t>/home/asip00/Sessions</a:t>
            </a:r>
          </a:p>
          <a:p>
            <a:pPr lvl="1">
              <a:defRPr/>
            </a:pPr>
            <a:r>
              <a:rPr lang="en-US" dirty="0"/>
              <a:t>/home/asip00/epp</a:t>
            </a:r>
          </a:p>
          <a:p>
            <a:pPr>
              <a:defRPr/>
            </a:pPr>
            <a:r>
              <a:rPr lang="en-US" dirty="0"/>
              <a:t>Creating recommended directory structure</a:t>
            </a:r>
          </a:p>
          <a:p>
            <a:pPr lvl="1">
              <a:defRPr/>
            </a:pPr>
            <a:r>
              <a:rPr lang="en-US" dirty="0"/>
              <a:t>Create new project directory for each new project</a:t>
            </a:r>
          </a:p>
          <a:p>
            <a:pPr lvl="1">
              <a:defRPr/>
            </a:pPr>
            <a:r>
              <a:rPr lang="en-US" dirty="0"/>
              <a:t>Create new application directory for each new application</a:t>
            </a:r>
          </a:p>
          <a:p>
            <a:pPr lvl="1">
              <a:defRPr/>
            </a:pPr>
            <a:r>
              <a:rPr lang="en-US" dirty="0"/>
              <a:t>To create new project use TEMPLATE_PROJECT.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42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9C2F4-BD34-433E-8792-FF435206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the first session, read the following: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 ASIPmeister User Manual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Laboratory Script’s Chapter 1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Laboratory Script’s Chapter 3 (dlxsim; without 3.2.2, 3.2.3 &amp; 3.3.2)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7F92A-9766-42CC-BA90-72B4481F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37547897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Bubble Sort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8" y="4318900"/>
            <a:ext cx="3739139" cy="2182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" y="4318900"/>
            <a:ext cx="3998668" cy="218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3" y="1168112"/>
            <a:ext cx="3739139" cy="2804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9" y="1168112"/>
            <a:ext cx="3739139" cy="2804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649" y="920464"/>
            <a:ext cx="33463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ASIP Lab Hardware Virtex-5 Setup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96676" y="909088"/>
            <a:ext cx="29177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Board Connections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4498" y="4048084"/>
            <a:ext cx="3520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Signals (ModelSim Simulation)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90835" y="4048074"/>
            <a:ext cx="22659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to UART </a:t>
            </a:r>
            <a:r>
              <a:rPr lang="en-US" b="1" i="1" dirty="0"/>
              <a:t>hterm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60200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985246" y="3079376"/>
            <a:ext cx="5472953" cy="2070848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828862" y="3009969"/>
            <a:ext cx="5317055" cy="2145268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best performance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highest development cost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Only reasonable for high volume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Supervisors and the regular meeting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1150"/>
            <a:ext cx="8534400" cy="4906963"/>
          </a:xfrm>
        </p:spPr>
        <p:txBody>
          <a:bodyPr/>
          <a:lstStyle/>
          <a:p>
            <a:pPr>
              <a:defRPr/>
            </a:pPr>
            <a:r>
              <a:rPr lang="de-DE" dirty="0"/>
              <a:t>Dr. Hussam Amrouch</a:t>
            </a:r>
          </a:p>
          <a:p>
            <a:pPr>
              <a:defRPr/>
            </a:pPr>
            <a:r>
              <a:rPr lang="de-DE" dirty="0"/>
              <a:t>Dr. Lars Bauer</a:t>
            </a:r>
          </a:p>
          <a:p>
            <a:pPr>
              <a:defRPr/>
            </a:pPr>
            <a:r>
              <a:rPr lang="de-DE" dirty="0"/>
              <a:t>Sajjad Hussain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Regular Meeting:</a:t>
            </a:r>
            <a:br>
              <a:rPr lang="en-US" dirty="0"/>
            </a:br>
            <a:r>
              <a:rPr lang="en-US" dirty="0"/>
              <a:t>what about Monday 14:00 ?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1056167" y="4649273"/>
            <a:ext cx="7015163" cy="1984375"/>
          </a:xfrm>
          <a:prstGeom prst="irregularSeal2">
            <a:avLst/>
          </a:prstGeom>
          <a:gradFill rotWithShape="1">
            <a:gsLst>
              <a:gs pos="0">
                <a:srgbClr val="FFCC66"/>
              </a:gs>
              <a:gs pos="100000">
                <a:srgbClr val="CCFF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</a:rPr>
              <a:t>Questions</a:t>
            </a:r>
            <a:r>
              <a:rPr lang="de-DE" sz="4000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5" name="Picture 5" descr="PE0156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887" y="1567194"/>
            <a:ext cx="4583113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5247" y="3079376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425388" y="3439874"/>
            <a:ext cx="3254814" cy="1656561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Extremely flexible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Bad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415553" y="4168587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65150" y="4263289"/>
            <a:ext cx="4412511" cy="163449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Optimized for an application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Still flexible, but achieves a better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Pipeline Processor</a:t>
            </a:r>
          </a:p>
        </p:txBody>
      </p:sp>
      <p:pic>
        <p:nvPicPr>
          <p:cNvPr id="10243" name="Picture 14" descr="pipel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90600"/>
            <a:ext cx="9144000" cy="5243513"/>
          </a:xfr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5625" y="6086475"/>
            <a:ext cx="6859588" cy="2857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src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Muhammad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Shaaban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“The DLX Architecture”, lecture on ‘Computer Architecture’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Pipelining</a:t>
            </a:r>
            <a:endParaRPr lang="en-US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139825"/>
          <a:ext cx="7137400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Slide" r:id="rId3" imgW="4857750" imgH="3643015" progId="PowerPoint.Slide.8">
                  <p:embed/>
                </p:oleObj>
              </mc:Choice>
              <mc:Fallback>
                <p:oleObj name="Slide" r:id="rId3" imgW="4857750" imgH="3643015" progId="PowerPoint.Slide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39825"/>
                        <a:ext cx="7137400" cy="5353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Pipeline Processor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0964"/>
            <a:ext cx="2981325" cy="5137150"/>
          </a:xfrm>
        </p:spPr>
        <p:txBody>
          <a:bodyPr/>
          <a:lstStyle/>
          <a:p>
            <a:r>
              <a:rPr lang="en-US" dirty="0"/>
              <a:t>Brownie STD 32 is a RISC-type pipeline processor architecture. The Brownie architecture is designed for an easy and fast pipeline processor. It is a Load-/Store-architecture, 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587"/>
              </p:ext>
            </p:extLst>
          </p:nvPr>
        </p:nvGraphicFramePr>
        <p:xfrm>
          <a:off x="3543300" y="1015999"/>
          <a:ext cx="5357813" cy="5225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205262382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3563876914"/>
                    </a:ext>
                  </a:extLst>
                </a:gridCol>
              </a:tblGrid>
              <a:tr h="4270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7744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Basic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RISC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045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Memory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Harvard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72563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Instruction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65317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Data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0071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Addressing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Byte address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84810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general-purpose registers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44913"/>
                  </a:ext>
                </a:extLst>
              </a:tr>
              <a:tr h="47524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The number of pipeline stages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01903"/>
                  </a:ext>
                </a:extLst>
              </a:tr>
              <a:tr h="34655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delayed branch slot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9230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Floating-point unit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5097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Forwarding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full forwarding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52919"/>
                  </a:ext>
                </a:extLst>
              </a:tr>
              <a:tr h="585795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Alignment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1-byte, 2-byte and 4-byte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0178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Endian-ness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Big Endian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501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Interrupts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Reset, Internal, External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927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Goal of ASIP Lab</a:t>
            </a:r>
          </a:p>
        </p:txBody>
      </p:sp>
      <p:sp>
        <p:nvSpPr>
          <p:cNvPr id="69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16088"/>
            <a:ext cx="8680174" cy="4772025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new CPUs with new instructions and implementing these new instructions in Hardware and Software with evaluation and testing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main goals are:</a:t>
            </a:r>
          </a:p>
          <a:p>
            <a:pPr lvl="1">
              <a:defRPr/>
            </a:pPr>
            <a:r>
              <a:rPr lang="en-US" dirty="0"/>
              <a:t>creating new ASIPs for special applications</a:t>
            </a:r>
          </a:p>
          <a:p>
            <a:pPr lvl="1">
              <a:defRPr/>
            </a:pPr>
            <a:r>
              <a:rPr lang="en-US" dirty="0"/>
              <a:t>benchmark those ASIPs to find out their benefits and drawbacks</a:t>
            </a:r>
          </a:p>
          <a:p>
            <a:pPr lvl="1">
              <a:defRPr/>
            </a:pPr>
            <a:r>
              <a:rPr lang="en-US" dirty="0"/>
              <a:t>and finally to interpret the benchmark results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/>
              <a:t>Profiling on Control-Flow Graph</a:t>
            </a:r>
          </a:p>
        </p:txBody>
      </p:sp>
      <p:pic>
        <p:nvPicPr>
          <p:cNvPr id="12300" name="Picture 4" descr="BlowfishProfi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013" r="24701"/>
          <a:stretch>
            <a:fillRect/>
          </a:stretch>
        </p:blipFill>
        <p:spPr>
          <a:xfrm>
            <a:off x="6019800" y="1066800"/>
            <a:ext cx="3022600" cy="5257800"/>
          </a:xfrm>
        </p:spPr>
      </p:pic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304800" y="1143000"/>
            <a:ext cx="53340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node is a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 Block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q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instructions in a Base Block are always executed together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jumps in a Base Block, except the end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 targets in a Base Block, except the beginning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 rot="16200000">
            <a:off x="3248026" y="3789362"/>
            <a:ext cx="5327650" cy="3397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Blowfish with 1 KB input data: Encrypt and Decrypt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ac98">
  <a:themeElements>
    <a:clrScheme name="">
      <a:dk1>
        <a:srgbClr val="474747"/>
      </a:dk1>
      <a:lt1>
        <a:srgbClr val="FFFFFF"/>
      </a:lt1>
      <a:dk2>
        <a:srgbClr val="406EE2"/>
      </a:dk2>
      <a:lt2>
        <a:srgbClr val="FFE600"/>
      </a:lt2>
      <a:accent1>
        <a:srgbClr val="00FF00"/>
      </a:accent1>
      <a:accent2>
        <a:srgbClr val="66FFFF"/>
      </a:accent2>
      <a:accent3>
        <a:srgbClr val="AFBAEE"/>
      </a:accent3>
      <a:accent4>
        <a:srgbClr val="DADADA"/>
      </a:accent4>
      <a:accent5>
        <a:srgbClr val="AAFFAA"/>
      </a:accent5>
      <a:accent6>
        <a:srgbClr val="5CE7E7"/>
      </a:accent6>
      <a:hlink>
        <a:srgbClr val="FF6600"/>
      </a:hlink>
      <a:folHlink>
        <a:srgbClr val="C1418D"/>
      </a:folHlink>
    </a:clrScheme>
    <a:fontScheme name="dac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c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8">
        <a:dk1>
          <a:srgbClr val="474747"/>
        </a:dk1>
        <a:lt1>
          <a:srgbClr val="FFFFFF"/>
        </a:lt1>
        <a:dk2>
          <a:srgbClr val="030EC1"/>
        </a:dk2>
        <a:lt2>
          <a:srgbClr val="080808"/>
        </a:lt2>
        <a:accent1>
          <a:srgbClr val="66CCFF"/>
        </a:accent1>
        <a:accent2>
          <a:srgbClr val="339966"/>
        </a:accent2>
        <a:accent3>
          <a:srgbClr val="AAAADD"/>
        </a:accent3>
        <a:accent4>
          <a:srgbClr val="DADADA"/>
        </a:accent4>
        <a:accent5>
          <a:srgbClr val="B8E2FF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9">
        <a:dk1>
          <a:srgbClr val="474747"/>
        </a:dk1>
        <a:lt1>
          <a:srgbClr val="FFFF66"/>
        </a:lt1>
        <a:dk2>
          <a:srgbClr val="0033CC"/>
        </a:dk2>
        <a:lt2>
          <a:srgbClr val="FFFF66"/>
        </a:lt2>
        <a:accent1>
          <a:srgbClr val="CCFF33"/>
        </a:accent1>
        <a:accent2>
          <a:srgbClr val="339966"/>
        </a:accent2>
        <a:accent3>
          <a:srgbClr val="AAADE2"/>
        </a:accent3>
        <a:accent4>
          <a:srgbClr val="DADA56"/>
        </a:accent4>
        <a:accent5>
          <a:srgbClr val="E2FFAD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150</TotalTime>
  <Pages>7</Pages>
  <Words>1262</Words>
  <Application>Microsoft Office PowerPoint</Application>
  <PresentationFormat>Overhead</PresentationFormat>
  <Paragraphs>213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Tahoma</vt:lpstr>
      <vt:lpstr>Times</vt:lpstr>
      <vt:lpstr>Times New Roman</vt:lpstr>
      <vt:lpstr>Wingdings</vt:lpstr>
      <vt:lpstr>dac98</vt:lpstr>
      <vt:lpstr>Slide</vt:lpstr>
      <vt:lpstr>Laboratory: “Customized Embedded Processor Design”</vt:lpstr>
      <vt:lpstr>ASIPs: efficiency vs. flexibility</vt:lpstr>
      <vt:lpstr>ASIPs: efficiency vs. flexibility</vt:lpstr>
      <vt:lpstr>ASIPs: efficiency vs. flexibility</vt:lpstr>
      <vt:lpstr>Pipeline Processor</vt:lpstr>
      <vt:lpstr>Pipelining</vt:lpstr>
      <vt:lpstr>Pipeline Processor Used</vt:lpstr>
      <vt:lpstr>Goal of ASIP Lab</vt:lpstr>
      <vt:lpstr>Profiling on Control-Flow Graph</vt:lpstr>
      <vt:lpstr>Constraints for Designing Custom Instructions</vt:lpstr>
      <vt:lpstr>Tasks in ASIP Lab</vt:lpstr>
      <vt:lpstr>Lab Environments</vt:lpstr>
      <vt:lpstr>Important Directories</vt:lpstr>
      <vt:lpstr>Important Documents</vt:lpstr>
      <vt:lpstr>Important Note</vt:lpstr>
      <vt:lpstr>Important Note</vt:lpstr>
      <vt:lpstr>How to access?</vt:lpstr>
      <vt:lpstr>Recommended Reading</vt:lpstr>
      <vt:lpstr>Bubble Sort Example</vt:lpstr>
      <vt:lpstr>Supervisors and the regular meeting</vt:lpstr>
    </vt:vector>
  </TitlesOfParts>
  <Company>CES - IRF - Uni 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Compiler generation for ASIP Meister CPUs</dc:title>
  <dc:creator>Lars Bauer and Hussam Amrouch</dc:creator>
  <cp:lastModifiedBy>Sajjad Hussain</cp:lastModifiedBy>
  <cp:revision>675</cp:revision>
  <cp:lastPrinted>1998-06-13T04:10:11Z</cp:lastPrinted>
  <dcterms:created xsi:type="dcterms:W3CDTF">1998-08-29T14:16:55Z</dcterms:created>
  <dcterms:modified xsi:type="dcterms:W3CDTF">2020-05-09T00:10:14Z</dcterms:modified>
</cp:coreProperties>
</file>