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73" r:id="rId3"/>
    <p:sldId id="275" r:id="rId4"/>
    <p:sldId id="280" r:id="rId5"/>
    <p:sldId id="281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4"/>
    <a:srgbClr val="A01E28"/>
    <a:srgbClr val="A00078"/>
    <a:srgbClr val="00B49A"/>
    <a:srgbClr val="82BE3C"/>
    <a:srgbClr val="FF99FF"/>
    <a:srgbClr val="50AAE6"/>
    <a:srgbClr val="5A6EB4"/>
    <a:srgbClr val="A08232"/>
    <a:srgbClr val="DCA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howGuides="1">
      <p:cViewPr varScale="1">
        <p:scale>
          <a:sx n="90" d="100"/>
          <a:sy n="90" d="100"/>
        </p:scale>
        <p:origin x="9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50" d="100"/>
          <a:sy n="50" d="100"/>
        </p:scale>
        <p:origin x="3192" y="60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en-US"/>
              <a:t>Chair for Embedded Systems (CES)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800"/>
              <a:t>KIT – University of the State of Baden-Wuerttemberg and </a:t>
            </a:r>
            <a:br>
              <a:rPr lang="en-US" sz="800"/>
            </a:br>
            <a:r>
              <a:rPr lang="en-US" sz="80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375A8-4D7F-4C18-9F05-3E69456AC9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tiff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5" descr="Kopfbild"/>
          <p:cNvPicPr>
            <a:picLocks noChangeAspect="1" noChangeArrowheads="1"/>
          </p:cNvPicPr>
          <p:nvPr userDrawn="1"/>
        </p:nvPicPr>
        <p:blipFill>
          <a:blip r:embed="rId2" cstate="print"/>
          <a:srcRect r="33687"/>
          <a:stretch>
            <a:fillRect/>
          </a:stretch>
        </p:blipFill>
        <p:spPr bwMode="auto">
          <a:xfrm>
            <a:off x="0" y="3429000"/>
            <a:ext cx="9144000" cy="2921000"/>
          </a:xfrm>
          <a:prstGeom prst="rect">
            <a:avLst/>
          </a:prstGeom>
          <a:noFill/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289401"/>
            <a:ext cx="45370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spcBef>
                <a:spcPts val="0"/>
              </a:spcBef>
              <a:spcAft>
                <a:spcPts val="200"/>
              </a:spcAft>
            </a:pPr>
            <a:r>
              <a:rPr lang="en-US" sz="2000" kern="1200" noProof="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CES – Chair</a:t>
            </a:r>
            <a:r>
              <a:rPr lang="en-US" sz="2000" kern="1200" baseline="0" noProof="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for Embedded Systems</a:t>
            </a:r>
            <a:endParaRPr lang="en-US" sz="2000" noProof="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01946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 err="1">
                <a:solidFill>
                  <a:schemeClr val="tx1"/>
                </a:solidFill>
              </a:rPr>
              <a:t>ces.itec.kit.edu</a:t>
            </a:r>
            <a:endParaRPr lang="de-DE" sz="1600" b="1" dirty="0">
              <a:solidFill>
                <a:schemeClr val="tx1"/>
              </a:solidFill>
            </a:endParaRPr>
          </a:p>
        </p:txBody>
      </p:sp>
      <p:pic>
        <p:nvPicPr>
          <p:cNvPr id="9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17038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ES-Logo.ti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867650" y="331788"/>
            <a:ext cx="920750" cy="920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80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080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705600" y="6333439"/>
            <a:ext cx="1828800" cy="51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ces.itec.kit.edu</a:t>
            </a:r>
            <a:endParaRPr lang="en-US" sz="12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409281" y="6324600"/>
            <a:ext cx="325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1667C520-F49C-4D12-A1AD-7CEE7577070E}" type="slidenum">
              <a:rPr lang="de-DE" sz="1200" b="1"/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/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47140" y="6324600"/>
            <a:ext cx="412006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>
              <a:spcBef>
                <a:spcPct val="50000"/>
              </a:spcBef>
              <a:defRPr/>
            </a:pPr>
            <a:r>
              <a:rPr lang="en-US" sz="1200" dirty="0"/>
              <a:t>Sajjad Hussain, Feb 24, 2021</a:t>
            </a:r>
            <a:endParaRPr lang="de-DE" sz="1200" b="1" dirty="0"/>
          </a:p>
        </p:txBody>
      </p:sp>
      <p:pic>
        <p:nvPicPr>
          <p:cNvPr id="11" name="Picture 10" descr="CES-Logo.ti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617743" y="6332538"/>
            <a:ext cx="525462" cy="5254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2" r:id="rId8"/>
    <p:sldLayoutId id="2147483651" r:id="rId9"/>
    <p:sldLayoutId id="2147483650" r:id="rId10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../2020/ASIP%20LAB%20BroucherR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251520" y="1268760"/>
            <a:ext cx="871296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chemeClr val="tx2"/>
                </a:solidFill>
              </a:rPr>
              <a:t>Laboratory: “Customized Embedded Processor Design”</a:t>
            </a: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chemeClr val="tx2"/>
                </a:solidFill>
              </a:rPr>
              <a:t>(Application Specific Instruction-Set Processor – ASIP)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253106" y="2349500"/>
            <a:ext cx="8511329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u="sng" dirty="0">
                <a:solidFill>
                  <a:srgbClr val="000000"/>
                </a:solidFill>
              </a:rPr>
              <a:t>Sajjad Hussain</a:t>
            </a:r>
            <a:endParaRPr lang="en-US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 and Tasks of ASIP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14" y="980728"/>
            <a:ext cx="8125488" cy="5112567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Creating new CPUs with new instructions and implementing these instructions in Hardware and Software with evaluation and testing</a:t>
            </a:r>
          </a:p>
          <a:p>
            <a:pPr>
              <a:defRPr/>
            </a:pPr>
            <a:r>
              <a:rPr lang="en-US" sz="2000" dirty="0"/>
              <a:t>The main goals are:</a:t>
            </a:r>
          </a:p>
          <a:p>
            <a:pPr lvl="1">
              <a:defRPr/>
            </a:pPr>
            <a:r>
              <a:rPr lang="en-US" sz="1800" dirty="0"/>
              <a:t>creating new ASIPs for special applications</a:t>
            </a:r>
          </a:p>
          <a:p>
            <a:pPr lvl="1">
              <a:defRPr/>
            </a:pPr>
            <a:r>
              <a:rPr lang="en-US" sz="1800" dirty="0"/>
              <a:t>benchmark those ASIPs to find out their benefits and drawbacks</a:t>
            </a:r>
          </a:p>
          <a:p>
            <a:pPr lvl="1">
              <a:defRPr/>
            </a:pPr>
            <a:r>
              <a:rPr lang="en-US" sz="1800" dirty="0"/>
              <a:t>and finally to interpret the benchmark results</a:t>
            </a:r>
          </a:p>
          <a:p>
            <a:pPr>
              <a:defRPr/>
            </a:pPr>
            <a:r>
              <a:rPr lang="en-US" sz="2000" dirty="0"/>
              <a:t>Tasks in ASIP Lab</a:t>
            </a:r>
          </a:p>
          <a:p>
            <a:pPr lvl="1">
              <a:defRPr/>
            </a:pPr>
            <a:r>
              <a:rPr lang="en-US" sz="1800" dirty="0"/>
              <a:t>Programming in assembly language</a:t>
            </a:r>
          </a:p>
          <a:p>
            <a:pPr lvl="1">
              <a:defRPr/>
            </a:pPr>
            <a:r>
              <a:rPr lang="en-US" sz="1800" dirty="0"/>
              <a:t>Implementing new instructions (+Simulation, +Hardware)</a:t>
            </a:r>
          </a:p>
          <a:p>
            <a:pPr lvl="1">
              <a:defRPr/>
            </a:pPr>
            <a:r>
              <a:rPr lang="en-US" sz="1800" dirty="0"/>
              <a:t>Evaluating the results from the new CPU</a:t>
            </a:r>
          </a:p>
          <a:p>
            <a:pPr lvl="1">
              <a:defRPr/>
            </a:pPr>
            <a:r>
              <a:rPr lang="en-US" sz="1800" dirty="0"/>
              <a:t>Creating different CPU versions depending on the given optimization</a:t>
            </a: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Total Weekly Sessions: 8               ECTS Points: 4     </a:t>
            </a:r>
          </a:p>
          <a:p>
            <a:pPr lvl="1">
              <a:defRPr/>
            </a:pPr>
            <a:r>
              <a:rPr lang="en-US" dirty="0"/>
              <a:t>3</a:t>
            </a:r>
            <a:r>
              <a:rPr lang="en-US" sz="1800" dirty="0"/>
              <a:t>-4 hours of each session</a:t>
            </a:r>
          </a:p>
          <a:p>
            <a:pPr lvl="1">
              <a:defRPr/>
            </a:pPr>
            <a:r>
              <a:rPr lang="en-US" sz="1800" dirty="0"/>
              <a:t>Students are split into groups of 2 or 3</a:t>
            </a:r>
          </a:p>
          <a:p>
            <a:pPr lvl="1">
              <a:defRPr/>
            </a:pPr>
            <a:r>
              <a:rPr lang="en-US" sz="1800" dirty="0"/>
              <a:t>Final Session: Mini Project &amp; Presentation</a:t>
            </a: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658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D29F-89CF-4B1D-BC32-A4B5D7D5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488D8-C4CB-4CE0-9BAC-8F45B682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037941"/>
            <a:ext cx="4395911" cy="5182765"/>
          </a:xfrm>
        </p:spPr>
        <p:txBody>
          <a:bodyPr/>
          <a:lstStyle/>
          <a:p>
            <a:pPr>
              <a:defRPr/>
            </a:pPr>
            <a:r>
              <a:rPr lang="en-US" sz="2000" b="1" dirty="0"/>
              <a:t>dlxsim</a:t>
            </a:r>
            <a:r>
              <a:rPr lang="en-US" sz="2000" dirty="0"/>
              <a:t>: Instruction Set Simulator adapted for Brownie Processor</a:t>
            </a:r>
          </a:p>
          <a:p>
            <a:pPr>
              <a:defRPr/>
            </a:pPr>
            <a:r>
              <a:rPr lang="en-US" sz="2000" b="1" dirty="0"/>
              <a:t>ASIPMeister</a:t>
            </a:r>
            <a:r>
              <a:rPr lang="en-US" sz="2000" dirty="0"/>
              <a:t>: To create new processor</a:t>
            </a:r>
          </a:p>
          <a:p>
            <a:pPr>
              <a:defRPr/>
            </a:pPr>
            <a:r>
              <a:rPr lang="en-US" sz="2000" b="1" dirty="0">
                <a:effectLst/>
              </a:rPr>
              <a:t>Extended GCC compiler: </a:t>
            </a:r>
            <a:r>
              <a:rPr lang="en-US" sz="2000" dirty="0">
                <a:effectLst/>
              </a:rPr>
              <a:t>compiler out of an </a:t>
            </a:r>
            <a:r>
              <a:rPr lang="en-US" sz="2000" dirty="0"/>
              <a:t>processor </a:t>
            </a:r>
            <a:r>
              <a:rPr lang="en-US" sz="2000" dirty="0">
                <a:effectLst/>
              </a:rPr>
              <a:t>architecture description in </a:t>
            </a:r>
            <a:r>
              <a:rPr lang="en-US" sz="2000" dirty="0"/>
              <a:t>ASIPMeister</a:t>
            </a:r>
            <a:r>
              <a:rPr lang="en-US" sz="2000" dirty="0">
                <a:effectLst/>
              </a:rPr>
              <a:t>.</a:t>
            </a:r>
            <a:endParaRPr lang="en-US" sz="2000" dirty="0"/>
          </a:p>
          <a:p>
            <a:pPr>
              <a:defRPr/>
            </a:pPr>
            <a:r>
              <a:rPr lang="en-US" sz="2000" b="1" dirty="0"/>
              <a:t>ModelSim</a:t>
            </a:r>
            <a:r>
              <a:rPr lang="en-US" sz="2000" dirty="0"/>
              <a:t>: simulator for VHDL-Code</a:t>
            </a:r>
          </a:p>
          <a:p>
            <a:pPr>
              <a:defRPr/>
            </a:pPr>
            <a:r>
              <a:rPr lang="en-US" sz="2000" b="1" dirty="0"/>
              <a:t>Xilinx ISE</a:t>
            </a:r>
            <a:r>
              <a:rPr lang="en-US" sz="2000" dirty="0"/>
              <a:t>: Synthesis and PNR of VHDL-Code</a:t>
            </a:r>
          </a:p>
          <a:p>
            <a:pPr>
              <a:defRPr/>
            </a:pPr>
            <a:r>
              <a:rPr lang="en-US" sz="2000" b="1" dirty="0"/>
              <a:t>XPower</a:t>
            </a:r>
            <a:r>
              <a:rPr lang="en-US" sz="2000" dirty="0"/>
              <a:t>: To estimate power consumption</a:t>
            </a:r>
          </a:p>
          <a:p>
            <a:pPr>
              <a:defRPr/>
            </a:pPr>
            <a:r>
              <a:rPr lang="en-US" sz="2000" b="1" dirty="0"/>
              <a:t>Scripts</a:t>
            </a:r>
            <a:r>
              <a:rPr lang="en-US" sz="2000" dirty="0"/>
              <a:t>: To integrate &amp; automate all these tools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BB4364-01BB-45E9-A7DA-AC2F0F246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932040" y="1021403"/>
            <a:ext cx="3375214" cy="2590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5E2D5-B2A1-40B6-A038-3C95752AD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66" y="3576058"/>
            <a:ext cx="3643128" cy="27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4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B87C-3B24-45BF-99E6-130CBC18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A876-A4CA-4C43-98F2-751D84BE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980728"/>
            <a:ext cx="8356600" cy="5184576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Updated the Lab in 2018 </a:t>
            </a:r>
            <a:r>
              <a:rPr lang="en-US" sz="2000" b="1" dirty="0">
                <a:sym typeface="Wingdings" panose="05000000000000000000" pitchFamily="2" charset="2"/>
              </a:rPr>
              <a:t></a:t>
            </a:r>
            <a:endParaRPr lang="en-US" sz="2000" b="1" dirty="0"/>
          </a:p>
          <a:p>
            <a:pPr lvl="1">
              <a:defRPr/>
            </a:pPr>
            <a:r>
              <a:rPr lang="en-US" sz="1800" dirty="0"/>
              <a:t>Bought recent version of ASIPmeister</a:t>
            </a:r>
          </a:p>
          <a:p>
            <a:pPr lvl="2">
              <a:defRPr/>
            </a:pPr>
            <a:r>
              <a:rPr lang="en-US" sz="1600" dirty="0"/>
              <a:t>Bugs are removed, Easy to use, Multiple Instances, Compiler Generation</a:t>
            </a:r>
          </a:p>
          <a:p>
            <a:pPr lvl="1">
              <a:defRPr/>
            </a:pPr>
            <a:r>
              <a:rPr lang="en-US" sz="1600" dirty="0"/>
              <a:t>Accordingly improved the: </a:t>
            </a:r>
            <a:r>
              <a:rPr lang="en-US" sz="1600" b="1" dirty="0">
                <a:sym typeface="Wingdings" panose="05000000000000000000" pitchFamily="2" charset="2"/>
              </a:rPr>
              <a:t></a:t>
            </a:r>
            <a:endParaRPr lang="en-US" sz="1600" dirty="0"/>
          </a:p>
          <a:p>
            <a:pPr lvl="2">
              <a:defRPr/>
            </a:pPr>
            <a:r>
              <a:rPr lang="en-US" sz="1600" dirty="0"/>
              <a:t>Lab Scripts</a:t>
            </a:r>
          </a:p>
          <a:p>
            <a:pPr lvl="2">
              <a:defRPr/>
            </a:pPr>
            <a:r>
              <a:rPr lang="en-US" sz="1600" dirty="0"/>
              <a:t>Xilinx ISE Framework</a:t>
            </a:r>
          </a:p>
          <a:p>
            <a:pPr lvl="2">
              <a:defRPr/>
            </a:pPr>
            <a:r>
              <a:rPr lang="en-US" sz="1600" dirty="0"/>
              <a:t>Adapted DLX-Sim Simulator</a:t>
            </a:r>
          </a:p>
          <a:p>
            <a:pPr lvl="2">
              <a:defRPr/>
            </a:pPr>
            <a:r>
              <a:rPr lang="en-US" sz="1600" dirty="0"/>
              <a:t>Sessions/Examples</a:t>
            </a:r>
          </a:p>
          <a:p>
            <a:pPr lvl="2">
              <a:defRPr/>
            </a:pPr>
            <a:r>
              <a:rPr lang="en-US" sz="1600" dirty="0"/>
              <a:t>LCD, UART and other accessories are functional now</a:t>
            </a:r>
          </a:p>
          <a:p>
            <a:pPr lvl="1">
              <a:defRPr/>
            </a:pPr>
            <a:r>
              <a:rPr lang="en-US" sz="1600" dirty="0"/>
              <a:t>Improved lab documentation</a:t>
            </a:r>
          </a:p>
          <a:p>
            <a:pPr lvl="1">
              <a:defRPr/>
            </a:pPr>
            <a:r>
              <a:rPr lang="en-US" sz="1600" dirty="0"/>
              <a:t>Advertising Pamphlet</a:t>
            </a:r>
          </a:p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TODO</a:t>
            </a:r>
          </a:p>
          <a:p>
            <a:pPr lvl="1">
              <a:defRPr/>
            </a:pPr>
            <a:r>
              <a:rPr lang="en-US" sz="1800" dirty="0"/>
              <a:t>Efficient Advertisement (e.g., </a:t>
            </a:r>
            <a:r>
              <a:rPr lang="en-US" sz="1800" dirty="0">
                <a:hlinkClick r:id="rId2" action="ppaction://hlinkfile"/>
              </a:rPr>
              <a:t>Pamphlet</a:t>
            </a:r>
            <a:r>
              <a:rPr lang="en-US" sz="1800" dirty="0"/>
              <a:t>)</a:t>
            </a:r>
          </a:p>
          <a:p>
            <a:pPr lvl="2">
              <a:defRPr/>
            </a:pPr>
            <a:r>
              <a:rPr lang="en-US" sz="1600" dirty="0"/>
              <a:t>In Computer Organization/Architecture Courses</a:t>
            </a:r>
          </a:p>
          <a:p>
            <a:pPr lvl="2">
              <a:defRPr/>
            </a:pPr>
            <a:r>
              <a:rPr lang="en-US" sz="1600" dirty="0"/>
              <a:t>In Electrical Department</a:t>
            </a:r>
          </a:p>
          <a:p>
            <a:pPr lvl="1">
              <a:defRPr/>
            </a:pPr>
            <a:r>
              <a:rPr lang="en-US" sz="1800" dirty="0"/>
              <a:t>Change of Lab Structure</a:t>
            </a:r>
            <a:r>
              <a:rPr lang="en-US" sz="1800" dirty="0">
                <a:solidFill>
                  <a:srgbClr val="00B05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98137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10599-E198-4BBE-9BED-BAEFED469648}"/>
              </a:ext>
            </a:extLst>
          </p:cNvPr>
          <p:cNvSpPr txBox="1"/>
          <p:nvPr/>
        </p:nvSpPr>
        <p:spPr>
          <a:xfrm>
            <a:off x="2555776" y="2348880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52303566"/>
      </p:ext>
    </p:extLst>
  </p:cSld>
  <p:clrMapOvr>
    <a:masterClrMapping/>
  </p:clrMapOvr>
</p:sld>
</file>

<file path=ppt/theme/theme1.xml><?xml version="1.0" encoding="utf-8"?>
<a:theme xmlns:a="http://schemas.openxmlformats.org/drawingml/2006/main" name="CES_Template_201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CES_Template_2012</Template>
  <TotalTime>698</TotalTime>
  <Words>272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CES_Template_2012</vt:lpstr>
      <vt:lpstr>PowerPoint Presentation</vt:lpstr>
      <vt:lpstr>Goal and Tasks of ASIP Lab</vt:lpstr>
      <vt:lpstr>Lab Environments</vt:lpstr>
      <vt:lpstr>Improvements</vt:lpstr>
      <vt:lpstr>PowerPoint Presentation</vt:lpstr>
    </vt:vector>
  </TitlesOfParts>
  <Company>Karlsruher Institut für Technologie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Rapp, Martin (ITEC)</dc:creator>
  <cp:lastModifiedBy>Sajjad Hussain</cp:lastModifiedBy>
  <cp:revision>97</cp:revision>
  <dcterms:created xsi:type="dcterms:W3CDTF">2019-03-12T10:43:57Z</dcterms:created>
  <dcterms:modified xsi:type="dcterms:W3CDTF">2021-02-24T04:25:20Z</dcterms:modified>
</cp:coreProperties>
</file>