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4" r:id="rId2"/>
    <p:sldId id="273" r:id="rId3"/>
    <p:sldId id="275" r:id="rId4"/>
    <p:sldId id="280" r:id="rId5"/>
    <p:sldId id="281" r:id="rId6"/>
    <p:sldId id="282" r:id="rId7"/>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214"/>
    <a:srgbClr val="A01E28"/>
    <a:srgbClr val="A00078"/>
    <a:srgbClr val="00B49A"/>
    <a:srgbClr val="82BE3C"/>
    <a:srgbClr val="FF99FF"/>
    <a:srgbClr val="50AAE6"/>
    <a:srgbClr val="5A6EB4"/>
    <a:srgbClr val="A08232"/>
    <a:srgbClr val="DCA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howGuides="1">
      <p:cViewPr varScale="1">
        <p:scale>
          <a:sx n="84" d="100"/>
          <a:sy n="84" d="100"/>
        </p:scale>
        <p:origin x="133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p:scale>
          <a:sx n="50" d="100"/>
          <a:sy n="50" d="100"/>
        </p:scale>
        <p:origin x="3192" y="60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en-US"/>
              <a:t>Chair for Embedded Systems (CES)</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r>
              <a:rPr lang="en-US" sz="800"/>
              <a:t>KIT – University of the State of Baden-Wuerttemberg and </a:t>
            </a:r>
            <a:br>
              <a:rPr lang="en-US" sz="800"/>
            </a:br>
            <a:r>
              <a:rPr lang="en-US" sz="800"/>
              <a:t>National Laboratory of the Helmholtz Association</a:t>
            </a:r>
          </a:p>
        </p:txBody>
      </p:sp>
      <p:pic>
        <p:nvPicPr>
          <p:cNvPr id="9223"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 name="Slide Number Placeholder 8"/>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375A8-4D7F-4C18-9F05-3E69456AC903}" type="slidenum">
              <a:rPr lang="en-US" smtClean="0"/>
              <a:t>‹Nr.›</a:t>
            </a:fld>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tiff"/><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17" name="Picture 35" descr="Kopfbild"/>
          <p:cNvPicPr>
            <a:picLocks noChangeAspect="1" noChangeArrowheads="1"/>
          </p:cNvPicPr>
          <p:nvPr userDrawn="1"/>
        </p:nvPicPr>
        <p:blipFill>
          <a:blip r:embed="rId2" cstate="print"/>
          <a:srcRect r="33687"/>
          <a:stretch>
            <a:fillRect/>
          </a:stretch>
        </p:blipFill>
        <p:spPr bwMode="auto">
          <a:xfrm>
            <a:off x="0" y="3429000"/>
            <a:ext cx="9144000" cy="2921000"/>
          </a:xfrm>
          <a:prstGeom prst="rect">
            <a:avLst/>
          </a:prstGeom>
          <a:noFill/>
        </p:spPr>
      </p:pic>
      <p:pic>
        <p:nvPicPr>
          <p:cNvPr id="26635" name="Picture 9" descr="II_rahmen_neu_titel"/>
          <p:cNvPicPr>
            <a:picLocks noChangeAspect="1" noChangeArrowheads="1"/>
          </p:cNvPicPr>
          <p:nvPr userDrawn="1"/>
        </p:nvPicPr>
        <p:blipFill>
          <a:blip r:embed="rId3" cstate="print"/>
          <a:srcRect/>
          <a:stretch>
            <a:fillRect/>
          </a:stretch>
        </p:blipFill>
        <p:spPr bwMode="auto">
          <a:xfrm>
            <a:off x="0" y="-3175"/>
            <a:ext cx="9144000" cy="6870700"/>
          </a:xfrm>
          <a:prstGeom prst="rect">
            <a:avLst/>
          </a:prstGeom>
          <a:noFill/>
          <a:ln w="9525">
            <a:noFill/>
            <a:miter lim="800000"/>
            <a:headEnd/>
            <a:tailEnd/>
          </a:ln>
        </p:spPr>
      </p:pic>
      <p:sp>
        <p:nvSpPr>
          <p:cNvPr id="13" name="Text Box 21"/>
          <p:cNvSpPr txBox="1">
            <a:spLocks noChangeArrowheads="1"/>
          </p:cNvSpPr>
          <p:nvPr/>
        </p:nvSpPr>
        <p:spPr bwMode="auto">
          <a:xfrm>
            <a:off x="385763" y="3289401"/>
            <a:ext cx="4537075" cy="307777"/>
          </a:xfrm>
          <a:prstGeom prst="rect">
            <a:avLst/>
          </a:prstGeom>
          <a:noFill/>
          <a:ln w="9525">
            <a:noFill/>
            <a:miter lim="800000"/>
            <a:headEnd/>
            <a:tailEnd/>
          </a:ln>
          <a:effectLst/>
        </p:spPr>
        <p:txBody>
          <a:bodyPr lIns="0" tIns="0" rIns="0" bIns="0" anchor="ctr">
            <a:spAutoFit/>
          </a:bodyPr>
          <a:lstStyle/>
          <a:p>
            <a:pPr algn="l">
              <a:spcBef>
                <a:spcPts val="0"/>
              </a:spcBef>
              <a:spcAft>
                <a:spcPts val="200"/>
              </a:spcAft>
            </a:pPr>
            <a:r>
              <a:rPr lang="en-US" sz="2000" kern="1200" noProof="0" dirty="0">
                <a:solidFill>
                  <a:schemeClr val="bg1"/>
                </a:solidFill>
                <a:latin typeface="Arial" charset="0"/>
                <a:ea typeface="+mn-ea"/>
                <a:cs typeface="+mn-cs"/>
              </a:rPr>
              <a:t>CES – Chair</a:t>
            </a:r>
            <a:r>
              <a:rPr lang="en-US" sz="2000" kern="1200" baseline="0" noProof="0" dirty="0">
                <a:solidFill>
                  <a:schemeClr val="bg1"/>
                </a:solidFill>
                <a:latin typeface="Arial" charset="0"/>
                <a:ea typeface="+mn-ea"/>
                <a:cs typeface="+mn-cs"/>
              </a:rPr>
              <a:t> for Embedded Systems</a:t>
            </a:r>
            <a:endParaRPr lang="en-US" sz="2000" noProof="0" dirty="0">
              <a:solidFill>
                <a:schemeClr val="bg1"/>
              </a:solidFill>
            </a:endParaRPr>
          </a:p>
        </p:txBody>
      </p:sp>
      <p:sp>
        <p:nvSpPr>
          <p:cNvPr id="14" name="Text Box 14"/>
          <p:cNvSpPr txBox="1">
            <a:spLocks noChangeArrowheads="1"/>
          </p:cNvSpPr>
          <p:nvPr/>
        </p:nvSpPr>
        <p:spPr bwMode="auto">
          <a:xfrm>
            <a:off x="7301946"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tx1"/>
                </a:solidFill>
              </a:rPr>
              <a:t>ces.itec.kit.edu</a:t>
            </a:r>
            <a:endParaRPr lang="de-DE" sz="1600" b="1" dirty="0">
              <a:solidFill>
                <a:schemeClr val="tx1"/>
              </a:solidFill>
            </a:endParaRPr>
          </a:p>
        </p:txBody>
      </p:sp>
      <p:pic>
        <p:nvPicPr>
          <p:cNvPr id="9" name="Picture 13" descr="KIT-Logo-rgb_en"/>
          <p:cNvPicPr>
            <a:picLocks noChangeAspect="1" noChangeArrowheads="1"/>
          </p:cNvPicPr>
          <p:nvPr userDrawn="1"/>
        </p:nvPicPr>
        <p:blipFill>
          <a:blip r:embed="rId4" cstate="print"/>
          <a:srcRect/>
          <a:stretch>
            <a:fillRect/>
          </a:stretch>
        </p:blipFill>
        <p:spPr bwMode="auto">
          <a:xfrm>
            <a:off x="395288" y="417038"/>
            <a:ext cx="1619250" cy="747713"/>
          </a:xfrm>
          <a:prstGeom prst="rect">
            <a:avLst/>
          </a:prstGeom>
          <a:noFill/>
          <a:ln w="9525">
            <a:noFill/>
            <a:miter lim="800000"/>
            <a:headEnd/>
            <a:tailEnd/>
          </a:ln>
        </p:spPr>
      </p:pic>
      <p:pic>
        <p:nvPicPr>
          <p:cNvPr id="8" name="Picture 7" descr="CES-Logo.tif"/>
          <p:cNvPicPr>
            <a:picLocks noChangeAspect="1"/>
          </p:cNvPicPr>
          <p:nvPr userDrawn="1"/>
        </p:nvPicPr>
        <p:blipFill>
          <a:blip r:embed="rId5" cstate="print"/>
          <a:stretch>
            <a:fillRect/>
          </a:stretch>
        </p:blipFill>
        <p:spPr>
          <a:xfrm>
            <a:off x="7867650" y="331788"/>
            <a:ext cx="920750" cy="9207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cxnSp>
        <p:nvCxnSpPr>
          <p:cNvPr id="4" name="Straight Connector 3"/>
          <p:cNvCxnSpPr/>
          <p:nvPr userDrawn="1"/>
        </p:nvCxnSpPr>
        <p:spPr>
          <a:xfrm>
            <a:off x="381000" y="950844"/>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cxnSp>
        <p:nvCxnSpPr>
          <p:cNvPr id="5" name="Straight Connector 4"/>
          <p:cNvCxnSpPr/>
          <p:nvPr userDrawn="1"/>
        </p:nvCxnSpPr>
        <p:spPr>
          <a:xfrm>
            <a:off x="381000" y="950844"/>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20808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platzhalter 4"/>
          <p:cNvSpPr>
            <a:spLocks noGrp="1"/>
          </p:cNvSpPr>
          <p:nvPr>
            <p:ph type="body" sz="quarter" idx="3"/>
          </p:nvPr>
        </p:nvSpPr>
        <p:spPr>
          <a:xfrm>
            <a:off x="4645025" y="120808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4645025"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cxnSp>
        <p:nvCxnSpPr>
          <p:cNvPr id="7" name="Straight Connector 6"/>
          <p:cNvCxnSpPr/>
          <p:nvPr userDrawn="1"/>
        </p:nvCxnSpPr>
        <p:spPr>
          <a:xfrm>
            <a:off x="381000" y="950844"/>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itel 1"/>
          <p:cNvSpPr>
            <a:spLocks noGrp="1"/>
          </p:cNvSpPr>
          <p:nvPr>
            <p:ph type="title"/>
          </p:nvPr>
        </p:nvSpPr>
        <p:spPr>
          <a:xfrm>
            <a:off x="390525" y="333375"/>
            <a:ext cx="6911975" cy="561975"/>
          </a:xfrm>
        </p:spPr>
        <p:txBody>
          <a:bodyPr/>
          <a:lstStyle/>
          <a:p>
            <a:r>
              <a:rPr lang="en-US"/>
              <a:t>Click to edit Master title style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cxnSp>
        <p:nvCxnSpPr>
          <p:cNvPr id="3" name="Straight Connector 2"/>
          <p:cNvCxnSpPr/>
          <p:nvPr userDrawn="1"/>
        </p:nvCxnSpPr>
        <p:spPr>
          <a:xfrm>
            <a:off x="381000" y="950844"/>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cxnSp>
        <p:nvCxnSpPr>
          <p:cNvPr id="4" name="Straight Connector 3"/>
          <p:cNvCxnSpPr/>
          <p:nvPr userDrawn="1"/>
        </p:nvCxnSpPr>
        <p:spPr>
          <a:xfrm>
            <a:off x="381000" y="950844"/>
            <a:ext cx="69342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2" cstate="print"/>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Text Box 10"/>
          <p:cNvSpPr txBox="1">
            <a:spLocks noChangeArrowheads="1"/>
          </p:cNvSpPr>
          <p:nvPr/>
        </p:nvSpPr>
        <p:spPr bwMode="auto">
          <a:xfrm>
            <a:off x="6705600" y="6333439"/>
            <a:ext cx="1828800" cy="515722"/>
          </a:xfrm>
          <a:prstGeom prst="rect">
            <a:avLst/>
          </a:prstGeom>
          <a:noFill/>
          <a:ln w="9525">
            <a:noFill/>
            <a:miter lim="800000"/>
            <a:headEnd/>
            <a:tailEnd/>
          </a:ln>
          <a:effectLst/>
        </p:spPr>
        <p:txBody>
          <a:bodyPr lIns="0" tIns="0" rIns="0" bIns="0" anchor="ctr"/>
          <a:lstStyle/>
          <a:p>
            <a:pPr marL="0" marR="0" indent="0" algn="r" defTabSz="914400" rtl="0" eaLnBrk="1" fontAlgn="base" latinLnBrk="0" hangingPunct="1">
              <a:lnSpc>
                <a:spcPct val="100000"/>
              </a:lnSpc>
              <a:spcBef>
                <a:spcPts val="0"/>
              </a:spcBef>
              <a:spcAft>
                <a:spcPts val="200"/>
              </a:spcAft>
              <a:buClrTx/>
              <a:buSzTx/>
              <a:buFontTx/>
              <a:buNone/>
              <a:tabLst/>
              <a:defRPr/>
            </a:pPr>
            <a:r>
              <a:rPr lang="en-US" sz="1200" kern="1200" noProof="0" dirty="0" err="1">
                <a:solidFill>
                  <a:schemeClr val="tx1"/>
                </a:solidFill>
                <a:latin typeface="Arial" charset="0"/>
                <a:ea typeface="+mn-ea"/>
                <a:cs typeface="+mn-cs"/>
              </a:rPr>
              <a:t>ces.itec.kit.edu</a:t>
            </a:r>
            <a:endParaRPr lang="en-US" sz="1200" dirty="0"/>
          </a:p>
        </p:txBody>
      </p:sp>
      <p:sp>
        <p:nvSpPr>
          <p:cNvPr id="1035" name="Text Box 11"/>
          <p:cNvSpPr txBox="1">
            <a:spLocks noChangeArrowheads="1"/>
          </p:cNvSpPr>
          <p:nvPr/>
        </p:nvSpPr>
        <p:spPr bwMode="auto">
          <a:xfrm>
            <a:off x="4409281" y="6324600"/>
            <a:ext cx="325438" cy="533400"/>
          </a:xfrm>
          <a:prstGeom prst="rect">
            <a:avLst/>
          </a:prstGeom>
          <a:noFill/>
          <a:ln w="9525">
            <a:noFill/>
            <a:miter lim="800000"/>
            <a:headEnd/>
            <a:tailEnd/>
          </a:ln>
          <a:effectLst/>
        </p:spPr>
        <p:txBody>
          <a:bodyPr lIns="0" tIns="0" rIns="0" bIns="0" anchor="ctr"/>
          <a:lstStyle/>
          <a:p>
            <a:pPr algn="ctr">
              <a:spcBef>
                <a:spcPct val="50000"/>
              </a:spcBef>
              <a:defRPr/>
            </a:pPr>
            <a:fld id="{1667C520-F49C-4D12-A1AD-7CEE7577070E}" type="slidenum">
              <a:rPr lang="de-DE" sz="1200" b="1"/>
              <a:pPr algn="ctr">
                <a:spcBef>
                  <a:spcPct val="50000"/>
                </a:spcBef>
                <a:defRPr/>
              </a:pPr>
              <a:t>‹Nr.›</a:t>
            </a:fld>
            <a:endParaRPr lang="de-DE" sz="1200" b="1" dirty="0"/>
          </a:p>
        </p:txBody>
      </p:sp>
      <p:pic>
        <p:nvPicPr>
          <p:cNvPr id="1037" name="Picture 9" descr="KITlogo_4c_frutiger"/>
          <p:cNvPicPr>
            <a:picLocks noChangeAspect="1" noChangeArrowheads="1"/>
          </p:cNvPicPr>
          <p:nvPr/>
        </p:nvPicPr>
        <p:blipFill>
          <a:blip r:embed="rId13" cstate="print"/>
          <a:srcRect/>
          <a:stretch>
            <a:fillRect/>
          </a:stretch>
        </p:blipFill>
        <p:spPr bwMode="auto">
          <a:xfrm>
            <a:off x="7667625" y="341313"/>
            <a:ext cx="1084263" cy="495300"/>
          </a:xfrm>
          <a:prstGeom prst="rect">
            <a:avLst/>
          </a:prstGeom>
          <a:noFill/>
          <a:ln w="9525">
            <a:noFill/>
            <a:miter lim="800000"/>
            <a:headEnd/>
            <a:tailEnd/>
          </a:ln>
        </p:spPr>
      </p:pic>
      <p:sp>
        <p:nvSpPr>
          <p:cNvPr id="17" name="Text Box 11"/>
          <p:cNvSpPr txBox="1">
            <a:spLocks noChangeArrowheads="1"/>
          </p:cNvSpPr>
          <p:nvPr/>
        </p:nvSpPr>
        <p:spPr bwMode="auto">
          <a:xfrm>
            <a:off x="147140" y="6324600"/>
            <a:ext cx="4120060" cy="533400"/>
          </a:xfrm>
          <a:prstGeom prst="rect">
            <a:avLst/>
          </a:prstGeom>
          <a:noFill/>
          <a:ln w="9525">
            <a:noFill/>
            <a:miter lim="800000"/>
            <a:headEnd/>
            <a:tailEnd/>
          </a:ln>
          <a:effectLst/>
        </p:spPr>
        <p:txBody>
          <a:bodyPr lIns="0" tIns="0" rIns="0" bIns="0" anchor="ctr"/>
          <a:lstStyle/>
          <a:p>
            <a:pPr algn="l">
              <a:spcBef>
                <a:spcPct val="50000"/>
              </a:spcBef>
              <a:defRPr/>
            </a:pPr>
            <a:r>
              <a:rPr lang="en-US" sz="1200" dirty="0"/>
              <a:t>Sajjad Hussain, Feb 24, 2021</a:t>
            </a:r>
            <a:endParaRPr lang="de-DE" sz="1200" b="1" dirty="0"/>
          </a:p>
        </p:txBody>
      </p:sp>
      <p:pic>
        <p:nvPicPr>
          <p:cNvPr id="11" name="Picture 10" descr="CES-Logo.tif"/>
          <p:cNvPicPr>
            <a:picLocks noChangeAspect="1"/>
          </p:cNvPicPr>
          <p:nvPr/>
        </p:nvPicPr>
        <p:blipFill>
          <a:blip r:embed="rId14" cstate="print"/>
          <a:stretch>
            <a:fillRect/>
          </a:stretch>
        </p:blipFill>
        <p:spPr>
          <a:xfrm>
            <a:off x="8617743" y="6332538"/>
            <a:ext cx="525462" cy="5254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7" r:id="rId4"/>
    <p:sldLayoutId id="2147483656" r:id="rId5"/>
    <p:sldLayoutId id="2147483655" r:id="rId6"/>
    <p:sldLayoutId id="2147483654" r:id="rId7"/>
    <p:sldLayoutId id="2147483652" r:id="rId8"/>
    <p:sldLayoutId id="2147483651" r:id="rId9"/>
    <p:sldLayoutId id="2147483650" r:id="rId10"/>
  </p:sldLayoutIdLst>
  <p:hf sldNum="0"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5"/>
        </a:buBlip>
        <a:defRPr sz="24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6"/>
        </a:buBlip>
        <a:defRPr sz="2000">
          <a:solidFill>
            <a:schemeClr val="tx1"/>
          </a:solidFill>
          <a:latin typeface="+mn-lt"/>
        </a:defRPr>
      </a:lvl2pPr>
      <a:lvl3pPr marL="1209675" indent="-276225" algn="l" rtl="0" eaLnBrk="1" fontAlgn="base" hangingPunct="1">
        <a:spcBef>
          <a:spcPct val="20000"/>
        </a:spcBef>
        <a:spcAft>
          <a:spcPct val="0"/>
        </a:spcAft>
        <a:buBlip>
          <a:blip r:embed="rId17"/>
        </a:buBlip>
        <a:defRPr sz="1800">
          <a:solidFill>
            <a:schemeClr val="tx1"/>
          </a:solidFill>
          <a:latin typeface="+mn-lt"/>
        </a:defRPr>
      </a:lvl3pPr>
      <a:lvl4pPr marL="1657350" indent="-276225" algn="l" rtl="0" eaLnBrk="1" fontAlgn="base" hangingPunct="1">
        <a:spcBef>
          <a:spcPct val="20000"/>
        </a:spcBef>
        <a:spcAft>
          <a:spcPct val="0"/>
        </a:spcAft>
        <a:buBlip>
          <a:blip r:embed="rId17"/>
        </a:buBlip>
        <a:defRPr sz="1800">
          <a:solidFill>
            <a:schemeClr val="tx1"/>
          </a:solidFill>
          <a:latin typeface="+mn-lt"/>
        </a:defRPr>
      </a:lvl4pPr>
      <a:lvl5pPr marL="2095500" indent="-276225" algn="l" rtl="0" eaLnBrk="1" fontAlgn="base" hangingPunct="1">
        <a:spcBef>
          <a:spcPct val="20000"/>
        </a:spcBef>
        <a:spcAft>
          <a:spcPct val="0"/>
        </a:spcAft>
        <a:buBlip>
          <a:blip r:embed="rId17"/>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8"/>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8"/>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8"/>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8"/>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2020/ASIP%20LAB%20BroucherR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251520" y="1268760"/>
            <a:ext cx="8712968" cy="720725"/>
          </a:xfrm>
          <a:prstGeom prst="rect">
            <a:avLst/>
          </a:prstGeom>
          <a:noFill/>
          <a:ln w="9525">
            <a:noFill/>
            <a:miter lim="800000"/>
            <a:headEnd/>
            <a:tailEnd/>
          </a:ln>
        </p:spPr>
        <p:txBody>
          <a:bodyPr lIns="0" tIns="0" rIns="0" bIns="0" anchor="b"/>
          <a:lstStyle/>
          <a:p>
            <a:pPr>
              <a:lnSpc>
                <a:spcPct val="90000"/>
              </a:lnSpc>
            </a:pPr>
            <a:r>
              <a:rPr lang="en-GB" sz="2400" b="1" dirty="0">
                <a:solidFill>
                  <a:schemeClr val="tx2"/>
                </a:solidFill>
              </a:rPr>
              <a:t>Laboratory: “Customized Embedded Processor Design”</a:t>
            </a:r>
          </a:p>
          <a:p>
            <a:pPr>
              <a:lnSpc>
                <a:spcPct val="90000"/>
              </a:lnSpc>
            </a:pPr>
            <a:r>
              <a:rPr lang="en-GB" sz="2400" b="1" dirty="0">
                <a:solidFill>
                  <a:schemeClr val="tx2"/>
                </a:solidFill>
              </a:rPr>
              <a:t>(Application Specific Instruction-Set Processor – ASIP)</a:t>
            </a:r>
            <a:endParaRPr lang="en-US" sz="2000" b="1" dirty="0">
              <a:solidFill>
                <a:schemeClr val="tx2"/>
              </a:solidFill>
            </a:endParaRPr>
          </a:p>
        </p:txBody>
      </p:sp>
      <p:sp>
        <p:nvSpPr>
          <p:cNvPr id="30725" name="Rectangle 3"/>
          <p:cNvSpPr>
            <a:spLocks noChangeArrowheads="1"/>
          </p:cNvSpPr>
          <p:nvPr/>
        </p:nvSpPr>
        <p:spPr bwMode="auto">
          <a:xfrm>
            <a:off x="253106" y="2349500"/>
            <a:ext cx="8511329" cy="620713"/>
          </a:xfrm>
          <a:prstGeom prst="rect">
            <a:avLst/>
          </a:prstGeom>
          <a:noFill/>
          <a:ln w="9525">
            <a:noFill/>
            <a:miter lim="800000"/>
            <a:headEnd/>
            <a:tailEnd/>
          </a:ln>
        </p:spPr>
        <p:txBody>
          <a:bodyPr lIns="0" tIns="0" rIns="0" bIns="0"/>
          <a:lstStyle/>
          <a:p>
            <a:r>
              <a:rPr lang="en-US" sz="1600" b="1" u="sng" dirty="0">
                <a:solidFill>
                  <a:srgbClr val="000000"/>
                </a:solidFill>
              </a:rPr>
              <a:t>Sajjad Hussain</a:t>
            </a:r>
            <a:endParaRPr lang="en-US" sz="1600" b="1" dirty="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Goal and Tasks of ASIP Lab</a:t>
            </a:r>
          </a:p>
        </p:txBody>
      </p:sp>
      <p:sp>
        <p:nvSpPr>
          <p:cNvPr id="3" name="Content Placeholder 2"/>
          <p:cNvSpPr>
            <a:spLocks noGrp="1"/>
          </p:cNvSpPr>
          <p:nvPr>
            <p:ph idx="1"/>
          </p:nvPr>
        </p:nvSpPr>
        <p:spPr>
          <a:xfrm>
            <a:off x="392114" y="980728"/>
            <a:ext cx="8125488" cy="5112567"/>
          </a:xfrm>
        </p:spPr>
        <p:txBody>
          <a:bodyPr/>
          <a:lstStyle/>
          <a:p>
            <a:pPr>
              <a:defRPr/>
            </a:pPr>
            <a:r>
              <a:rPr lang="en-US" sz="2000" dirty="0"/>
              <a:t>Creating new CPUs with new instructions and implementing these instructions in Hardware and Software with evaluation and testing</a:t>
            </a:r>
          </a:p>
          <a:p>
            <a:pPr>
              <a:defRPr/>
            </a:pPr>
            <a:r>
              <a:rPr lang="en-US" sz="2000" dirty="0"/>
              <a:t>The main goals are:</a:t>
            </a:r>
          </a:p>
          <a:p>
            <a:pPr lvl="1">
              <a:defRPr/>
            </a:pPr>
            <a:r>
              <a:rPr lang="en-US" sz="1800" dirty="0"/>
              <a:t>creating new ASIPs for special applications</a:t>
            </a:r>
          </a:p>
          <a:p>
            <a:pPr lvl="1">
              <a:defRPr/>
            </a:pPr>
            <a:r>
              <a:rPr lang="en-US" sz="1800" dirty="0"/>
              <a:t>benchmark those ASIPs to find out their benefits and drawbacks</a:t>
            </a:r>
          </a:p>
          <a:p>
            <a:pPr lvl="1">
              <a:defRPr/>
            </a:pPr>
            <a:r>
              <a:rPr lang="en-US" sz="1800" dirty="0"/>
              <a:t>and finally to interpret the benchmark results</a:t>
            </a:r>
          </a:p>
          <a:p>
            <a:pPr>
              <a:defRPr/>
            </a:pPr>
            <a:r>
              <a:rPr lang="en-US" sz="2000" dirty="0"/>
              <a:t>Tasks in ASIP Lab</a:t>
            </a:r>
          </a:p>
          <a:p>
            <a:pPr lvl="1">
              <a:defRPr/>
            </a:pPr>
            <a:r>
              <a:rPr lang="en-US" sz="1800" dirty="0"/>
              <a:t>Programming in assembly language</a:t>
            </a:r>
          </a:p>
          <a:p>
            <a:pPr lvl="1">
              <a:defRPr/>
            </a:pPr>
            <a:r>
              <a:rPr lang="en-US" sz="1800" dirty="0"/>
              <a:t>Implementing new instructions (+Simulation, +Hardware)</a:t>
            </a:r>
          </a:p>
          <a:p>
            <a:pPr lvl="1">
              <a:defRPr/>
            </a:pPr>
            <a:r>
              <a:rPr lang="en-US" sz="1800" dirty="0"/>
              <a:t>Evaluating the results from the new CPU</a:t>
            </a:r>
          </a:p>
          <a:p>
            <a:pPr lvl="1">
              <a:defRPr/>
            </a:pPr>
            <a:r>
              <a:rPr lang="en-US" sz="1800" dirty="0"/>
              <a:t>Creating different CPU versions depending on the given optimization</a:t>
            </a:r>
          </a:p>
          <a:p>
            <a:pPr>
              <a:defRPr/>
            </a:pPr>
            <a:r>
              <a:rPr lang="en-US" sz="2000" dirty="0">
                <a:solidFill>
                  <a:srgbClr val="FF0000"/>
                </a:solidFill>
              </a:rPr>
              <a:t>Total Weekly Sessions: 8               ECTS Points: 4     </a:t>
            </a:r>
          </a:p>
          <a:p>
            <a:pPr lvl="1">
              <a:defRPr/>
            </a:pPr>
            <a:r>
              <a:rPr lang="en-US" dirty="0"/>
              <a:t>3</a:t>
            </a:r>
            <a:r>
              <a:rPr lang="en-US" sz="1800" dirty="0"/>
              <a:t>-4 hours of each session</a:t>
            </a:r>
          </a:p>
          <a:p>
            <a:pPr lvl="1">
              <a:defRPr/>
            </a:pPr>
            <a:r>
              <a:rPr lang="en-US" sz="1800" dirty="0"/>
              <a:t>Students are split into groups of 2 or 3</a:t>
            </a:r>
          </a:p>
          <a:p>
            <a:pPr lvl="1">
              <a:defRPr/>
            </a:pPr>
            <a:r>
              <a:rPr lang="en-US" sz="1800" dirty="0"/>
              <a:t>Final Session: Mini Project &amp; Presentation</a:t>
            </a:r>
          </a:p>
          <a:p>
            <a:pPr>
              <a:defRPr/>
            </a:pPr>
            <a:endParaRPr lang="en-US" sz="2000" dirty="0"/>
          </a:p>
        </p:txBody>
      </p:sp>
    </p:spTree>
    <p:extLst>
      <p:ext uri="{BB962C8B-B14F-4D97-AF65-F5344CB8AC3E}">
        <p14:creationId xmlns:p14="http://schemas.microsoft.com/office/powerpoint/2010/main" val="3166580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D29F-89CF-4B1D-BC32-A4B5D7D55EDA}"/>
              </a:ext>
            </a:extLst>
          </p:cNvPr>
          <p:cNvSpPr>
            <a:spLocks noGrp="1"/>
          </p:cNvSpPr>
          <p:nvPr>
            <p:ph type="title"/>
          </p:nvPr>
        </p:nvSpPr>
        <p:spPr/>
        <p:txBody>
          <a:bodyPr/>
          <a:lstStyle/>
          <a:p>
            <a:r>
              <a:rPr lang="en-US" dirty="0"/>
              <a:t>Lab Environments</a:t>
            </a:r>
          </a:p>
        </p:txBody>
      </p:sp>
      <p:sp>
        <p:nvSpPr>
          <p:cNvPr id="3" name="Content Placeholder 2">
            <a:extLst>
              <a:ext uri="{FF2B5EF4-FFF2-40B4-BE49-F238E27FC236}">
                <a16:creationId xmlns:a16="http://schemas.microsoft.com/office/drawing/2014/main" id="{A7C488D8-C4CB-4CE0-9BAC-8F45B6824F64}"/>
              </a:ext>
            </a:extLst>
          </p:cNvPr>
          <p:cNvSpPr>
            <a:spLocks noGrp="1"/>
          </p:cNvSpPr>
          <p:nvPr>
            <p:ph idx="1"/>
          </p:nvPr>
        </p:nvSpPr>
        <p:spPr>
          <a:xfrm>
            <a:off x="392113" y="1037941"/>
            <a:ext cx="4395911" cy="5182765"/>
          </a:xfrm>
        </p:spPr>
        <p:txBody>
          <a:bodyPr/>
          <a:lstStyle/>
          <a:p>
            <a:pPr>
              <a:defRPr/>
            </a:pPr>
            <a:r>
              <a:rPr lang="en-US" sz="2000" b="1" dirty="0"/>
              <a:t>dlxsim</a:t>
            </a:r>
            <a:r>
              <a:rPr lang="en-US" sz="2000" dirty="0"/>
              <a:t>: Instruction Set Simulator adapted for Brownie Processor</a:t>
            </a:r>
          </a:p>
          <a:p>
            <a:pPr>
              <a:defRPr/>
            </a:pPr>
            <a:r>
              <a:rPr lang="en-US" sz="2000" b="1" dirty="0"/>
              <a:t>ASIPMeister</a:t>
            </a:r>
            <a:r>
              <a:rPr lang="en-US" sz="2000" dirty="0"/>
              <a:t>: To create new processor</a:t>
            </a:r>
          </a:p>
          <a:p>
            <a:pPr>
              <a:defRPr/>
            </a:pPr>
            <a:r>
              <a:rPr lang="en-US" sz="2000" b="1" dirty="0">
                <a:effectLst/>
              </a:rPr>
              <a:t>Extended GCC compiler: </a:t>
            </a:r>
            <a:r>
              <a:rPr lang="en-US" sz="2000" dirty="0">
                <a:effectLst/>
              </a:rPr>
              <a:t>compiler out of an </a:t>
            </a:r>
            <a:r>
              <a:rPr lang="en-US" sz="2000" dirty="0"/>
              <a:t>processor </a:t>
            </a:r>
            <a:r>
              <a:rPr lang="en-US" sz="2000" dirty="0">
                <a:effectLst/>
              </a:rPr>
              <a:t>architecture description in </a:t>
            </a:r>
            <a:r>
              <a:rPr lang="en-US" sz="2000" dirty="0"/>
              <a:t>ASIPMeister</a:t>
            </a:r>
            <a:r>
              <a:rPr lang="en-US" sz="2000" dirty="0">
                <a:effectLst/>
              </a:rPr>
              <a:t>.</a:t>
            </a:r>
            <a:endParaRPr lang="en-US" sz="2000" dirty="0"/>
          </a:p>
          <a:p>
            <a:pPr>
              <a:defRPr/>
            </a:pPr>
            <a:r>
              <a:rPr lang="en-US" sz="2000" b="1" dirty="0"/>
              <a:t>ModelSim</a:t>
            </a:r>
            <a:r>
              <a:rPr lang="en-US" sz="2000" dirty="0"/>
              <a:t>: simulator for VHDL-Code</a:t>
            </a:r>
          </a:p>
          <a:p>
            <a:pPr>
              <a:defRPr/>
            </a:pPr>
            <a:r>
              <a:rPr lang="en-US" sz="2000" b="1" dirty="0"/>
              <a:t>Xilinx ISE</a:t>
            </a:r>
            <a:r>
              <a:rPr lang="en-US" sz="2000" dirty="0"/>
              <a:t>: Synthesis and PNR of VHDL-Code</a:t>
            </a:r>
          </a:p>
          <a:p>
            <a:pPr>
              <a:defRPr/>
            </a:pPr>
            <a:r>
              <a:rPr lang="en-US" sz="2000" b="1" dirty="0"/>
              <a:t>XPower</a:t>
            </a:r>
            <a:r>
              <a:rPr lang="en-US" sz="2000" dirty="0"/>
              <a:t>: To estimate power consumption</a:t>
            </a:r>
          </a:p>
          <a:p>
            <a:pPr>
              <a:defRPr/>
            </a:pPr>
            <a:r>
              <a:rPr lang="en-US" sz="2000" b="1" dirty="0"/>
              <a:t>Scripts</a:t>
            </a:r>
            <a:r>
              <a:rPr lang="en-US" sz="2000" dirty="0"/>
              <a:t>: To integrate &amp; automate all these tools</a:t>
            </a:r>
          </a:p>
        </p:txBody>
      </p:sp>
      <p:pic>
        <p:nvPicPr>
          <p:cNvPr id="4" name="Picture 2">
            <a:extLst>
              <a:ext uri="{FF2B5EF4-FFF2-40B4-BE49-F238E27FC236}">
                <a16:creationId xmlns:a16="http://schemas.microsoft.com/office/drawing/2014/main" id="{90BB4364-01BB-45E9-A7DA-AC2F0F24695E}"/>
              </a:ext>
            </a:extLst>
          </p:cNvPr>
          <p:cNvPicPr>
            <a:picLocks noChangeAspect="1" noChangeArrowheads="1"/>
          </p:cNvPicPr>
          <p:nvPr/>
        </p:nvPicPr>
        <p:blipFill>
          <a:blip r:embed="rId2" cstate="print"/>
          <a:stretch>
            <a:fillRect/>
          </a:stretch>
        </p:blipFill>
        <p:spPr bwMode="auto">
          <a:xfrm>
            <a:off x="4932040" y="1021403"/>
            <a:ext cx="3375214" cy="2590477"/>
          </a:xfrm>
          <a:prstGeom prst="rect">
            <a:avLst/>
          </a:prstGeom>
          <a:noFill/>
          <a:ln>
            <a:noFill/>
          </a:ln>
        </p:spPr>
      </p:pic>
      <p:pic>
        <p:nvPicPr>
          <p:cNvPr id="5" name="Picture 4">
            <a:extLst>
              <a:ext uri="{FF2B5EF4-FFF2-40B4-BE49-F238E27FC236}">
                <a16:creationId xmlns:a16="http://schemas.microsoft.com/office/drawing/2014/main" id="{0455E2D5-B2A1-40B6-A038-3C95752AD9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4166" y="3576058"/>
            <a:ext cx="3643128" cy="2732346"/>
          </a:xfrm>
          <a:prstGeom prst="rect">
            <a:avLst/>
          </a:prstGeom>
        </p:spPr>
      </p:pic>
    </p:spTree>
    <p:extLst>
      <p:ext uri="{BB962C8B-B14F-4D97-AF65-F5344CB8AC3E}">
        <p14:creationId xmlns:p14="http://schemas.microsoft.com/office/powerpoint/2010/main" val="1791546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B87C-3B24-45BF-99E6-130CBC18BED0}"/>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E3BCA876-A4CA-4C43-98F2-751D84BEA8CB}"/>
              </a:ext>
            </a:extLst>
          </p:cNvPr>
          <p:cNvSpPr>
            <a:spLocks noGrp="1"/>
          </p:cNvSpPr>
          <p:nvPr>
            <p:ph idx="1"/>
          </p:nvPr>
        </p:nvSpPr>
        <p:spPr>
          <a:xfrm>
            <a:off x="392113" y="980728"/>
            <a:ext cx="8356600" cy="5184576"/>
          </a:xfrm>
        </p:spPr>
        <p:txBody>
          <a:bodyPr/>
          <a:lstStyle/>
          <a:p>
            <a:pPr>
              <a:defRPr/>
            </a:pPr>
            <a:r>
              <a:rPr lang="en-US" sz="2000" dirty="0"/>
              <a:t>Updated the Lab in 2018 </a:t>
            </a:r>
            <a:r>
              <a:rPr lang="en-US" sz="2000" b="1" dirty="0">
                <a:sym typeface="Wingdings" panose="05000000000000000000" pitchFamily="2" charset="2"/>
              </a:rPr>
              <a:t></a:t>
            </a:r>
            <a:endParaRPr lang="en-US" sz="2000" b="1" dirty="0"/>
          </a:p>
          <a:p>
            <a:pPr lvl="1">
              <a:defRPr/>
            </a:pPr>
            <a:r>
              <a:rPr lang="en-US" sz="1800" dirty="0"/>
              <a:t>Bought recent version of ASIPmeister</a:t>
            </a:r>
          </a:p>
          <a:p>
            <a:pPr lvl="2">
              <a:defRPr/>
            </a:pPr>
            <a:r>
              <a:rPr lang="en-US" sz="1600" dirty="0"/>
              <a:t>Bugs are removed, Easy to use, Multiple Instances, Compiler Generation</a:t>
            </a:r>
          </a:p>
          <a:p>
            <a:pPr lvl="1">
              <a:defRPr/>
            </a:pPr>
            <a:r>
              <a:rPr lang="en-US" sz="1600" dirty="0"/>
              <a:t>Accordingly improved the: </a:t>
            </a:r>
            <a:r>
              <a:rPr lang="en-US" sz="1600" b="1" dirty="0">
                <a:sym typeface="Wingdings" panose="05000000000000000000" pitchFamily="2" charset="2"/>
              </a:rPr>
              <a:t></a:t>
            </a:r>
            <a:endParaRPr lang="en-US" sz="1600" dirty="0"/>
          </a:p>
          <a:p>
            <a:pPr lvl="2">
              <a:defRPr/>
            </a:pPr>
            <a:r>
              <a:rPr lang="en-US" sz="1600" dirty="0"/>
              <a:t>Lab Scripts</a:t>
            </a:r>
          </a:p>
          <a:p>
            <a:pPr lvl="2">
              <a:defRPr/>
            </a:pPr>
            <a:r>
              <a:rPr lang="en-US" sz="1600" dirty="0"/>
              <a:t>Xilinx ISE Framework</a:t>
            </a:r>
          </a:p>
          <a:p>
            <a:pPr lvl="2">
              <a:defRPr/>
            </a:pPr>
            <a:r>
              <a:rPr lang="en-US" sz="1600" dirty="0"/>
              <a:t>Adapted DLX-Sim Simulator</a:t>
            </a:r>
          </a:p>
          <a:p>
            <a:pPr lvl="2">
              <a:defRPr/>
            </a:pPr>
            <a:r>
              <a:rPr lang="en-US" sz="1600" dirty="0"/>
              <a:t>Sessions/Examples</a:t>
            </a:r>
          </a:p>
          <a:p>
            <a:pPr lvl="2">
              <a:defRPr/>
            </a:pPr>
            <a:r>
              <a:rPr lang="en-US" sz="1600" dirty="0"/>
              <a:t>LCD, UART and other accessories are functional now</a:t>
            </a:r>
          </a:p>
          <a:p>
            <a:pPr lvl="1">
              <a:defRPr/>
            </a:pPr>
            <a:r>
              <a:rPr lang="en-US" sz="1600" dirty="0"/>
              <a:t>Improved lab documentation</a:t>
            </a:r>
          </a:p>
          <a:p>
            <a:pPr lvl="1">
              <a:defRPr/>
            </a:pPr>
            <a:r>
              <a:rPr lang="en-US" sz="1600" dirty="0"/>
              <a:t>Advertising Pamphlet</a:t>
            </a:r>
          </a:p>
          <a:p>
            <a:pPr>
              <a:defRPr/>
            </a:pPr>
            <a:r>
              <a:rPr lang="en-US" sz="2000" b="1" dirty="0">
                <a:solidFill>
                  <a:srgbClr val="FF0000"/>
                </a:solidFill>
              </a:rPr>
              <a:t>TODO</a:t>
            </a:r>
          </a:p>
          <a:p>
            <a:pPr lvl="1">
              <a:defRPr/>
            </a:pPr>
            <a:r>
              <a:rPr lang="en-US" sz="1800" dirty="0"/>
              <a:t>Efficient Advertisement (e.g., </a:t>
            </a:r>
            <a:r>
              <a:rPr lang="en-US" sz="1800" dirty="0">
                <a:hlinkClick r:id="rId2" action="ppaction://hlinkfile"/>
              </a:rPr>
              <a:t>Pamphlet</a:t>
            </a:r>
            <a:r>
              <a:rPr lang="en-US" sz="1800" dirty="0"/>
              <a:t>)</a:t>
            </a:r>
          </a:p>
          <a:p>
            <a:pPr lvl="2">
              <a:defRPr/>
            </a:pPr>
            <a:r>
              <a:rPr lang="en-US" sz="1600" dirty="0"/>
              <a:t>In Computer Organization/Architecture Courses</a:t>
            </a:r>
          </a:p>
          <a:p>
            <a:pPr lvl="2">
              <a:defRPr/>
            </a:pPr>
            <a:r>
              <a:rPr lang="en-US" sz="1600" dirty="0"/>
              <a:t>In Electrical Department</a:t>
            </a:r>
          </a:p>
          <a:p>
            <a:pPr lvl="1">
              <a:defRPr/>
            </a:pPr>
            <a:r>
              <a:rPr lang="en-US" sz="1800" dirty="0"/>
              <a:t>Change of Lab Structure</a:t>
            </a:r>
            <a:r>
              <a:rPr lang="en-US" sz="1800" dirty="0">
                <a:solidFill>
                  <a:srgbClr val="00B050"/>
                </a:solidFill>
              </a:rPr>
              <a:t>???</a:t>
            </a:r>
          </a:p>
        </p:txBody>
      </p:sp>
    </p:spTree>
    <p:extLst>
      <p:ext uri="{BB962C8B-B14F-4D97-AF65-F5344CB8AC3E}">
        <p14:creationId xmlns:p14="http://schemas.microsoft.com/office/powerpoint/2010/main" val="298137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810599-E198-4BBE-9BED-BAEFED469648}"/>
              </a:ext>
            </a:extLst>
          </p:cNvPr>
          <p:cNvSpPr txBox="1"/>
          <p:nvPr/>
        </p:nvSpPr>
        <p:spPr>
          <a:xfrm>
            <a:off x="2555776" y="2348880"/>
            <a:ext cx="3312368" cy="1015663"/>
          </a:xfrm>
          <a:prstGeom prst="rect">
            <a:avLst/>
          </a:prstGeom>
          <a:noFill/>
        </p:spPr>
        <p:txBody>
          <a:bodyPr wrap="square" rtlCol="0">
            <a:spAutoFit/>
          </a:bodyPr>
          <a:lstStyle/>
          <a:p>
            <a:r>
              <a:rPr lang="en-US" sz="6000" dirty="0"/>
              <a:t>Thanks</a:t>
            </a:r>
          </a:p>
        </p:txBody>
      </p:sp>
    </p:spTree>
    <p:extLst>
      <p:ext uri="{BB962C8B-B14F-4D97-AF65-F5344CB8AC3E}">
        <p14:creationId xmlns:p14="http://schemas.microsoft.com/office/powerpoint/2010/main" val="1952303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Comments / Feedback</a:t>
            </a:r>
            <a:endParaRPr lang="en-US" dirty="0"/>
          </a:p>
        </p:txBody>
      </p:sp>
      <p:sp>
        <p:nvSpPr>
          <p:cNvPr id="3" name="Inhaltsplatzhalter 2"/>
          <p:cNvSpPr>
            <a:spLocks noGrp="1"/>
          </p:cNvSpPr>
          <p:nvPr>
            <p:ph idx="1"/>
          </p:nvPr>
        </p:nvSpPr>
        <p:spPr/>
        <p:txBody>
          <a:bodyPr/>
          <a:lstStyle/>
          <a:p>
            <a:r>
              <a:rPr lang="en-US" dirty="0" smtClean="0"/>
              <a:t>CRITICAL: Update </a:t>
            </a:r>
            <a:r>
              <a:rPr lang="en-US" dirty="0"/>
              <a:t>attractiveness of Homepage / Figures / </a:t>
            </a:r>
            <a:r>
              <a:rPr lang="en-US" dirty="0" smtClean="0"/>
              <a:t>Layout</a:t>
            </a:r>
          </a:p>
          <a:p>
            <a:pPr lvl="1"/>
            <a:r>
              <a:rPr lang="en-US" dirty="0" smtClean="0"/>
              <a:t>There once was a description about the lab and used tools with figures etc.  Where is that? That should be placed prominent on our homepage and in best case also in </a:t>
            </a:r>
            <a:r>
              <a:rPr lang="en-US" dirty="0" err="1" smtClean="0"/>
              <a:t>Campusmanagement</a:t>
            </a:r>
            <a:r>
              <a:rPr lang="en-US" dirty="0" smtClean="0"/>
              <a:t> if possible (or a link in </a:t>
            </a:r>
            <a:r>
              <a:rPr lang="en-US" dirty="0" err="1" smtClean="0"/>
              <a:t>Campusmanagement</a:t>
            </a:r>
            <a:r>
              <a:rPr lang="en-US" dirty="0" smtClean="0"/>
              <a:t> etc.)</a:t>
            </a:r>
            <a:endParaRPr lang="en-US" dirty="0"/>
          </a:p>
          <a:p>
            <a:pPr lvl="1"/>
            <a:r>
              <a:rPr lang="en-US" dirty="0"/>
              <a:t>Applies to all labs</a:t>
            </a:r>
          </a:p>
          <a:p>
            <a:r>
              <a:rPr lang="en-US" dirty="0" smtClean="0"/>
              <a:t>Maybe Consider </a:t>
            </a:r>
            <a:r>
              <a:rPr lang="en-US" dirty="0" err="1" smtClean="0"/>
              <a:t>Vivado</a:t>
            </a:r>
            <a:r>
              <a:rPr lang="en-US" dirty="0" smtClean="0"/>
              <a:t>/7-series FPGAs</a:t>
            </a:r>
          </a:p>
          <a:p>
            <a:r>
              <a:rPr lang="en-US" dirty="0" smtClean="0"/>
              <a:t>Adding ASIP Lab as part of ES Lab would be manual effort for the students (rather than automatic as it is in the ASIP lab), i.e. it would be a really different task (VHDL programming rather than automatically generating new custom instructions) and it would be really time consuming and thus hard to integrate it is part of an other lab.</a:t>
            </a:r>
            <a:endParaRPr lang="en-US" dirty="0"/>
          </a:p>
        </p:txBody>
      </p:sp>
    </p:spTree>
    <p:extLst>
      <p:ext uri="{BB962C8B-B14F-4D97-AF65-F5344CB8AC3E}">
        <p14:creationId xmlns:p14="http://schemas.microsoft.com/office/powerpoint/2010/main" val="1918709534"/>
      </p:ext>
    </p:extLst>
  </p:cSld>
  <p:clrMapOvr>
    <a:masterClrMapping/>
  </p:clrMapOvr>
</p:sld>
</file>

<file path=ppt/theme/theme1.xml><?xml version="1.0" encoding="utf-8"?>
<a:theme xmlns:a="http://schemas.openxmlformats.org/drawingml/2006/main" name="CES_Template_2012">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CES_Template_2012</Template>
  <TotalTime>0</TotalTime>
  <Words>398</Words>
  <Application>Microsoft Office PowerPoint</Application>
  <PresentationFormat>Bildschirmpräsentation (4:3)</PresentationFormat>
  <Paragraphs>50</Paragraphs>
  <Slides>6</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Wingdings</vt:lpstr>
      <vt:lpstr>CES_Template_2012</vt:lpstr>
      <vt:lpstr>PowerPoint-Präsentation</vt:lpstr>
      <vt:lpstr>Goal and Tasks of ASIP Lab</vt:lpstr>
      <vt:lpstr>Lab Environments</vt:lpstr>
      <vt:lpstr>Improvements</vt:lpstr>
      <vt:lpstr>PowerPoint-Präsentation</vt:lpstr>
      <vt:lpstr>Comments / Feedback</vt:lpstr>
    </vt:vector>
  </TitlesOfParts>
  <Company>Karlsruher Institut für Technologie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Rapp, Martin (ITEC)</dc:creator>
  <cp:lastModifiedBy>Lars Bauer</cp:lastModifiedBy>
  <cp:revision>100</cp:revision>
  <dcterms:created xsi:type="dcterms:W3CDTF">2019-03-12T10:43:57Z</dcterms:created>
  <dcterms:modified xsi:type="dcterms:W3CDTF">2021-03-03T15:39:09Z</dcterms:modified>
</cp:coreProperties>
</file>