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7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33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4" r:id="rId2"/>
    <p:sldId id="266" r:id="rId3"/>
    <p:sldId id="285" r:id="rId4"/>
    <p:sldId id="310" r:id="rId5"/>
    <p:sldId id="267" r:id="rId6"/>
    <p:sldId id="279" r:id="rId7"/>
    <p:sldId id="269" r:id="rId8"/>
    <p:sldId id="270" r:id="rId9"/>
    <p:sldId id="280" r:id="rId10"/>
    <p:sldId id="283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0" r:id="rId19"/>
    <p:sldId id="291" r:id="rId20"/>
    <p:sldId id="313" r:id="rId21"/>
    <p:sldId id="299" r:id="rId22"/>
    <p:sldId id="302" r:id="rId23"/>
    <p:sldId id="301" r:id="rId24"/>
    <p:sldId id="314" r:id="rId25"/>
    <p:sldId id="303" r:id="rId26"/>
    <p:sldId id="304" r:id="rId27"/>
    <p:sldId id="305" r:id="rId28"/>
    <p:sldId id="315" r:id="rId29"/>
    <p:sldId id="312" r:id="rId30"/>
    <p:sldId id="306" r:id="rId31"/>
    <p:sldId id="287" r:id="rId32"/>
    <p:sldId id="272" r:id="rId33"/>
    <p:sldId id="273" r:id="rId34"/>
    <p:sldId id="275" r:id="rId35"/>
    <p:sldId id="276" r:id="rId36"/>
    <p:sldId id="277" r:id="rId37"/>
    <p:sldId id="281" r:id="rId38"/>
    <p:sldId id="311" r:id="rId39"/>
    <p:sldId id="284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3"/>
    <a:srgbClr val="FEF8CE"/>
    <a:srgbClr val="FBFBE5"/>
    <a:srgbClr val="FBFBFB"/>
    <a:srgbClr val="000078"/>
    <a:srgbClr val="00602B"/>
    <a:srgbClr val="FFCCCC"/>
    <a:srgbClr val="FF6161"/>
    <a:srgbClr val="FF5D5D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2" autoAdjust="0"/>
    <p:restoredTop sz="78636" autoAdjust="0"/>
  </p:normalViewPr>
  <p:slideViewPr>
    <p:cSldViewPr showGuides="1">
      <p:cViewPr varScale="1">
        <p:scale>
          <a:sx n="90" d="100"/>
          <a:sy n="90" d="100"/>
        </p:scale>
        <p:origin x="1176" y="84"/>
      </p:cViewPr>
      <p:guideLst>
        <p:guide orient="horz" pos="4110"/>
        <p:guide pos="2880"/>
      </p:guideLst>
    </p:cSldViewPr>
  </p:slideViewPr>
  <p:outlineViewPr>
    <p:cViewPr>
      <p:scale>
        <a:sx n="33" d="100"/>
        <a:sy n="33" d="100"/>
      </p:scale>
      <p:origin x="0" y="-272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4596" y="-11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(3260)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B7D-4040-BB4B-69158095850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B7D-4040-BB4B-691580958504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4.7164351851851851</c:v>
                </c:pt>
                <c:pt idx="1">
                  <c:v>95.28356481481481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7D-4040-BB4B-69158095850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39-4290-8D3E-597888F64EE8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9-4290-8D3E-597888F64EE8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39-4290-8D3E-597888F64EE8}"/>
              </c:ext>
            </c:extLst>
          </c:dPt>
          <c:dLbls>
            <c:dLbl>
              <c:idx val="0"/>
              <c:layout>
                <c:manualLayout>
                  <c:x val="0"/>
                  <c:y val="-0.249522815366193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39-4290-8D3E-597888F64EE8}"/>
                </c:ext>
              </c:extLst>
            </c:dLbl>
            <c:dLbl>
              <c:idx val="1"/>
              <c:layout>
                <c:manualLayout>
                  <c:x val="-3.2067144054700992E-3"/>
                  <c:y val="-5.21153513807107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39-4290-8D3E-597888F64EE8}"/>
                </c:ext>
              </c:extLst>
            </c:dLbl>
            <c:dLbl>
              <c:idx val="3"/>
              <c:layout>
                <c:manualLayout>
                  <c:x val="-1.6033572027350496E-3"/>
                  <c:y val="-9.746120029873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39-4290-8D3E-597888F64EE8}"/>
                </c:ext>
              </c:extLst>
            </c:dLbl>
            <c:dLbl>
              <c:idx val="4"/>
              <c:layout>
                <c:manualLayout>
                  <c:x val="-3.2067144054702167E-3"/>
                  <c:y val="-3.65962423928205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39-4290-8D3E-597888F64EE8}"/>
                </c:ext>
              </c:extLst>
            </c:dLbl>
            <c:dLbl>
              <c:idx val="6"/>
              <c:layout>
                <c:manualLayout>
                  <c:x val="-3.2067144054702167E-3"/>
                  <c:y val="-0.4203859679171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39-4290-8D3E-597888F64EE8}"/>
                </c:ext>
              </c:extLst>
            </c:dLbl>
            <c:dLbl>
              <c:idx val="7"/>
              <c:layout>
                <c:manualLayout>
                  <c:x val="-1.6033572027350496E-3"/>
                  <c:y val="-0.430348595526423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39-4290-8D3E-597888F64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(opt2)</c:v>
                </c:pt>
                <c:pt idx="3">
                  <c:v>158 MHz (basis)</c:v>
                </c:pt>
                <c:pt idx="4">
                  <c:v>154 MHz (opt2)</c:v>
                </c:pt>
                <c:pt idx="6">
                  <c:v>29 MHz (basis)</c:v>
                </c:pt>
                <c:pt idx="7">
                  <c:v>1,3 MHz (opt2)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7.78</c:v>
                </c:pt>
                <c:pt idx="1">
                  <c:v>0.37</c:v>
                </c:pt>
                <c:pt idx="3">
                  <c:v>2.46</c:v>
                </c:pt>
                <c:pt idx="4">
                  <c:v>0.12</c:v>
                </c:pt>
                <c:pt idx="6">
                  <c:v>13.41</c:v>
                </c:pt>
                <c:pt idx="7">
                  <c:v>14.04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580109664"/>
        <c:axId val="-580112928"/>
      </c:barChart>
      <c:catAx>
        <c:axId val="-5801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80112928"/>
        <c:crosses val="autoZero"/>
        <c:auto val="1"/>
        <c:lblAlgn val="ctr"/>
        <c:lblOffset val="100"/>
        <c:noMultiLvlLbl val="0"/>
      </c:catAx>
      <c:valAx>
        <c:axId val="-58011292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Execution</a:t>
                </a:r>
                <a:r>
                  <a:rPr lang="de-DE" dirty="0"/>
                  <a:t> time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8010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(opt2)</c:v>
                </c:pt>
                <c:pt idx="3">
                  <c:v>158 MHz (basis)</c:v>
                </c:pt>
                <c:pt idx="4">
                  <c:v>154 MHz (opt2)</c:v>
                </c:pt>
                <c:pt idx="6">
                  <c:v>29 MHz (basis)</c:v>
                </c:pt>
                <c:pt idx="7">
                  <c:v>1,3 MHz (opt2)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1043</c:v>
                </c:pt>
                <c:pt idx="1">
                  <c:v>1043</c:v>
                </c:pt>
                <c:pt idx="3">
                  <c:v>1044</c:v>
                </c:pt>
                <c:pt idx="4">
                  <c:v>1044</c:v>
                </c:pt>
                <c:pt idx="6">
                  <c:v>1043</c:v>
                </c:pt>
                <c:pt idx="7">
                  <c:v>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Dynamic Power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(opt2)</c:v>
                </c:pt>
                <c:pt idx="3">
                  <c:v>158 MHz (basis)</c:v>
                </c:pt>
                <c:pt idx="4">
                  <c:v>154 MHz (opt2)</c:v>
                </c:pt>
                <c:pt idx="6">
                  <c:v>29 MHz (basis)</c:v>
                </c:pt>
                <c:pt idx="7">
                  <c:v>1,3 MHz (opt2)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50</c:v>
                </c:pt>
                <c:pt idx="1">
                  <c:v>59</c:v>
                </c:pt>
                <c:pt idx="3">
                  <c:v>99</c:v>
                </c:pt>
                <c:pt idx="4">
                  <c:v>117</c:v>
                </c:pt>
                <c:pt idx="6">
                  <c:v>37</c:v>
                </c:pt>
                <c:pt idx="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422968832"/>
        <c:axId val="-422968288"/>
      </c:barChart>
      <c:scatterChart>
        <c:scatterStyle val="lineMarker"/>
        <c:varyColors val="0"/>
        <c:ser>
          <c:idx val="4"/>
          <c:order val="2"/>
          <c:tx>
            <c:strRef>
              <c:f>Sheet1!$D$1</c:f>
              <c:strCache>
                <c:ptCount val="1"/>
                <c:pt idx="0">
                  <c:v>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3.2067144054700992E-3"/>
                  <c:y val="-1.71470145292500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C3-4E0E-961E-3D7D1E3BFC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(opt2)</c:v>
                </c:pt>
                <c:pt idx="3">
                  <c:v>158 MHz (basis)</c:v>
                </c:pt>
                <c:pt idx="4">
                  <c:v>154 MHz (opt2)</c:v>
                </c:pt>
                <c:pt idx="6">
                  <c:v>29 MHz (basis)</c:v>
                </c:pt>
                <c:pt idx="7">
                  <c:v>1,3 MHz (opt2)</c:v>
                </c:pt>
              </c:strCache>
            </c:str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8.5</c:v>
                </c:pt>
                <c:pt idx="1">
                  <c:v>0.4</c:v>
                </c:pt>
                <c:pt idx="3">
                  <c:v>2.81</c:v>
                </c:pt>
                <c:pt idx="4">
                  <c:v>0.14000000000000001</c:v>
                </c:pt>
                <c:pt idx="6">
                  <c:v>14.48</c:v>
                </c:pt>
                <c:pt idx="7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7510800"/>
        <c:axId val="-422973728"/>
      </c:scatterChart>
      <c:catAx>
        <c:axId val="-42296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22968288"/>
        <c:crosses val="autoZero"/>
        <c:auto val="1"/>
        <c:lblAlgn val="ctr"/>
        <c:lblOffset val="100"/>
        <c:noMultiLvlLbl val="0"/>
      </c:catAx>
      <c:valAx>
        <c:axId val="-422968288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Power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22968832"/>
        <c:crosses val="autoZero"/>
        <c:crossBetween val="between"/>
      </c:valAx>
      <c:valAx>
        <c:axId val="-422973728"/>
        <c:scaling>
          <c:orientation val="minMax"/>
          <c:max val="1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Energy [µJ]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7510800"/>
        <c:crosses val="max"/>
        <c:crossBetween val="midCat"/>
      </c:valAx>
      <c:valAx>
        <c:axId val="-437510800"/>
        <c:scaling>
          <c:orientation val="minMax"/>
        </c:scaling>
        <c:delete val="1"/>
        <c:axPos val="b"/>
        <c:majorTickMark val="out"/>
        <c:minorTickMark val="none"/>
        <c:tickLblPos val="nextTo"/>
        <c:crossAx val="-42297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(3260)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5E-476D-B51E-837C4FAA2C1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5E-476D-B51E-837C4FAA2C1E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4.7164351851851851</c:v>
                </c:pt>
                <c:pt idx="1">
                  <c:v>95.28356481481481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E-476D-B51E-837C4FAA2C1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(998)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7B-4657-9450-9B94B5D23E3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7B-4657-9450-9B94B5D23E31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5.7754629629629628</c:v>
                </c:pt>
                <c:pt idx="1">
                  <c:v>94.224537037037038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7B-4657-9450-9B94B5D23E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(4827)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5B-4209-B552-E94FDE1930F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5B-4209-B552-E94FDE1930F2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6.9835069444444446</c:v>
                </c:pt>
                <c:pt idx="1">
                  <c:v>93.016493055555557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B-4209-B552-E94FDE1930F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(1550)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92-4F59-ADA6-2BCA12BC9DB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92-4F59-ADA6-2BCA12BC9DB6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8.9699074074074066</c:v>
                </c:pt>
                <c:pt idx="1">
                  <c:v>91.030092592592595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92-4F59-ADA6-2BCA12BC9D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39-4290-8D3E-597888F64EE8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9-4290-8D3E-597888F64EE8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39-4290-8D3E-597888F64EE8}"/>
              </c:ext>
            </c:extLst>
          </c:dPt>
          <c:dLbls>
            <c:dLbl>
              <c:idx val="0"/>
              <c:layout>
                <c:manualLayout>
                  <c:x val="0"/>
                  <c:y val="-0.249522815366193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39-4290-8D3E-597888F64EE8}"/>
                </c:ext>
              </c:extLst>
            </c:dLbl>
            <c:dLbl>
              <c:idx val="1"/>
              <c:layout>
                <c:manualLayout>
                  <c:x val="3.2067144054700992E-3"/>
                  <c:y val="-3.00691898431038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39-4290-8D3E-597888F64EE8}"/>
                </c:ext>
              </c:extLst>
            </c:dLbl>
            <c:dLbl>
              <c:idx val="3"/>
              <c:layout>
                <c:manualLayout>
                  <c:x val="-1.6033572027350496E-3"/>
                  <c:y val="-9.746120029873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39-4290-8D3E-597888F64EE8}"/>
                </c:ext>
              </c:extLst>
            </c:dLbl>
            <c:dLbl>
              <c:idx val="4"/>
              <c:layout>
                <c:manualLayout>
                  <c:x val="-3.2067144054702167E-3"/>
                  <c:y val="-3.65962423928205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39-4290-8D3E-597888F64EE8}"/>
                </c:ext>
              </c:extLst>
            </c:dLbl>
            <c:dLbl>
              <c:idx val="6"/>
              <c:layout>
                <c:manualLayout>
                  <c:x val="-3.2067144054702167E-3"/>
                  <c:y val="-0.4203859679171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39-4290-8D3E-597888F64EE8}"/>
                </c:ext>
              </c:extLst>
            </c:dLbl>
            <c:dLbl>
              <c:idx val="7"/>
              <c:layout>
                <c:manualLayout>
                  <c:x val="1.6033572027349321E-3"/>
                  <c:y val="-0.418100728005530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39-4290-8D3E-597888F64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(opt3)</c:v>
                </c:pt>
                <c:pt idx="3">
                  <c:v>158 MHz (basis)</c:v>
                </c:pt>
                <c:pt idx="4">
                  <c:v>124 MHz (opt3)</c:v>
                </c:pt>
                <c:pt idx="6">
                  <c:v>29 MHz (basis)</c:v>
                </c:pt>
                <c:pt idx="7">
                  <c:v>0,5 MHz (opt3)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7.78</c:v>
                </c:pt>
                <c:pt idx="1">
                  <c:v>0.13</c:v>
                </c:pt>
                <c:pt idx="3">
                  <c:v>2.46</c:v>
                </c:pt>
                <c:pt idx="4">
                  <c:v>0.05</c:v>
                </c:pt>
                <c:pt idx="6">
                  <c:v>13.41</c:v>
                </c:pt>
                <c:pt idx="7">
                  <c:v>13.11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437514064"/>
        <c:axId val="-437509168"/>
      </c:barChart>
      <c:catAx>
        <c:axId val="-43751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7509168"/>
        <c:crosses val="autoZero"/>
        <c:auto val="1"/>
        <c:lblAlgn val="ctr"/>
        <c:lblOffset val="100"/>
        <c:noMultiLvlLbl val="0"/>
      </c:catAx>
      <c:valAx>
        <c:axId val="-43750916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Execution</a:t>
                </a:r>
                <a:r>
                  <a:rPr lang="de-DE" dirty="0"/>
                  <a:t> time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751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(opt3)</c:v>
                </c:pt>
                <c:pt idx="3">
                  <c:v>158 MHz (basis)</c:v>
                </c:pt>
                <c:pt idx="4">
                  <c:v>124 MHz (opt3)</c:v>
                </c:pt>
                <c:pt idx="6">
                  <c:v>29 MHz (basis)</c:v>
                </c:pt>
                <c:pt idx="7">
                  <c:v>0,5 MHz (opt3)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1043</c:v>
                </c:pt>
                <c:pt idx="1">
                  <c:v>1043</c:v>
                </c:pt>
                <c:pt idx="3">
                  <c:v>1044</c:v>
                </c:pt>
                <c:pt idx="4">
                  <c:v>1044</c:v>
                </c:pt>
                <c:pt idx="6">
                  <c:v>1043</c:v>
                </c:pt>
                <c:pt idx="7">
                  <c:v>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Dynamic Power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(opt3)</c:v>
                </c:pt>
                <c:pt idx="3">
                  <c:v>158 MHz (basis)</c:v>
                </c:pt>
                <c:pt idx="4">
                  <c:v>124 MHz (opt3)</c:v>
                </c:pt>
                <c:pt idx="6">
                  <c:v>29 MHz (basis)</c:v>
                </c:pt>
                <c:pt idx="7">
                  <c:v>0,5 MHz (opt3)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50</c:v>
                </c:pt>
                <c:pt idx="1">
                  <c:v>67</c:v>
                </c:pt>
                <c:pt idx="3">
                  <c:v>99</c:v>
                </c:pt>
                <c:pt idx="4">
                  <c:v>132</c:v>
                </c:pt>
                <c:pt idx="6">
                  <c:v>37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432370560"/>
        <c:axId val="-432376000"/>
      </c:barChart>
      <c:scatterChart>
        <c:scatterStyle val="lineMarker"/>
        <c:varyColors val="0"/>
        <c:ser>
          <c:idx val="4"/>
          <c:order val="2"/>
          <c:tx>
            <c:strRef>
              <c:f>Sheet1!$D$1</c:f>
              <c:strCache>
                <c:ptCount val="1"/>
                <c:pt idx="0">
                  <c:v>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2067144054700992E-3"/>
                  <c:y val="-2.93948820501425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9E-41D6-8DDB-CA5CA839B345}"/>
                </c:ext>
              </c:extLst>
            </c:dLbl>
            <c:dLbl>
              <c:idx val="4"/>
              <c:layout>
                <c:manualLayout>
                  <c:x val="3.2067144054700992E-3"/>
                  <c:y val="-3.42940290584996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C3-4E0E-961E-3D7D1E3BFC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(opt3)</c:v>
                </c:pt>
                <c:pt idx="3">
                  <c:v>158 MHz (basis)</c:v>
                </c:pt>
                <c:pt idx="4">
                  <c:v>124 MHz (opt3)</c:v>
                </c:pt>
                <c:pt idx="6">
                  <c:v>29 MHz (basis)</c:v>
                </c:pt>
                <c:pt idx="7">
                  <c:v>0,5 MHz (opt3)</c:v>
                </c:pt>
              </c:strCache>
            </c:str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8.5</c:v>
                </c:pt>
                <c:pt idx="1">
                  <c:v>0.15</c:v>
                </c:pt>
                <c:pt idx="3">
                  <c:v>2.81</c:v>
                </c:pt>
                <c:pt idx="4">
                  <c:v>0.06</c:v>
                </c:pt>
                <c:pt idx="6">
                  <c:v>14.48</c:v>
                </c:pt>
                <c:pt idx="7">
                  <c:v>13.99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25841904"/>
        <c:axId val="-525842992"/>
      </c:scatterChart>
      <c:catAx>
        <c:axId val="-43237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2376000"/>
        <c:crosses val="autoZero"/>
        <c:auto val="1"/>
        <c:lblAlgn val="ctr"/>
        <c:lblOffset val="100"/>
        <c:noMultiLvlLbl val="0"/>
      </c:catAx>
      <c:valAx>
        <c:axId val="-43237600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Power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2370560"/>
        <c:crosses val="autoZero"/>
        <c:crossBetween val="between"/>
      </c:valAx>
      <c:valAx>
        <c:axId val="-525842992"/>
        <c:scaling>
          <c:orientation val="minMax"/>
          <c:max val="1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Energy [µJ]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5841904"/>
        <c:crosses val="max"/>
        <c:crossBetween val="midCat"/>
      </c:valAx>
      <c:valAx>
        <c:axId val="-525841904"/>
        <c:scaling>
          <c:orientation val="minMax"/>
        </c:scaling>
        <c:delete val="1"/>
        <c:axPos val="b"/>
        <c:majorTickMark val="out"/>
        <c:minorTickMark val="none"/>
        <c:tickLblPos val="nextTo"/>
        <c:crossAx val="-52584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(3260)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5E-476D-B51E-837C4FAA2C1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5E-476D-B51E-837C4FAA2C1E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4.7164351851851851</c:v>
                </c:pt>
                <c:pt idx="1">
                  <c:v>95.28356481481481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E-476D-B51E-837C4FAA2C1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(998)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7B-4657-9450-9B94B5D23E3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7B-4657-9450-9B94B5D23E31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5.7754629629629628</c:v>
                </c:pt>
                <c:pt idx="1">
                  <c:v>94.224537037037038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7B-4657-9450-9B94B5D23E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(998)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B8-4837-AA45-EA9B2BB8723D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B8-4837-AA45-EA9B2BB8723D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5.7754629629629628</c:v>
                </c:pt>
                <c:pt idx="1">
                  <c:v>94.224537037037038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B8-4837-AA45-EA9B2BB8723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(5883)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5B-4209-B552-E94FDE1930F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5B-4209-B552-E94FDE1930F2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8.5112847222222214</c:v>
                </c:pt>
                <c:pt idx="1">
                  <c:v>91.488715277777771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B-4209-B552-E94FDE1930F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(2015)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92-4F59-ADA6-2BCA12BC9DB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92-4F59-ADA6-2BCA12BC9DB6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11.66087962962963</c:v>
                </c:pt>
                <c:pt idx="1">
                  <c:v>88.339120370370367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92-4F59-ADA6-2BCA12BC9D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Performance </a:t>
            </a:r>
            <a:r>
              <a:rPr lang="de-DE" dirty="0" err="1"/>
              <a:t>Optimized</a:t>
            </a:r>
            <a:r>
              <a:rPr lang="de-DE" baseline="0" dirty="0"/>
              <a:t> CPUs at 50 MHz</a:t>
            </a:r>
            <a:endParaRPr lang="de-DE" dirty="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25407516448789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39-4290-8D3E-597888F64EE8}"/>
                </c:ext>
              </c:extLst>
            </c:dLbl>
            <c:dLbl>
              <c:idx val="1"/>
              <c:layout>
                <c:manualLayout>
                  <c:x val="3.2067144054700406E-3"/>
                  <c:y val="6.62580700909775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39-4290-8D3E-597888F64EE8}"/>
                </c:ext>
              </c:extLst>
            </c:dLbl>
            <c:dLbl>
              <c:idx val="2"/>
              <c:layout>
                <c:manualLayout>
                  <c:x val="4.8100716082051485E-3"/>
                  <c:y val="2.7736115740226397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BB-42D1-A658-5B1962145E7F}"/>
                </c:ext>
              </c:extLst>
            </c:dLbl>
            <c:dLbl>
              <c:idx val="3"/>
              <c:layout>
                <c:manualLayout>
                  <c:x val="-1.6033572027350496E-3"/>
                  <c:y val="-3.882670444024917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39-4290-8D3E-597888F64EE8}"/>
                </c:ext>
              </c:extLst>
            </c:dLbl>
            <c:dLbl>
              <c:idx val="4"/>
              <c:layout>
                <c:manualLayout>
                  <c:x val="-3.2067144054702167E-3"/>
                  <c:y val="-3.65962423928205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39-4290-8D3E-597888F64EE8}"/>
                </c:ext>
              </c:extLst>
            </c:dLbl>
            <c:dLbl>
              <c:idx val="6"/>
              <c:layout>
                <c:manualLayout>
                  <c:x val="-3.2067144054702167E-3"/>
                  <c:y val="-0.4203859679171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39-4290-8D3E-597888F64EE8}"/>
                </c:ext>
              </c:extLst>
            </c:dLbl>
            <c:dLbl>
              <c:idx val="7"/>
              <c:layout>
                <c:manualLayout>
                  <c:x val="1.6033572027349321E-3"/>
                  <c:y val="-0.418100728005530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39-4290-8D3E-597888F64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basis</c:v>
                </c:pt>
                <c:pt idx="1">
                  <c:v>opt1</c:v>
                </c:pt>
                <c:pt idx="2">
                  <c:v>opt2</c:v>
                </c:pt>
                <c:pt idx="3">
                  <c:v>opt3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7.78</c:v>
                </c:pt>
                <c:pt idx="1">
                  <c:v>0.73</c:v>
                </c:pt>
                <c:pt idx="2">
                  <c:v>0.37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580108576"/>
        <c:axId val="-5801118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240286432820594E-2"/>
                  <c:y val="-4.40923230752138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BB-42D1-A658-5B1962145E7F}"/>
                </c:ext>
              </c:extLst>
            </c:dLbl>
            <c:dLbl>
              <c:idx val="1"/>
              <c:layout>
                <c:manualLayout>
                  <c:x val="-4.6497358879316442E-2"/>
                  <c:y val="-4.04180592588477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962332468109602E-2"/>
                      <c:h val="4.3504425434211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9BB-42D1-A658-5B1962145E7F}"/>
                </c:ext>
              </c:extLst>
            </c:dLbl>
            <c:dLbl>
              <c:idx val="2"/>
              <c:layout>
                <c:manualLayout>
                  <c:x val="-5.6117502095726739E-2"/>
                  <c:y val="-3.1844455554321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BB-42D1-A658-5B1962145E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basis</c:v>
                </c:pt>
                <c:pt idx="1">
                  <c:v>opt1</c:v>
                </c:pt>
                <c:pt idx="2">
                  <c:v>opt2</c:v>
                </c:pt>
                <c:pt idx="3">
                  <c:v>opt3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10.7</c:v>
                </c:pt>
                <c:pt idx="2">
                  <c:v>21.3</c:v>
                </c:pt>
                <c:pt idx="3">
                  <c:v>59.3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BB-42D1-A658-5B1962145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580106944"/>
        <c:axId val="-580107488"/>
      </c:lineChart>
      <c:catAx>
        <c:axId val="-58010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80111840"/>
        <c:crosses val="autoZero"/>
        <c:auto val="1"/>
        <c:lblAlgn val="ctr"/>
        <c:lblOffset val="100"/>
        <c:noMultiLvlLbl val="0"/>
      </c:catAx>
      <c:valAx>
        <c:axId val="-580111840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Execution</a:t>
                </a:r>
                <a:r>
                  <a:rPr lang="de-DE" dirty="0"/>
                  <a:t> time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80108576"/>
        <c:crosses val="autoZero"/>
        <c:crossBetween val="between"/>
      </c:valAx>
      <c:valAx>
        <c:axId val="-5801074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Speedup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80106944"/>
        <c:crosses val="max"/>
        <c:crossBetween val="between"/>
      </c:valAx>
      <c:catAx>
        <c:axId val="-580106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8010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6643700787402"/>
          <c:y val="3.4003123063122309E-2"/>
          <c:w val="0.74424196194225722"/>
          <c:h val="0.85154841377951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Basis</c:v>
                </c:pt>
                <c:pt idx="1">
                  <c:v>Area Opt1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998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D-4CBF-B865-D94FEA1B0A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LUTs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667486876640417E-3"/>
                  <c:y val="8.7299237793875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468000" rIns="38100" bIns="0" anchor="ctr" anchorCtr="0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8622047244094472E-2"/>
                      <c:h val="8.82154203246564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57D-4CBF-B865-D94FEA1B0A58}"/>
                </c:ext>
              </c:extLst>
            </c:dLbl>
            <c:dLbl>
              <c:idx val="1"/>
              <c:layout>
                <c:manualLayout>
                  <c:x val="-1.5277601289623992E-16"/>
                  <c:y val="6.69294423739862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468000" rIns="38100" bIns="0" anchor="ctr" anchorCtr="0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122047244094483E-2"/>
                      <c:h val="7.07555956790370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457D-4CBF-B865-D94FEA1B0A58}"/>
                </c:ext>
              </c:extLst>
            </c:dLbl>
            <c:dLbl>
              <c:idx val="2"/>
              <c:layout>
                <c:manualLayout>
                  <c:x val="6.2500820209973754E-3"/>
                  <c:y val="5.81993009196193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622047244094472E-2"/>
                      <c:h val="5.329577103341766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57D-4CBF-B865-D94FEA1B0A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46800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Basis</c:v>
                </c:pt>
                <c:pt idx="1">
                  <c:v>Area Opt1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3260</c:v>
                </c:pt>
                <c:pt idx="1">
                  <c:v>1661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7D-4CBF-B865-D94FEA1B0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42855424"/>
        <c:axId val="-34285488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Cycles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Sheet1!$A$2:$A$3</c:f>
              <c:strCache>
                <c:ptCount val="2"/>
                <c:pt idx="0">
                  <c:v>Basis</c:v>
                </c:pt>
                <c:pt idx="1">
                  <c:v>Area Opt1</c:v>
                </c:pt>
              </c:strCache>
            </c:str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388418</c:v>
                </c:pt>
                <c:pt idx="1">
                  <c:v>202481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57D-4CBF-B865-D94FEA1B0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42854336"/>
        <c:axId val="-342857600"/>
      </c:scatterChart>
      <c:catAx>
        <c:axId val="-3428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4880"/>
        <c:crosses val="autoZero"/>
        <c:auto val="1"/>
        <c:lblAlgn val="ctr"/>
        <c:lblOffset val="100"/>
        <c:noMultiLvlLbl val="0"/>
      </c:catAx>
      <c:valAx>
        <c:axId val="-342854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b="0" i="0" baseline="0" dirty="0">
                    <a:effectLst/>
                  </a:rPr>
                  <a:t>Number of Slices/LUTs</a:t>
                </a:r>
                <a:endParaRPr lang="de-DE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5424"/>
        <c:crosses val="autoZero"/>
        <c:crossBetween val="between"/>
      </c:valAx>
      <c:valAx>
        <c:axId val="-342857600"/>
        <c:scaling>
          <c:orientation val="minMax"/>
          <c:max val="40000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b="0" i="0" baseline="0" dirty="0">
                    <a:effectLst/>
                  </a:rPr>
                  <a:t>Number of Cycles</a:t>
                </a:r>
                <a:endParaRPr lang="de-DE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95244731261743865"/>
              <c:y val="0.31682996761043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4336"/>
        <c:crosses val="max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94461874099988319"/>
                <c:y val="1.4156760359960004E-2"/>
              </c:manualLayout>
            </c:layout>
            <c:tx>
              <c:rich>
                <a:bodyPr rot="0" spcFirstLastPara="1" vertOverflow="ellipsis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de-DE" dirty="0"/>
                    <a:t>K 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</c:dispUnitsLbl>
        </c:dispUnits>
      </c:valAx>
      <c:valAx>
        <c:axId val="-342854336"/>
        <c:scaling>
          <c:orientation val="minMax"/>
        </c:scaling>
        <c:delete val="1"/>
        <c:axPos val="b"/>
        <c:majorTickMark val="out"/>
        <c:minorTickMark val="none"/>
        <c:tickLblPos val="nextTo"/>
        <c:crossAx val="-34285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95195264672768"/>
          <c:y val="0.94527894336526708"/>
          <c:w val="0.30490331992097497"/>
          <c:h val="5.21954825532205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06643700787402"/>
          <c:y val="3.4003123063122309E-2"/>
          <c:w val="0.74424196194225722"/>
          <c:h val="0.85154841377951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basis</c:v>
                </c:pt>
                <c:pt idx="1">
                  <c:v>area_opt1</c:v>
                </c:pt>
                <c:pt idx="2">
                  <c:v>area_opt2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998</c:v>
                </c:pt>
                <c:pt idx="1">
                  <c:v>510</c:v>
                </c:pt>
                <c:pt idx="2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6-4B10-8623-EE27DF8645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LUTs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1667486876640417E-3"/>
                  <c:y val="8.72992377938755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468000" rIns="38100" bIns="0" anchor="ctr" anchorCtr="0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8622047244094472E-2"/>
                      <c:h val="8.82154203246564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66-4B10-8623-EE27DF8645F3}"/>
                </c:ext>
              </c:extLst>
            </c:dLbl>
            <c:dLbl>
              <c:idx val="1"/>
              <c:layout>
                <c:manualLayout>
                  <c:x val="-1.5277601289623992E-16"/>
                  <c:y val="6.69294423739862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468000" rIns="38100" bIns="0" anchor="ctr" anchorCtr="0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122047244094483E-2"/>
                      <c:h val="7.075559567903708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666-4B10-8623-EE27DF8645F3}"/>
                </c:ext>
              </c:extLst>
            </c:dLbl>
            <c:dLbl>
              <c:idx val="2"/>
              <c:layout>
                <c:manualLayout>
                  <c:x val="6.2500820209973754E-3"/>
                  <c:y val="5.81993009196193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622047244094472E-2"/>
                      <c:h val="5.329577103341766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66-4B10-8623-EE27DF8645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468000" rIns="38100" bIns="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basis</c:v>
                </c:pt>
                <c:pt idx="1">
                  <c:v>area_opt1</c:v>
                </c:pt>
                <c:pt idx="2">
                  <c:v>area_opt2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3260</c:v>
                </c:pt>
                <c:pt idx="1">
                  <c:v>1661</c:v>
                </c:pt>
                <c:pt idx="2">
                  <c:v>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66-4B10-8623-EE27DF864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42858144"/>
        <c:axId val="-342856512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Cycles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basis</c:v>
                </c:pt>
                <c:pt idx="1">
                  <c:v>area_opt1</c:v>
                </c:pt>
                <c:pt idx="2">
                  <c:v>area_opt2</c:v>
                </c:pt>
              </c:strCache>
            </c:str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388418</c:v>
                </c:pt>
                <c:pt idx="1">
                  <c:v>202481</c:v>
                </c:pt>
                <c:pt idx="2">
                  <c:v>239506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666-4B10-8623-EE27DF864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42857056"/>
        <c:axId val="-342852160"/>
      </c:scatterChart>
      <c:catAx>
        <c:axId val="-34285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6512"/>
        <c:crosses val="autoZero"/>
        <c:auto val="1"/>
        <c:lblAlgn val="ctr"/>
        <c:lblOffset val="100"/>
        <c:noMultiLvlLbl val="0"/>
      </c:catAx>
      <c:valAx>
        <c:axId val="-342856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Slices/LUTs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8144"/>
        <c:crosses val="autoZero"/>
        <c:crossBetween val="between"/>
      </c:valAx>
      <c:valAx>
        <c:axId val="-342852160"/>
        <c:scaling>
          <c:orientation val="minMax"/>
          <c:max val="40000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Cycles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2857056"/>
        <c:crosses val="max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93677306187055975"/>
                <c:y val="1.4156760359960004E-2"/>
              </c:manualLayout>
            </c:layout>
            <c:tx>
              <c:rich>
                <a:bodyPr rot="0" spcFirstLastPara="1" vertOverflow="ellipsis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de-DE" dirty="0"/>
                    <a:t>K 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</c:dispUnitsLbl>
        </c:dispUnits>
      </c:valAx>
      <c:valAx>
        <c:axId val="-342857056"/>
        <c:scaling>
          <c:orientation val="minMax"/>
        </c:scaling>
        <c:delete val="1"/>
        <c:axPos val="b"/>
        <c:majorTickMark val="out"/>
        <c:minorTickMark val="none"/>
        <c:tickLblPos val="nextTo"/>
        <c:crossAx val="-342852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95195264672768"/>
          <c:y val="0.94527894336526708"/>
          <c:w val="0.28918665394566695"/>
          <c:h val="5.4721070418698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50 MHz (basis)</c:v>
                </c:pt>
                <c:pt idx="1">
                  <c:v>50 MHz (area_opt1)</c:v>
                </c:pt>
                <c:pt idx="2">
                  <c:v>50 MHz (area_opt2)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1043</c:v>
                </c:pt>
                <c:pt idx="1">
                  <c:v>1043</c:v>
                </c:pt>
                <c:pt idx="2">
                  <c:v>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B-42F8-8D75-6A7FB39EF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Dynamic Power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50 MHz (basis)</c:v>
                </c:pt>
                <c:pt idx="1">
                  <c:v>50 MHz (area_opt1)</c:v>
                </c:pt>
                <c:pt idx="2">
                  <c:v>50 MHz (area_opt2)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49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DB-42F8-8D75-6A7FB39EF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34291968"/>
        <c:axId val="-434295776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50 MHz (basis)</c:v>
                </c:pt>
                <c:pt idx="1">
                  <c:v>50 MHz (area_opt1)</c:v>
                </c:pt>
                <c:pt idx="2">
                  <c:v>50 MHz (area_opt2)</c:v>
                </c:pt>
              </c:strCache>
            </c:str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8.5</c:v>
                </c:pt>
                <c:pt idx="1">
                  <c:v>4.42</c:v>
                </c:pt>
                <c:pt idx="2">
                  <c:v>5.19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DB-42F8-8D75-6A7FB39EF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34290880"/>
        <c:axId val="-434292512"/>
      </c:scatterChart>
      <c:catAx>
        <c:axId val="-43429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4295776"/>
        <c:crosses val="autoZero"/>
        <c:auto val="1"/>
        <c:lblAlgn val="ctr"/>
        <c:lblOffset val="100"/>
        <c:noMultiLvlLbl val="0"/>
      </c:catAx>
      <c:valAx>
        <c:axId val="-434295776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Power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4291968"/>
        <c:crosses val="autoZero"/>
        <c:crossBetween val="between"/>
      </c:valAx>
      <c:valAx>
        <c:axId val="-434292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Energy</a:t>
                </a:r>
                <a:r>
                  <a:rPr lang="de-DE" baseline="0" dirty="0"/>
                  <a:t> [µJ]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34290880"/>
        <c:crosses val="max"/>
        <c:crossBetween val="midCat"/>
      </c:valAx>
      <c:valAx>
        <c:axId val="-434290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434292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50 MHz</c:v>
                </c:pt>
                <c:pt idx="1">
                  <c:v>158 MHz</c:v>
                </c:pt>
                <c:pt idx="2">
                  <c:v>29 MHz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1043</c:v>
                </c:pt>
                <c:pt idx="1">
                  <c:v>1044</c:v>
                </c:pt>
                <c:pt idx="2">
                  <c:v>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Dynamic Power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50 MHz</c:v>
                </c:pt>
                <c:pt idx="1">
                  <c:v>158 MHz</c:v>
                </c:pt>
                <c:pt idx="2">
                  <c:v>29 MHz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99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340432432"/>
        <c:axId val="-340436240"/>
      </c:barChart>
      <c:scatterChart>
        <c:scatterStyle val="line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Sheet1!$A$2:$A$4</c:f>
              <c:strCache>
                <c:ptCount val="3"/>
                <c:pt idx="0">
                  <c:v>50 MHz</c:v>
                </c:pt>
                <c:pt idx="1">
                  <c:v>158 MHz</c:v>
                </c:pt>
                <c:pt idx="2">
                  <c:v>29 MHz</c:v>
                </c:pt>
              </c:strCache>
            </c:str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8.5</c:v>
                </c:pt>
                <c:pt idx="1">
                  <c:v>2.81</c:v>
                </c:pt>
                <c:pt idx="2">
                  <c:v>14.48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40435152"/>
        <c:axId val="-340432976"/>
      </c:scatterChart>
      <c:catAx>
        <c:axId val="-3404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0436240"/>
        <c:crosses val="autoZero"/>
        <c:auto val="1"/>
        <c:lblAlgn val="ctr"/>
        <c:lblOffset val="100"/>
        <c:noMultiLvlLbl val="0"/>
      </c:catAx>
      <c:valAx>
        <c:axId val="-34043624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Power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0432432"/>
        <c:crosses val="autoZero"/>
        <c:crossBetween val="between"/>
      </c:valAx>
      <c:valAx>
        <c:axId val="-3404329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Energy</a:t>
                </a:r>
                <a:r>
                  <a:rPr lang="de-DE" baseline="0" dirty="0"/>
                  <a:t> [µJ]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0435152"/>
        <c:crosses val="max"/>
        <c:crossBetween val="midCat"/>
      </c:valAx>
      <c:valAx>
        <c:axId val="-340435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340432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39-4290-8D3E-597888F64EE8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39-4290-8D3E-597888F64EE8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F39-4290-8D3E-597888F64EE8}"/>
              </c:ext>
            </c:extLst>
          </c:dPt>
          <c:dLbls>
            <c:dLbl>
              <c:idx val="0"/>
              <c:layout>
                <c:manualLayout>
                  <c:x val="0"/>
                  <c:y val="-0.249522815366193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39-4290-8D3E-597888F64EE8}"/>
                </c:ext>
              </c:extLst>
            </c:dLbl>
            <c:dLbl>
              <c:idx val="1"/>
              <c:layout>
                <c:manualLayout>
                  <c:x val="-3.2067144054700992E-3"/>
                  <c:y val="-5.21153513807107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39-4290-8D3E-597888F64EE8}"/>
                </c:ext>
              </c:extLst>
            </c:dLbl>
            <c:dLbl>
              <c:idx val="3"/>
              <c:layout>
                <c:manualLayout>
                  <c:x val="-1.6033572027350496E-3"/>
                  <c:y val="-9.746120029873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39-4290-8D3E-597888F64EE8}"/>
                </c:ext>
              </c:extLst>
            </c:dLbl>
            <c:dLbl>
              <c:idx val="4"/>
              <c:layout>
                <c:manualLayout>
                  <c:x val="-3.2067144054702167E-3"/>
                  <c:y val="-3.65962423928205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39-4290-8D3E-597888F64EE8}"/>
                </c:ext>
              </c:extLst>
            </c:dLbl>
            <c:dLbl>
              <c:idx val="6"/>
              <c:layout>
                <c:manualLayout>
                  <c:x val="-3.2067144054702167E-3"/>
                  <c:y val="-0.4203859679171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39-4290-8D3E-597888F64EE8}"/>
                </c:ext>
              </c:extLst>
            </c:dLbl>
            <c:dLbl>
              <c:idx val="7"/>
              <c:layout>
                <c:manualLayout>
                  <c:x val="-1.6033572027350496E-3"/>
                  <c:y val="-0.430348595526423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39-4290-8D3E-597888F64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(opt1)</c:v>
                </c:pt>
                <c:pt idx="3">
                  <c:v>158 MHz (basis)</c:v>
                </c:pt>
                <c:pt idx="4">
                  <c:v>130 MHz (opt1)</c:v>
                </c:pt>
                <c:pt idx="6">
                  <c:v>29 MHz (basis)</c:v>
                </c:pt>
                <c:pt idx="7">
                  <c:v>2,7 MHz (opt1)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7.78</c:v>
                </c:pt>
                <c:pt idx="1">
                  <c:v>0.73</c:v>
                </c:pt>
                <c:pt idx="3">
                  <c:v>2.46</c:v>
                </c:pt>
                <c:pt idx="4">
                  <c:v>0.28000000000000003</c:v>
                </c:pt>
                <c:pt idx="6">
                  <c:v>13.41</c:v>
                </c:pt>
                <c:pt idx="7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340438960"/>
        <c:axId val="-340435696"/>
      </c:barChart>
      <c:catAx>
        <c:axId val="-3404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0435696"/>
        <c:crosses val="autoZero"/>
        <c:auto val="1"/>
        <c:lblAlgn val="ctr"/>
        <c:lblOffset val="100"/>
        <c:noMultiLvlLbl val="0"/>
      </c:catAx>
      <c:valAx>
        <c:axId val="-34043569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Execution</a:t>
                </a:r>
                <a:r>
                  <a:rPr lang="de-DE" dirty="0"/>
                  <a:t> time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34043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Leakage Power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(opt1)</c:v>
                </c:pt>
                <c:pt idx="3">
                  <c:v>158 MHz (basis)</c:v>
                </c:pt>
                <c:pt idx="4">
                  <c:v>130 MHz (opt1)</c:v>
                </c:pt>
                <c:pt idx="6">
                  <c:v>29 MHz (basis)</c:v>
                </c:pt>
                <c:pt idx="7">
                  <c:v>2,7 MHz (opt1)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1043</c:v>
                </c:pt>
                <c:pt idx="1">
                  <c:v>1043</c:v>
                </c:pt>
                <c:pt idx="3">
                  <c:v>1044</c:v>
                </c:pt>
                <c:pt idx="4">
                  <c:v>1044</c:v>
                </c:pt>
                <c:pt idx="6">
                  <c:v>1043</c:v>
                </c:pt>
                <c:pt idx="7">
                  <c:v>1043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2-4B24-88F1-24F384568961}"/>
            </c:ext>
          </c:extLst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Dynamic Power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(opt1)</c:v>
                </c:pt>
                <c:pt idx="3">
                  <c:v>158 MHz (basis)</c:v>
                </c:pt>
                <c:pt idx="4">
                  <c:v>130 MHz (opt1)</c:v>
                </c:pt>
                <c:pt idx="6">
                  <c:v>29 MHz (basis)</c:v>
                </c:pt>
                <c:pt idx="7">
                  <c:v>2,7 MHz (opt1)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50</c:v>
                </c:pt>
                <c:pt idx="1">
                  <c:v>59</c:v>
                </c:pt>
                <c:pt idx="3">
                  <c:v>99</c:v>
                </c:pt>
                <c:pt idx="4">
                  <c:v>116</c:v>
                </c:pt>
                <c:pt idx="6">
                  <c:v>37</c:v>
                </c:pt>
                <c:pt idx="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422972096"/>
        <c:axId val="-422975360"/>
      </c:barChart>
      <c:scatterChart>
        <c:scatterStyle val="lineMarker"/>
        <c:varyColors val="0"/>
        <c:ser>
          <c:idx val="4"/>
          <c:order val="2"/>
          <c:tx>
            <c:strRef>
              <c:f>Sheet1!$D$1</c:f>
              <c:strCache>
                <c:ptCount val="1"/>
                <c:pt idx="0">
                  <c:v>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Sheet1!$A$2:$A$9</c:f>
              <c:strCache>
                <c:ptCount val="8"/>
                <c:pt idx="0">
                  <c:v>50 MHz (basis)</c:v>
                </c:pt>
                <c:pt idx="1">
                  <c:v>50 MHz (opt1)</c:v>
                </c:pt>
                <c:pt idx="3">
                  <c:v>158 MHz (basis)</c:v>
                </c:pt>
                <c:pt idx="4">
                  <c:v>130 MHz (opt1)</c:v>
                </c:pt>
                <c:pt idx="6">
                  <c:v>29 MHz (basis)</c:v>
                </c:pt>
                <c:pt idx="7">
                  <c:v>2,7 MHz (opt1)</c:v>
                </c:pt>
              </c:strCache>
            </c:str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8.5</c:v>
                </c:pt>
                <c:pt idx="1">
                  <c:v>0.8</c:v>
                </c:pt>
                <c:pt idx="3">
                  <c:v>2.81</c:v>
                </c:pt>
                <c:pt idx="4">
                  <c:v>0.33</c:v>
                </c:pt>
                <c:pt idx="6">
                  <c:v>14.48</c:v>
                </c:pt>
                <c:pt idx="7">
                  <c:v>14.4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64-4677-9AE2-622266D544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22969920"/>
        <c:axId val="-422971552"/>
      </c:scatterChart>
      <c:catAx>
        <c:axId val="-4229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22975360"/>
        <c:crosses val="autoZero"/>
        <c:auto val="1"/>
        <c:lblAlgn val="ctr"/>
        <c:lblOffset val="100"/>
        <c:noMultiLvlLbl val="0"/>
      </c:catAx>
      <c:valAx>
        <c:axId val="-422975360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Power [mW]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22972096"/>
        <c:crosses val="autoZero"/>
        <c:crossBetween val="between"/>
      </c:valAx>
      <c:valAx>
        <c:axId val="-422971552"/>
        <c:scaling>
          <c:orientation val="minMax"/>
          <c:max val="1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Energy [µJ]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422969920"/>
        <c:crosses val="max"/>
        <c:crossBetween val="midCat"/>
      </c:valAx>
      <c:valAx>
        <c:axId val="-422969920"/>
        <c:scaling>
          <c:orientation val="minMax"/>
        </c:scaling>
        <c:delete val="1"/>
        <c:axPos val="b"/>
        <c:majorTickMark val="out"/>
        <c:minorTickMark val="none"/>
        <c:tickLblPos val="nextTo"/>
        <c:crossAx val="-422971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(3260)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5E-476D-B51E-837C4FAA2C1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5E-476D-B51E-837C4FAA2C1E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4.7164351851851851</c:v>
                </c:pt>
                <c:pt idx="1">
                  <c:v>95.28356481481481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E-476D-B51E-837C4FAA2C1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(998)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7B-4657-9450-9B94B5D23E3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7B-4657-9450-9B94B5D23E31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5.7754629629629628</c:v>
                </c:pt>
                <c:pt idx="1">
                  <c:v>94.224537037037038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7B-4657-9450-9B94B5D23E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LUTs</a:t>
            </a:r>
            <a:r>
              <a:rPr lang="de-DE" baseline="0" dirty="0"/>
              <a:t> (4853)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5B-4209-B552-E94FDE1930F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5B-4209-B552-E94FDE1930F2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7.0211226851851851</c:v>
                </c:pt>
                <c:pt idx="1">
                  <c:v>92.97887731481481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B-4209-B552-E94FDE1930F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Slices (1602)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92-4F59-ADA6-2BCA12BC9DB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92-4F59-ADA6-2BCA12BC9DB6}"/>
              </c:ext>
            </c:extLst>
          </c:dPt>
          <c:dLbls>
            <c:numFmt formatCode="0.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9.2708333333333339</c:v>
                </c:pt>
                <c:pt idx="1">
                  <c:v>90.729166666666671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92-4F59-ADA6-2BCA12BC9D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en-US" dirty="0"/>
              <a:t>Chair for Embedded Systems (CES)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 dirty="0"/>
              <a:t>KIT – University of the State of Baden-Wuerttemberg and </a:t>
            </a:r>
            <a:br>
              <a:rPr lang="en-US" sz="800" dirty="0"/>
            </a:br>
            <a:r>
              <a:rPr lang="en-US" sz="8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35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375A8-4D7F-4C18-9F05-3E69456AC90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0611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6628F08-AC5C-4EC6-BD46-718613F4E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D023CF14-1754-4FCE-8020-B60A4415FB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F50FC200-8B81-42FC-9705-472513E15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23DC24-8B86-47AE-8D36-1E1A414F4980}" type="slidenum">
              <a:rPr lang="en-US" altLang="de-DE"/>
              <a:pPr/>
              <a:t>11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4567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AA669105-8603-4442-B0DB-949AD8C18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F0B02F5C-EE8C-475F-8085-FB2F950B42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Arrays defined in VHDL</a:t>
            </a:r>
          </a:p>
          <a:p>
            <a:r>
              <a:rPr lang="de-DE" altLang="de-DE">
                <a:latin typeface="Arial" panose="020B0604020202020204" pitchFamily="34" charset="0"/>
              </a:rPr>
              <a:t>- No need for a clamp instruction, just add clamping to the actually important component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96CEBFD-C85A-49EB-BC33-C0DEADCF4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15AF09-60D3-4F21-B15D-016925F972FE}" type="slidenum">
              <a:rPr lang="en-US" altLang="de-DE"/>
              <a:pPr/>
              <a:t>12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6935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4362A406-8E1F-47B9-9908-7C108D198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CC8C84B-6768-410B-9B20-D93663EDD8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Arrays defined in VHDL</a:t>
            </a:r>
          </a:p>
          <a:p>
            <a:r>
              <a:rPr lang="de-DE" altLang="de-DE">
                <a:latin typeface="Arial" panose="020B0604020202020204" pitchFamily="34" charset="0"/>
              </a:rPr>
              <a:t>- No need for a clamp instruction, just add clamping to the actually important component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25AB18E3-382B-49E9-BDC1-3D3D7AC1C90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0586110-8131-4ADB-ACD4-A9E6649B1853}" type="slidenum">
              <a:rPr lang="en-US" altLang="de-DE" sz="1200"/>
              <a:pPr algn="r"/>
              <a:t>13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190355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0C4359E9-35F7-4A86-BD0E-C40091D640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CF186252-0F04-413E-AAC3-FD8EE7FE87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r>
              <a:rPr lang="de-DE" altLang="de-DE">
                <a:latin typeface="Arial" panose="020B0604020202020204" pitchFamily="34" charset="0"/>
              </a:rPr>
              <a:t>Enables us to process two samples in one loop iteration</a:t>
            </a:r>
          </a:p>
          <a:p>
            <a:pPr marL="742950" lvl="1" indent="-285750">
              <a:buFontTx/>
              <a:buChar char="-"/>
            </a:pPr>
            <a:r>
              <a:rPr lang="de-DE" altLang="de-DE">
                <a:latin typeface="Arial" panose="020B0604020202020204" pitchFamily="34" charset="0"/>
              </a:rPr>
              <a:t>=&gt; Data parallelism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AB4076A-48D1-4509-A3F2-CB425885A28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D7BEF6E7-B0D0-427A-A648-6B3CAB449239}" type="slidenum">
              <a:rPr lang="en-US" altLang="de-DE" sz="1200"/>
              <a:pPr algn="r"/>
              <a:t>14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3880468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F86E2447-F1D0-422A-B716-7655A91251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3430864D-4A33-4184-9635-EB1D198034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6C47631-BD92-4092-B870-B784A0F259A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FF66CDA7-577F-4789-BC8F-5D7A95CAF44A}" type="slidenum">
              <a:rPr lang="en-US" altLang="de-DE" sz="1200"/>
              <a:pPr algn="r"/>
              <a:t>15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2985218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B0A133F3-24AD-4622-9610-353C5636D3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9F96D5A8-AC94-4C64-9763-EE2211675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Clamping omitted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54A5E63D-E2E6-41EC-9A4C-17018BB52AF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47FB11F-FBC0-4A1B-9391-16B58754EADF}" type="slidenum">
              <a:rPr lang="en-US" altLang="de-DE" sz="1200"/>
              <a:pPr algn="r"/>
              <a:t>16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3786848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17DC8E1E-F648-4A5F-898A-DC290C1958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18E9A9B-35B1-4AAC-A991-1BB0598E02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Registers r8 and r10 are preserved over the iterations (they hold old index and old decoded sample)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CB313190-C10A-4BC9-BAF0-149EE927EEE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27AE4D8A-126B-4F89-BF2A-8CEBD9842D35}" type="slidenum">
              <a:rPr lang="en-US" altLang="de-DE" sz="1200"/>
              <a:pPr algn="r"/>
              <a:t>17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187933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altLang="de-DE" dirty="0" err="1">
                <a:latin typeface="Arial" panose="020B0604020202020204" pitchFamily="34" charset="0"/>
              </a:rPr>
              <a:t>Speedup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</a:rPr>
              <a:t> 10,7</a:t>
            </a:r>
          </a:p>
          <a:p>
            <a:pPr>
              <a:buFontTx/>
              <a:buChar char="-"/>
            </a:pPr>
            <a:r>
              <a:rPr lang="de-DE" altLang="de-DE" dirty="0">
                <a:latin typeface="Arial" panose="020B0604020202020204" pitchFamily="34" charset="0"/>
              </a:rPr>
              <a:t>This </a:t>
            </a:r>
            <a:r>
              <a:rPr lang="de-DE" altLang="de-DE" dirty="0" err="1">
                <a:latin typeface="Arial" panose="020B0604020202020204" pitchFamily="34" charset="0"/>
              </a:rPr>
              <a:t>is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paid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for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by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higher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area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requirements</a:t>
            </a:r>
            <a:r>
              <a:rPr lang="de-DE" altLang="de-DE" dirty="0">
                <a:latin typeface="Arial" panose="020B0604020202020204" pitchFamily="34" charset="0"/>
              </a:rPr>
              <a:t> (</a:t>
            </a:r>
            <a:r>
              <a:rPr lang="de-DE" altLang="de-DE" dirty="0" err="1">
                <a:latin typeface="Arial" panose="020B0604020202020204" pitchFamily="34" charset="0"/>
              </a:rPr>
              <a:t>about</a:t>
            </a:r>
            <a:r>
              <a:rPr lang="de-DE" altLang="de-DE" dirty="0">
                <a:latin typeface="Arial" panose="020B0604020202020204" pitchFamily="34" charset="0"/>
              </a:rPr>
              <a:t> 50% </a:t>
            </a:r>
            <a:r>
              <a:rPr lang="de-DE" altLang="de-DE" dirty="0" err="1">
                <a:latin typeface="Arial" panose="020B0604020202020204" pitchFamily="34" charset="0"/>
              </a:rPr>
              <a:t>more</a:t>
            </a:r>
            <a:r>
              <a:rPr lang="de-DE" altLang="de-DE" dirty="0">
                <a:latin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de-DE" altLang="de-DE" dirty="0">
                <a:latin typeface="Arial" panose="020B0604020202020204" pitchFamily="34" charset="0"/>
              </a:rPr>
              <a:t>And </a:t>
            </a:r>
            <a:r>
              <a:rPr lang="de-DE" altLang="de-DE" dirty="0" err="1">
                <a:latin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course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higher</a:t>
            </a:r>
            <a:r>
              <a:rPr lang="de-DE" altLang="de-DE" dirty="0">
                <a:latin typeface="Arial" panose="020B0604020202020204" pitchFamily="34" charset="0"/>
              </a:rPr>
              <a:t> power </a:t>
            </a:r>
            <a:r>
              <a:rPr lang="de-DE" altLang="de-DE" dirty="0" err="1">
                <a:latin typeface="Arial" panose="020B0604020202020204" pitchFamily="34" charset="0"/>
              </a:rPr>
              <a:t>requirements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67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latin typeface="Arial" panose="020B0604020202020204" pitchFamily="34" charset="0"/>
              </a:rPr>
              <a:t>Area </a:t>
            </a:r>
            <a:r>
              <a:rPr lang="de-DE" altLang="de-DE" dirty="0" err="1">
                <a:latin typeface="Arial" panose="020B0604020202020204" pitchFamily="34" charset="0"/>
              </a:rPr>
              <a:t>requirement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increased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by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about</a:t>
            </a:r>
            <a:r>
              <a:rPr lang="de-DE" altLang="de-DE" dirty="0">
                <a:latin typeface="Arial" panose="020B0604020202020204" pitchFamily="34" charset="0"/>
              </a:rPr>
              <a:t> 50%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3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554CC016-663C-43D8-B31C-5361984E78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A9D71384-9357-409B-ADF9-AE4829A37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New pcm instruction</a:t>
            </a:r>
          </a:p>
          <a:p>
            <a:r>
              <a:rPr lang="de-DE" altLang="de-DE">
                <a:latin typeface="Arial" panose="020B0604020202020204" pitchFamily="34" charset="0"/>
              </a:rPr>
              <a:t>	- Inputs: Two input samples (r3 and r4), step (r5) and previously decoded sample (r6)</a:t>
            </a:r>
          </a:p>
          <a:p>
            <a:r>
              <a:rPr lang="de-DE" altLang="de-DE">
                <a:latin typeface="Arial" panose="020B0604020202020204" pitchFamily="34" charset="0"/>
              </a:rPr>
              <a:t>	- Outputs: Two output samples  (r3 and r4), new step (r5) and secondly decoded sample (r6)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4D7CB07B-9DF3-4428-B33E-FF1664BAE93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C0827916-3C7D-4255-B67E-A5E9A7E79018}" type="slidenum">
              <a:rPr lang="en-US" altLang="de-DE" sz="1200"/>
              <a:pPr algn="r"/>
              <a:t>21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2581446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altLang="de-DE" dirty="0" err="1">
                <a:latin typeface="Arial" panose="020B0604020202020204" pitchFamily="34" charset="0"/>
              </a:rPr>
              <a:t>Speedup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doubles</a:t>
            </a:r>
            <a:r>
              <a:rPr lang="de-DE" altLang="de-DE" dirty="0">
                <a:latin typeface="Arial" panose="020B0604020202020204" pitchFamily="34" charset="0"/>
              </a:rPr>
              <a:t> (</a:t>
            </a:r>
            <a:r>
              <a:rPr lang="de-DE" altLang="de-DE" dirty="0" err="1">
                <a:latin typeface="Arial" panose="020B0604020202020204" pitchFamily="34" charset="0"/>
              </a:rPr>
              <a:t>mostly</a:t>
            </a:r>
            <a:r>
              <a:rPr lang="de-DE" altLang="de-DE" dirty="0">
                <a:latin typeface="Arial" panose="020B0604020202020204" pitchFamily="34" charset="0"/>
              </a:rPr>
              <a:t> due </a:t>
            </a:r>
            <a:r>
              <a:rPr lang="de-DE" altLang="de-DE" dirty="0" err="1">
                <a:latin typeface="Arial" panose="020B0604020202020204" pitchFamily="34" charset="0"/>
              </a:rPr>
              <a:t>to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the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decreased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number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instructions</a:t>
            </a:r>
            <a:r>
              <a:rPr lang="de-DE" altLang="de-DE" dirty="0">
                <a:latin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de-DE" altLang="de-DE" dirty="0" err="1">
                <a:latin typeface="Arial" panose="020B0604020202020204" pitchFamily="34" charset="0"/>
              </a:rPr>
              <a:t>Interestingly</a:t>
            </a:r>
            <a:r>
              <a:rPr lang="de-DE" altLang="de-DE" dirty="0">
                <a:latin typeface="Arial" panose="020B0604020202020204" pitchFamily="34" charset="0"/>
              </a:rPr>
              <a:t>: Critical </a:t>
            </a:r>
            <a:r>
              <a:rPr lang="de-DE" altLang="de-DE" dirty="0" err="1">
                <a:latin typeface="Arial" panose="020B0604020202020204" pitchFamily="34" charset="0"/>
              </a:rPr>
              <a:t>path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gets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shorter</a:t>
            </a:r>
            <a:r>
              <a:rPr lang="de-DE" altLang="de-DE" dirty="0">
                <a:latin typeface="Arial" panose="020B0604020202020204" pitchFamily="34" charset="0"/>
              </a:rPr>
              <a:t> =&gt; </a:t>
            </a:r>
            <a:r>
              <a:rPr lang="de-DE" altLang="de-DE" dirty="0" err="1">
                <a:latin typeface="Arial" panose="020B0604020202020204" pitchFamily="34" charset="0"/>
              </a:rPr>
              <a:t>Probably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because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we</a:t>
            </a:r>
            <a:r>
              <a:rPr lang="de-DE" altLang="de-DE" dirty="0">
                <a:latin typeface="Arial" panose="020B0604020202020204" pitchFamily="34" charset="0"/>
              </a:rPr>
              <a:t> do not </a:t>
            </a:r>
            <a:r>
              <a:rPr lang="de-DE" altLang="de-DE" dirty="0" err="1">
                <a:latin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</a:rPr>
              <a:t> multiple </a:t>
            </a:r>
            <a:r>
              <a:rPr lang="de-DE" altLang="de-DE" dirty="0" err="1">
                <a:latin typeface="Arial" panose="020B0604020202020204" pitchFamily="34" charset="0"/>
              </a:rPr>
              <a:t>components</a:t>
            </a:r>
            <a:r>
              <a:rPr lang="de-DE" altLang="de-DE" dirty="0">
                <a:latin typeface="Arial" panose="020B0604020202020204" pitchFamily="34" charset="0"/>
              </a:rPr>
              <a:t> in a </a:t>
            </a:r>
            <a:r>
              <a:rPr lang="de-DE" altLang="de-DE" dirty="0" err="1">
                <a:latin typeface="Arial" panose="020B0604020202020204" pitchFamily="34" charset="0"/>
              </a:rPr>
              <a:t>single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cycle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anymore</a:t>
            </a:r>
            <a:endParaRPr lang="de-DE" altLang="de-DE" dirty="0"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de-DE" altLang="de-DE" dirty="0">
                <a:latin typeface="Arial" panose="020B0604020202020204" pitchFamily="34" charset="0"/>
              </a:rPr>
              <a:t>Area </a:t>
            </a:r>
            <a:r>
              <a:rPr lang="de-DE" altLang="de-DE" dirty="0" err="1">
                <a:latin typeface="Arial" panose="020B0604020202020204" pitchFamily="34" charset="0"/>
              </a:rPr>
              <a:t>decreases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only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marginally</a:t>
            </a:r>
            <a:endParaRPr lang="de-DE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1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altLang="de-DE" dirty="0">
                <a:latin typeface="Arial" panose="020B0604020202020204" pitchFamily="34" charset="0"/>
              </a:rPr>
              <a:t>Dynamic power </a:t>
            </a:r>
            <a:r>
              <a:rPr lang="de-DE" altLang="de-DE" dirty="0" err="1">
                <a:latin typeface="Arial" panose="020B0604020202020204" pitchFamily="34" charset="0"/>
              </a:rPr>
              <a:t>increased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only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marginally</a:t>
            </a:r>
            <a:endParaRPr lang="de-DE" altLang="de-DE" dirty="0"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de-DE" altLang="de-DE" dirty="0" err="1">
                <a:latin typeface="Arial" panose="020B0604020202020204" pitchFamily="34" charset="0"/>
              </a:rPr>
              <a:t>Nevertheless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energy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requirement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decreased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significantly</a:t>
            </a:r>
            <a:r>
              <a:rPr lang="de-DE" altLang="de-DE" dirty="0">
                <a:latin typeface="Arial" panose="020B0604020202020204" pitchFamily="34" charset="0"/>
              </a:rPr>
              <a:t>, </a:t>
            </a:r>
            <a:r>
              <a:rPr lang="de-DE" altLang="de-DE" dirty="0" err="1">
                <a:latin typeface="Arial" panose="020B0604020202020204" pitchFamily="34" charset="0"/>
              </a:rPr>
              <a:t>because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of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lower</a:t>
            </a:r>
            <a:r>
              <a:rPr lang="de-DE" altLang="de-DE" dirty="0"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latin typeface="Arial" panose="020B0604020202020204" pitchFamily="34" charset="0"/>
              </a:rPr>
              <a:t>execution</a:t>
            </a:r>
            <a:r>
              <a:rPr lang="de-DE" altLang="de-DE" dirty="0">
                <a:latin typeface="Arial" panose="020B0604020202020204" pitchFamily="34" charset="0"/>
              </a:rPr>
              <a:t> time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10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Marginally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3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D13F78F7-FFA7-4628-8CA0-6D05AFB3E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CDF1BF96-34E6-4039-AD0B-BB48EB837E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>
                <a:latin typeface="Arial" panose="020B0604020202020204" pitchFamily="34" charset="0"/>
              </a:rPr>
              <a:t>- New pcm instruction</a:t>
            </a:r>
          </a:p>
          <a:p>
            <a:r>
              <a:rPr lang="de-DE" altLang="de-DE">
                <a:latin typeface="Arial" panose="020B0604020202020204" pitchFamily="34" charset="0"/>
              </a:rPr>
              <a:t>	- Inputs: Two input samples (r3 and r4), step (r5) and previously decoded sample (r6)</a:t>
            </a:r>
          </a:p>
          <a:p>
            <a:r>
              <a:rPr lang="de-DE" altLang="de-DE">
                <a:latin typeface="Arial" panose="020B0604020202020204" pitchFamily="34" charset="0"/>
              </a:rPr>
              <a:t>	- Outputs: Two output samples  (r3 and r4), new step (r5) and secondly decoded sample (r6)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13B0539E-B7C0-4F67-8F29-9732B200910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2FC7E51-37CC-48DD-88BC-65EA726B5D9B}" type="slidenum">
              <a:rPr lang="en-US" altLang="de-DE" sz="1200"/>
              <a:pPr algn="r"/>
              <a:t>25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3967877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45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18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25%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7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D13F78F7-FFA7-4628-8CA0-6D05AFB3E8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CDF1BF96-34E6-4039-AD0B-BB48EB837E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13B0539E-B7C0-4F67-8F29-9732B200910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2FC7E51-37CC-48DD-88BC-65EA726B5D9B}" type="slidenum">
              <a:rPr lang="en-US" altLang="de-DE" sz="1200"/>
              <a:pPr algn="r"/>
              <a:t>29</a:t>
            </a:fld>
            <a:endParaRPr lang="en-US" altLang="de-DE" sz="1200"/>
          </a:p>
        </p:txBody>
      </p:sp>
    </p:spTree>
    <p:extLst>
      <p:ext uri="{BB962C8B-B14F-4D97-AF65-F5344CB8AC3E}">
        <p14:creationId xmlns:p14="http://schemas.microsoft.com/office/powerpoint/2010/main" val="387958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5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44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2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8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46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41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2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9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8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375A8-4D7F-4C18-9F05-3E69456AC9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7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5" descr="Kopfbild"/>
          <p:cNvPicPr>
            <a:picLocks noChangeAspect="1" noChangeArrowheads="1"/>
          </p:cNvPicPr>
          <p:nvPr userDrawn="1"/>
        </p:nvPicPr>
        <p:blipFill>
          <a:blip r:embed="rId2" cstate="print"/>
          <a:srcRect r="33687"/>
          <a:stretch>
            <a:fillRect/>
          </a:stretch>
        </p:blipFill>
        <p:spPr bwMode="auto">
          <a:xfrm>
            <a:off x="0" y="3429000"/>
            <a:ext cx="9144000" cy="2921000"/>
          </a:xfrm>
          <a:prstGeom prst="rect">
            <a:avLst/>
          </a:prstGeom>
          <a:noFill/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1"/>
            <a:ext cx="4537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ts val="0"/>
              </a:spcBef>
              <a:spcAft>
                <a:spcPts val="200"/>
              </a:spcAft>
            </a:pPr>
            <a:r>
              <a:rPr lang="en-US" sz="2000" kern="1200" noProof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CES – Chair</a:t>
            </a:r>
            <a:r>
              <a:rPr lang="en-US" sz="2000" kern="1200" baseline="0" noProof="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for Embedded Systems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01946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>
                <a:solidFill>
                  <a:schemeClr val="tx1"/>
                </a:solidFill>
              </a:rPr>
              <a:t>ces.itec.kit.edu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" name="Picture 13" descr="KIT-Logo-rgb_e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17038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ES-Logo.t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867650" y="331788"/>
            <a:ext cx="920750" cy="920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808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0808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81000" y="950844"/>
            <a:ext cx="6934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164288" y="6333439"/>
            <a:ext cx="1828800" cy="51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ces.itec.kit.edu</a:t>
            </a:r>
            <a:endParaRPr lang="en-US" sz="12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409281" y="6324600"/>
            <a:ext cx="325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1667C520-F49C-4D12-A1AD-7CEE7577070E}" type="slidenum">
              <a:rPr lang="de-DE" sz="1200" b="1"/>
              <a:pPr algn="ctr">
                <a:spcBef>
                  <a:spcPct val="50000"/>
                </a:spcBef>
                <a:defRPr/>
              </a:pPr>
              <a:t>‹Nr.›</a:t>
            </a:fld>
            <a:endParaRPr lang="de-DE" sz="1200" b="1" dirty="0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2A76593-6005-4DA3-84A3-DC29B1B8C9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504" y="6333439"/>
            <a:ext cx="829494" cy="51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F2494788-96CC-472B-AC92-7CFA56DE02D8}" type="datetime1">
              <a:rPr lang="de-DE" sz="1200" b="0" smtClean="0"/>
              <a:t>23.07.2017</a:t>
            </a:fld>
            <a:endParaRPr lang="de-DE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2" r:id="rId8"/>
    <p:sldLayoutId id="2147483651" r:id="rId9"/>
    <p:sldLayoutId id="2147483650" r:id="rId10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10" Type="http://schemas.openxmlformats.org/officeDocument/2006/relationships/image" Target="../media/image5.png"/><Relationship Id="rId4" Type="http://schemas.openxmlformats.org/officeDocument/2006/relationships/chart" Target="../charts/chart7.xml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15.xml"/><Relationship Id="rId4" Type="http://schemas.openxmlformats.org/officeDocument/2006/relationships/image" Target="../media/image3.png"/><Relationship Id="rId9" Type="http://schemas.openxmlformats.org/officeDocument/2006/relationships/chart" Target="../charts/char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2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hart" Target="../charts/chart21.xml"/><Relationship Id="rId4" Type="http://schemas.openxmlformats.org/officeDocument/2006/relationships/image" Target="../media/image3.png"/><Relationship Id="rId9" Type="http://schemas.openxmlformats.org/officeDocument/2006/relationships/chart" Target="../charts/char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132211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Lab: Designing Embedded Application-Specific Processors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780" y="3933056"/>
            <a:ext cx="684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Majd Eddin Mansour	Paul Georg Wagner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FA599B7-5607-4DA7-8D84-4CCF6C0159A2}"/>
              </a:ext>
            </a:extLst>
          </p:cNvPr>
          <p:cNvSpPr txBox="1"/>
          <p:nvPr/>
        </p:nvSpPr>
        <p:spPr>
          <a:xfrm>
            <a:off x="1187624" y="5589240"/>
            <a:ext cx="648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Supervisors:	</a:t>
            </a:r>
            <a:r>
              <a:rPr lang="de-DE" dirty="0" err="1">
                <a:solidFill>
                  <a:schemeClr val="bg1"/>
                </a:solidFill>
              </a:rPr>
              <a:t>Sajjad</a:t>
            </a:r>
            <a:r>
              <a:rPr lang="de-DE" dirty="0">
                <a:solidFill>
                  <a:schemeClr val="bg1"/>
                </a:solidFill>
              </a:rPr>
              <a:t> Hussain</a:t>
            </a:r>
          </a:p>
          <a:p>
            <a:r>
              <a:rPr lang="de-DE" dirty="0">
                <a:solidFill>
                  <a:schemeClr val="bg1"/>
                </a:solidFill>
              </a:rPr>
              <a:t>		Dr. </a:t>
            </a:r>
            <a:r>
              <a:rPr lang="de-DE" dirty="0" err="1">
                <a:solidFill>
                  <a:schemeClr val="bg1"/>
                </a:solidFill>
              </a:rPr>
              <a:t>Hussam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Amrouch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25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AD65ED7D-93A1-4272-8829-5DEE6FB7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Performance Optimization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A15B8097-295A-440A-993B-26067C63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Goal: Minimizing the execution time</a:t>
            </a:r>
          </a:p>
          <a:p>
            <a:pPr lvl="1"/>
            <a:r>
              <a:rPr lang="de-DE" altLang="de-DE"/>
              <a:t> </a:t>
            </a:r>
            <a:br>
              <a:rPr lang="de-DE" altLang="de-DE"/>
            </a:br>
            <a:endParaRPr lang="de-DE" altLang="de-DE"/>
          </a:p>
          <a:p>
            <a:r>
              <a:rPr lang="en-US" altLang="de-DE"/>
              <a:t>Reduce number of cycles</a:t>
            </a:r>
          </a:p>
          <a:p>
            <a:pPr lvl="1"/>
            <a:r>
              <a:rPr lang="en-US" altLang="de-DE"/>
              <a:t>Optimize existing code</a:t>
            </a:r>
          </a:p>
          <a:p>
            <a:pPr lvl="1"/>
            <a:r>
              <a:rPr lang="en-US" altLang="de-DE"/>
              <a:t>Create suitable hardware components/instructions</a:t>
            </a:r>
          </a:p>
          <a:p>
            <a:pPr lvl="1"/>
            <a:r>
              <a:rPr lang="en-US" altLang="de-DE"/>
              <a:t>Enhance data parallelism</a:t>
            </a:r>
            <a:br>
              <a:rPr lang="en-US" altLang="de-DE"/>
            </a:br>
            <a:endParaRPr lang="en-US" altLang="de-DE"/>
          </a:p>
          <a:p>
            <a:r>
              <a:rPr lang="de-DE" altLang="de-DE"/>
              <a:t>Convert project to assembly to allow finer control</a:t>
            </a:r>
          </a:p>
          <a:p>
            <a:pPr lvl="1"/>
            <a:r>
              <a:rPr lang="de-DE" altLang="de-DE"/>
              <a:t>Main point of optimization: for-loop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3A48EFE6-B70B-473F-9493-E29E9BB0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29527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58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8575-DC4C-42D9-BC68-AA4F1A38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Outsourcing </a:t>
            </a:r>
            <a:r>
              <a:rPr lang="de-DE" altLang="de-DE" dirty="0" err="1"/>
              <a:t>index</a:t>
            </a:r>
            <a:r>
              <a:rPr lang="de-DE" altLang="de-DE" dirty="0"/>
              <a:t> and </a:t>
            </a:r>
            <a:r>
              <a:rPr lang="de-DE" altLang="de-DE" dirty="0" err="1"/>
              <a:t>step</a:t>
            </a:r>
            <a:r>
              <a:rPr lang="de-DE" altLang="de-DE" dirty="0"/>
              <a:t> </a:t>
            </a:r>
            <a:r>
              <a:rPr lang="de-DE" altLang="de-DE" dirty="0" err="1"/>
              <a:t>calculation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hardware</a:t>
            </a:r>
            <a:endParaRPr lang="en-US" altLang="de-DE"/>
          </a:p>
          <a:p>
            <a:pPr lvl="1"/>
            <a:r>
              <a:rPr lang="de-DE" altLang="de-DE"/>
              <a:t>New VHDL component</a:t>
            </a:r>
          </a:p>
          <a:p>
            <a:pPr lvl="1"/>
            <a:r>
              <a:rPr lang="de-DE" altLang="de-DE" dirty="0" err="1"/>
              <a:t>Saves</a:t>
            </a:r>
            <a:r>
              <a:rPr lang="de-DE" altLang="de-DE" dirty="0"/>
              <a:t> </a:t>
            </a:r>
            <a:r>
              <a:rPr lang="de-DE" altLang="de-DE" dirty="0" err="1"/>
              <a:t>two</a:t>
            </a:r>
            <a:r>
              <a:rPr lang="de-DE" altLang="de-DE" dirty="0"/>
              <a:t> </a:t>
            </a:r>
            <a:r>
              <a:rPr lang="de-DE" altLang="de-DE" dirty="0" err="1"/>
              <a:t>address</a:t>
            </a:r>
            <a:r>
              <a:rPr lang="de-DE" altLang="de-DE" dirty="0"/>
              <a:t> </a:t>
            </a:r>
            <a:r>
              <a:rPr lang="de-DE" altLang="de-DE" dirty="0" err="1"/>
              <a:t>calculations</a:t>
            </a:r>
            <a:r>
              <a:rPr lang="de-DE" altLang="de-DE" dirty="0"/>
              <a:t>/</a:t>
            </a:r>
            <a:r>
              <a:rPr lang="de-DE" altLang="de-DE" dirty="0" err="1"/>
              <a:t>memory</a:t>
            </a:r>
            <a:r>
              <a:rPr lang="de-DE" altLang="de-DE" dirty="0"/>
              <a:t> </a:t>
            </a:r>
            <a:r>
              <a:rPr lang="de-DE" altLang="de-DE" dirty="0" err="1"/>
              <a:t>accesses</a:t>
            </a:r>
            <a:endParaRPr lang="de-DE" altLang="de-DE" dirty="0"/>
          </a:p>
          <a:p>
            <a:pPr lvl="1"/>
            <a:r>
              <a:rPr lang="de-DE" altLang="de-DE" dirty="0" err="1"/>
              <a:t>Saves</a:t>
            </a:r>
            <a:r>
              <a:rPr lang="de-DE" altLang="de-DE" dirty="0"/>
              <a:t> </a:t>
            </a:r>
            <a:r>
              <a:rPr lang="de-DE" altLang="de-DE" dirty="0" err="1"/>
              <a:t>two</a:t>
            </a:r>
            <a:r>
              <a:rPr lang="de-DE" altLang="de-DE" dirty="0"/>
              <a:t> </a:t>
            </a:r>
            <a:r>
              <a:rPr lang="de-DE" altLang="de-DE" dirty="0" err="1"/>
              <a:t>if</a:t>
            </a:r>
            <a:r>
              <a:rPr lang="de-DE" altLang="de-DE" dirty="0"/>
              <a:t>-statements</a:t>
            </a:r>
          </a:p>
        </p:txBody>
      </p:sp>
      <p:sp>
        <p:nvSpPr>
          <p:cNvPr id="35842" name="Title 3">
            <a:extLst>
              <a:ext uri="{FF2B5EF4-FFF2-40B4-BE49-F238E27FC236}">
                <a16:creationId xmlns:a16="http://schemas.microsoft.com/office/drawing/2014/main" id="{BD4CED28-3B91-48CA-B6D5-53C80DB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grpSp>
        <p:nvGrpSpPr>
          <p:cNvPr id="35848" name="Group 8">
            <a:extLst>
              <a:ext uri="{FF2B5EF4-FFF2-40B4-BE49-F238E27FC236}">
                <a16:creationId xmlns:a16="http://schemas.microsoft.com/office/drawing/2014/main" id="{D413BB40-BD58-4DA6-80A8-13212F8C7B3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703638"/>
            <a:ext cx="8316913" cy="1381125"/>
            <a:chOff x="204" y="2069"/>
            <a:chExt cx="5239" cy="870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6EEB67-D84B-49BE-B016-673261AEB5CE}"/>
                </a:ext>
              </a:extLst>
            </p:cNvPr>
            <p:cNvSpPr/>
            <p:nvPr/>
          </p:nvSpPr>
          <p:spPr>
            <a:xfrm>
              <a:off x="2653" y="2432"/>
              <a:ext cx="366" cy="1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35846" name="Picture 6">
              <a:extLst>
                <a:ext uri="{FF2B5EF4-FFF2-40B4-BE49-F238E27FC236}">
                  <a16:creationId xmlns:a16="http://schemas.microsoft.com/office/drawing/2014/main" id="{DB066EE3-C5A2-45D5-BE7A-6ABF44CFE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069"/>
              <a:ext cx="2395" cy="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7" name="Picture 7">
              <a:extLst>
                <a:ext uri="{FF2B5EF4-FFF2-40B4-BE49-F238E27FC236}">
                  <a16:creationId xmlns:a16="http://schemas.microsoft.com/office/drawing/2014/main" id="{1106C6BE-8F82-441A-B32D-77BE7593D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295"/>
              <a:ext cx="220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831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2867-657A-48D8-9713-42FB99FA475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VHDL implementation of </a:t>
            </a:r>
            <a:r>
              <a:rPr lang="de-DE" altLang="de-DE" i="1"/>
              <a:t>lstep </a:t>
            </a:r>
            <a:r>
              <a:rPr lang="de-DE" altLang="de-DE"/>
              <a:t>and </a:t>
            </a:r>
            <a:r>
              <a:rPr lang="de-DE" altLang="de-DE" i="1"/>
              <a:t>addidx</a:t>
            </a:r>
            <a:r>
              <a:rPr lang="de-DE" altLang="de-DE"/>
              <a:t> instruction</a:t>
            </a:r>
          </a:p>
          <a:p>
            <a:pPr lvl="1"/>
            <a:r>
              <a:rPr lang="de-DE" altLang="de-DE"/>
              <a:t>Input: 	sample, old index</a:t>
            </a:r>
          </a:p>
          <a:p>
            <a:pPr lvl="1"/>
            <a:r>
              <a:rPr lang="de-DE" altLang="de-DE"/>
              <a:t>Output: 	step, new index</a:t>
            </a:r>
          </a:p>
        </p:txBody>
      </p:sp>
      <p:sp>
        <p:nvSpPr>
          <p:cNvPr id="58371" name="Title 3">
            <a:extLst>
              <a:ext uri="{FF2B5EF4-FFF2-40B4-BE49-F238E27FC236}">
                <a16:creationId xmlns:a16="http://schemas.microsoft.com/office/drawing/2014/main" id="{B19AB26B-EFF8-4310-8E3B-E5914C7AC0A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F07D561-38CE-486F-A75D-61AB82DC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36912"/>
            <a:ext cx="8636987" cy="35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333E-9C81-4A55-8AA4-9DA22C622DF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Loading two samples at once</a:t>
            </a:r>
            <a:endParaRPr lang="en-US" altLang="de-DE"/>
          </a:p>
          <a:p>
            <a:pPr lvl="1"/>
            <a:r>
              <a:rPr lang="de-DE" altLang="de-DE"/>
              <a:t>Load one byte</a:t>
            </a:r>
          </a:p>
          <a:p>
            <a:pPr lvl="1"/>
            <a:r>
              <a:rPr lang="de-DE" altLang="de-DE"/>
              <a:t>Store two samples in two registers</a:t>
            </a:r>
          </a:p>
          <a:p>
            <a:pPr lvl="1"/>
            <a:r>
              <a:rPr lang="de-DE" altLang="de-DE"/>
              <a:t>No new VHDL component required</a:t>
            </a:r>
          </a:p>
          <a:p>
            <a:r>
              <a:rPr lang="de-DE" altLang="de-DE"/>
              <a:t>Also process two samples in one loop iteration</a:t>
            </a:r>
          </a:p>
        </p:txBody>
      </p:sp>
      <p:sp>
        <p:nvSpPr>
          <p:cNvPr id="60419" name="Title 3">
            <a:extLst>
              <a:ext uri="{FF2B5EF4-FFF2-40B4-BE49-F238E27FC236}">
                <a16:creationId xmlns:a16="http://schemas.microsoft.com/office/drawing/2014/main" id="{85E773F8-5884-4D12-9580-C0B252C5D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grpSp>
        <p:nvGrpSpPr>
          <p:cNvPr id="60426" name="Group 10">
            <a:extLst>
              <a:ext uri="{FF2B5EF4-FFF2-40B4-BE49-F238E27FC236}">
                <a16:creationId xmlns:a16="http://schemas.microsoft.com/office/drawing/2014/main" id="{588F5D7E-C183-430C-B888-6DE9B602511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457575"/>
            <a:ext cx="8137525" cy="2347913"/>
            <a:chOff x="249" y="2069"/>
            <a:chExt cx="5126" cy="1479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0BC6B59-828F-4560-AC81-DA7233449AB2}"/>
                </a:ext>
              </a:extLst>
            </p:cNvPr>
            <p:cNvSpPr/>
            <p:nvPr/>
          </p:nvSpPr>
          <p:spPr>
            <a:xfrm>
              <a:off x="2741" y="2704"/>
              <a:ext cx="366" cy="1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pic>
          <p:nvPicPr>
            <p:cNvPr id="15" name="TextBox 14">
              <a:extLst>
                <a:ext uri="{FF2B5EF4-FFF2-40B4-BE49-F238E27FC236}">
                  <a16:creationId xmlns:a16="http://schemas.microsoft.com/office/drawing/2014/main" id="{DA6C9B23-478E-4773-B3F2-0DA6D36C339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82"/>
            <a:stretch>
              <a:fillRect/>
            </a:stretch>
          </p:blipFill>
          <p:spPr bwMode="auto">
            <a:xfrm>
              <a:off x="249" y="2069"/>
              <a:ext cx="2450" cy="1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25" name="Picture 9">
              <a:extLst>
                <a:ext uri="{FF2B5EF4-FFF2-40B4-BE49-F238E27FC236}">
                  <a16:creationId xmlns:a16="http://schemas.microsoft.com/office/drawing/2014/main" id="{3EA325FA-D3C1-45C1-ADB9-BB1400D5A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523"/>
              <a:ext cx="2087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567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E7AF-DC65-4C4C-938A-AB4D9C04928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Outsource PCM decoding to hardware</a:t>
            </a:r>
            <a:endParaRPr lang="en-US" altLang="de-DE"/>
          </a:p>
          <a:p>
            <a:pPr lvl="1"/>
            <a:r>
              <a:rPr lang="de-DE" altLang="de-DE"/>
              <a:t>Input: 	Sample (r3), Step (r5), Previously decoded sample (r10)</a:t>
            </a:r>
          </a:p>
          <a:p>
            <a:pPr lvl="1"/>
            <a:r>
              <a:rPr lang="de-DE" altLang="de-DE"/>
              <a:t>Output:	Decoded sample (r9)</a:t>
            </a:r>
          </a:p>
        </p:txBody>
      </p:sp>
      <p:sp>
        <p:nvSpPr>
          <p:cNvPr id="62467" name="Title 3">
            <a:extLst>
              <a:ext uri="{FF2B5EF4-FFF2-40B4-BE49-F238E27FC236}">
                <a16:creationId xmlns:a16="http://schemas.microsoft.com/office/drawing/2014/main" id="{172B17B0-AC0A-4D37-B1F7-B6074E07895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grpSp>
        <p:nvGrpSpPr>
          <p:cNvPr id="62477" name="Group 13">
            <a:extLst>
              <a:ext uri="{FF2B5EF4-FFF2-40B4-BE49-F238E27FC236}">
                <a16:creationId xmlns:a16="http://schemas.microsoft.com/office/drawing/2014/main" id="{3B5B703D-BB53-4115-AFCE-642F3B96412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92375"/>
            <a:ext cx="8208962" cy="3816350"/>
            <a:chOff x="249" y="1616"/>
            <a:chExt cx="5171" cy="2404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5D65953-5672-4F0E-A71F-E46C62A8C3C4}"/>
                </a:ext>
              </a:extLst>
            </p:cNvPr>
            <p:cNvSpPr/>
            <p:nvPr/>
          </p:nvSpPr>
          <p:spPr>
            <a:xfrm>
              <a:off x="2426" y="2795"/>
              <a:ext cx="366" cy="1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grpSp>
          <p:nvGrpSpPr>
            <p:cNvPr id="62475" name="Group 11">
              <a:extLst>
                <a:ext uri="{FF2B5EF4-FFF2-40B4-BE49-F238E27FC236}">
                  <a16:creationId xmlns:a16="http://schemas.microsoft.com/office/drawing/2014/main" id="{B88CE346-7C59-4C4D-9300-3AD99DBD7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616"/>
              <a:ext cx="2223" cy="2404"/>
              <a:chOff x="249" y="1706"/>
              <a:chExt cx="2223" cy="2404"/>
            </a:xfrm>
          </p:grpSpPr>
          <p:pic>
            <p:nvPicPr>
              <p:cNvPr id="17" name="TextBox 16">
                <a:extLst>
                  <a:ext uri="{FF2B5EF4-FFF2-40B4-BE49-F238E27FC236}">
                    <a16:creationId xmlns:a16="http://schemas.microsoft.com/office/drawing/2014/main" id="{6AC0FC9D-58F9-417D-B94F-2B0127783A5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63" r="40016"/>
              <a:stretch>
                <a:fillRect/>
              </a:stretch>
            </p:blipFill>
            <p:spPr bwMode="auto">
              <a:xfrm>
                <a:off x="249" y="1706"/>
                <a:ext cx="2223" cy="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TextBox 17">
                <a:extLst>
                  <a:ext uri="{FF2B5EF4-FFF2-40B4-BE49-F238E27FC236}">
                    <a16:creationId xmlns:a16="http://schemas.microsoft.com/office/drawing/2014/main" id="{47B0EF95-D7BD-4FB8-AE72-2FAC7C04B6E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993" r="41257" b="26494"/>
              <a:stretch>
                <a:fillRect/>
              </a:stretch>
            </p:blipFill>
            <p:spPr bwMode="auto">
              <a:xfrm>
                <a:off x="249" y="3385"/>
                <a:ext cx="2177" cy="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2476" name="Picture 12">
              <a:extLst>
                <a:ext uri="{FF2B5EF4-FFF2-40B4-BE49-F238E27FC236}">
                  <a16:creationId xmlns:a16="http://schemas.microsoft.com/office/drawing/2014/main" id="{8D7421CC-B599-4306-A9A6-B39D3933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" y="2750"/>
              <a:ext cx="243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155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045-37FE-48C2-989A-4C2DAC7BD84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VHDL implementation of </a:t>
            </a:r>
            <a:r>
              <a:rPr lang="de-DE" altLang="de-DE" i="1"/>
              <a:t>pcmdec </a:t>
            </a:r>
            <a:r>
              <a:rPr lang="de-DE" altLang="de-DE"/>
              <a:t>instruction</a:t>
            </a:r>
          </a:p>
        </p:txBody>
      </p:sp>
      <p:sp>
        <p:nvSpPr>
          <p:cNvPr id="64515" name="Title 3">
            <a:extLst>
              <a:ext uri="{FF2B5EF4-FFF2-40B4-BE49-F238E27FC236}">
                <a16:creationId xmlns:a16="http://schemas.microsoft.com/office/drawing/2014/main" id="{BF4F3AC0-DBAA-4DA6-B28C-C823444CCB4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2C2D4E99-502A-4267-8494-B88EAF74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17905" b="9389"/>
          <a:stretch>
            <a:fillRect/>
          </a:stretch>
        </p:blipFill>
        <p:spPr bwMode="auto">
          <a:xfrm>
            <a:off x="684213" y="1989138"/>
            <a:ext cx="7488237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1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611E-FC69-4C1A-A1F7-650EC88D23D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Optimized code inside the for-loop</a:t>
            </a:r>
          </a:p>
        </p:txBody>
      </p:sp>
      <p:sp>
        <p:nvSpPr>
          <p:cNvPr id="66563" name="Title 3">
            <a:extLst>
              <a:ext uri="{FF2B5EF4-FFF2-40B4-BE49-F238E27FC236}">
                <a16:creationId xmlns:a16="http://schemas.microsoft.com/office/drawing/2014/main" id="{6A55FBD6-490C-43B8-B45F-0A83355F01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1</a:t>
            </a:r>
          </a:p>
        </p:txBody>
      </p:sp>
      <p:pic>
        <p:nvPicPr>
          <p:cNvPr id="66565" name="Picture 5">
            <a:extLst>
              <a:ext uri="{FF2B5EF4-FFF2-40B4-BE49-F238E27FC236}">
                <a16:creationId xmlns:a16="http://schemas.microsoft.com/office/drawing/2014/main" id="{8AB9ABBC-BBF0-48C3-B868-D041E298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1350"/>
            <a:ext cx="6464300" cy="389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1: </a:t>
            </a:r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45755073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1957C2-932D-4686-B87D-E984D8BA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37540"/>
              </p:ext>
            </p:extLst>
          </p:nvPr>
        </p:nvGraphicFramePr>
        <p:xfrm>
          <a:off x="1475656" y="1381904"/>
          <a:ext cx="20162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388.814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277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opt1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36.462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3339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4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7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1: </a:t>
            </a:r>
            <a:r>
              <a:rPr lang="de-DE" dirty="0" err="1"/>
              <a:t>Results</a:t>
            </a:r>
            <a:r>
              <a:rPr lang="de-DE" dirty="0"/>
              <a:t> – Power &amp; Energy</a:t>
            </a:r>
          </a:p>
        </p:txBody>
      </p:sp>
      <p:graphicFrame>
        <p:nvGraphicFramePr>
          <p:cNvPr id="20" name="Chart 19"/>
          <p:cNvGraphicFramePr/>
          <p:nvPr>
            <p:extLst/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400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Introduction To The Project</a:t>
            </a:r>
          </a:p>
          <a:p>
            <a:pPr lvl="1"/>
            <a:r>
              <a:rPr lang="de-DE" dirty="0"/>
              <a:t>ADPCM Decoder Algorithm</a:t>
            </a:r>
          </a:p>
          <a:p>
            <a:pPr lvl="1"/>
            <a:r>
              <a:rPr lang="en-US" dirty="0"/>
              <a:t>Simulating and Implementing Steps </a:t>
            </a:r>
          </a:p>
          <a:p>
            <a:pPr lvl="1"/>
            <a:r>
              <a:rPr lang="en-US" dirty="0"/>
              <a:t>Preparing a Benchmark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Performance Optimized CPUs</a:t>
            </a:r>
          </a:p>
          <a:p>
            <a:pPr lvl="1"/>
            <a:endParaRPr lang="de-DE" dirty="0"/>
          </a:p>
          <a:p>
            <a:r>
              <a:rPr lang="de-DE" dirty="0"/>
              <a:t>Area Optimized CPUs</a:t>
            </a:r>
          </a:p>
          <a:p>
            <a:endParaRPr lang="en-US" dirty="0"/>
          </a:p>
          <a:p>
            <a:r>
              <a:rPr lang="en-US" dirty="0"/>
              <a:t>Conclusion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572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248650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1: </a:t>
            </a:r>
            <a:r>
              <a:rPr lang="de-DE" dirty="0" err="1"/>
              <a:t>Results</a:t>
            </a:r>
            <a:r>
              <a:rPr lang="de-DE" dirty="0"/>
              <a:t> – Area</a:t>
            </a:r>
          </a:p>
        </p:txBody>
      </p:sp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B0CE52C7-4A61-4390-97C7-16F6A3812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0036"/>
              </p:ext>
            </p:extLst>
          </p:nvPr>
        </p:nvGraphicFramePr>
        <p:xfrm>
          <a:off x="5288657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F7514884-E3DE-48CF-B32E-81EF88C77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112"/>
              </p:ext>
            </p:extLst>
          </p:nvPr>
        </p:nvGraphicFramePr>
        <p:xfrm>
          <a:off x="2840385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73CDCA3A-5DFF-4905-B870-C28C93ABD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55590"/>
              </p:ext>
            </p:extLst>
          </p:nvPr>
        </p:nvGraphicFramePr>
        <p:xfrm>
          <a:off x="5288657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2B45A4C2-BE01-4470-93C9-2EC8594DB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154239"/>
              </p:ext>
            </p:extLst>
          </p:nvPr>
        </p:nvGraphicFramePr>
        <p:xfrm>
          <a:off x="2840385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B526E6-6283-4149-BA87-C9009D269F1A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0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0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0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0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basis</a:t>
            </a:r>
            <a:r>
              <a:rPr lang="de-DE" altLang="de-DE" kern="0" dirty="0"/>
              <a:t>:</a:t>
            </a: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endParaRPr lang="de-DE" altLang="de-DE" kern="0" dirty="0"/>
          </a:p>
          <a:p>
            <a:r>
              <a:rPr lang="de-DE" altLang="de-DE" kern="0" dirty="0"/>
              <a:t>opt1:</a:t>
            </a:r>
          </a:p>
        </p:txBody>
      </p:sp>
    </p:spTree>
    <p:extLst>
      <p:ext uri="{BB962C8B-B14F-4D97-AF65-F5344CB8AC3E}">
        <p14:creationId xmlns:p14="http://schemas.microsoft.com/office/powerpoint/2010/main" val="87202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A260-1929-420E-BA6B-6D6669935280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 dirty="0" err="1"/>
              <a:t>Reducing</a:t>
            </a:r>
            <a:r>
              <a:rPr lang="de-DE" altLang="de-DE" dirty="0"/>
              <a:t> </a:t>
            </a:r>
            <a:r>
              <a:rPr lang="de-DE" altLang="de-DE" dirty="0" err="1"/>
              <a:t>number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components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just </a:t>
            </a:r>
            <a:r>
              <a:rPr lang="de-DE" altLang="de-DE" dirty="0" err="1"/>
              <a:t>one</a:t>
            </a:r>
            <a:endParaRPr lang="de-DE" altLang="de-DE" dirty="0"/>
          </a:p>
          <a:p>
            <a:pPr lvl="1"/>
            <a:r>
              <a:rPr lang="de-DE" altLang="de-DE" dirty="0" err="1"/>
              <a:t>Step</a:t>
            </a:r>
            <a:r>
              <a:rPr lang="de-DE" altLang="de-DE" dirty="0"/>
              <a:t> </a:t>
            </a:r>
            <a:r>
              <a:rPr lang="de-DE" altLang="de-DE" dirty="0" err="1"/>
              <a:t>calculation</a:t>
            </a:r>
            <a:r>
              <a:rPr lang="de-DE" altLang="de-DE" dirty="0"/>
              <a:t> and </a:t>
            </a:r>
            <a:r>
              <a:rPr lang="de-DE" altLang="de-DE" dirty="0" err="1"/>
              <a:t>decoding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two</a:t>
            </a:r>
            <a:r>
              <a:rPr lang="de-DE" altLang="de-DE" dirty="0"/>
              <a:t> </a:t>
            </a:r>
            <a:r>
              <a:rPr lang="de-DE" altLang="de-DE" dirty="0" err="1"/>
              <a:t>samples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done</a:t>
            </a:r>
            <a:r>
              <a:rPr lang="de-DE" altLang="de-DE" dirty="0"/>
              <a:t> in a </a:t>
            </a:r>
            <a:r>
              <a:rPr lang="de-DE" altLang="de-DE" dirty="0" err="1"/>
              <a:t>single</a:t>
            </a:r>
            <a:r>
              <a:rPr lang="de-DE" altLang="de-DE" dirty="0"/>
              <a:t> </a:t>
            </a:r>
            <a:r>
              <a:rPr lang="de-DE" altLang="de-DE" dirty="0" err="1"/>
              <a:t>component</a:t>
            </a:r>
            <a:endParaRPr lang="de-DE" altLang="de-DE" dirty="0"/>
          </a:p>
          <a:p>
            <a:r>
              <a:rPr lang="de-DE" altLang="de-DE" dirty="0"/>
              <a:t>Advantages</a:t>
            </a:r>
          </a:p>
          <a:p>
            <a:pPr lvl="1"/>
            <a:r>
              <a:rPr lang="de-DE" altLang="de-DE" dirty="0" err="1"/>
              <a:t>Reduced</a:t>
            </a:r>
            <a:r>
              <a:rPr lang="de-DE" altLang="de-DE" dirty="0"/>
              <a:t> </a:t>
            </a:r>
            <a:r>
              <a:rPr lang="de-DE" altLang="de-DE" dirty="0" err="1"/>
              <a:t>number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instructions</a:t>
            </a:r>
            <a:endParaRPr lang="de-DE" altLang="de-DE" dirty="0"/>
          </a:p>
          <a:p>
            <a:pPr lvl="1"/>
            <a:r>
              <a:rPr lang="de-DE" altLang="de-DE" dirty="0"/>
              <a:t>Code </a:t>
            </a:r>
            <a:r>
              <a:rPr lang="de-DE" altLang="de-DE" dirty="0" err="1"/>
              <a:t>inside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-loop </a:t>
            </a:r>
            <a:r>
              <a:rPr lang="de-DE" altLang="de-DE" dirty="0" err="1"/>
              <a:t>becomes</a:t>
            </a:r>
            <a:r>
              <a:rPr lang="de-DE" altLang="de-DE" dirty="0"/>
              <a:t> </a:t>
            </a:r>
            <a:r>
              <a:rPr lang="de-DE" altLang="de-DE" dirty="0" err="1"/>
              <a:t>very</a:t>
            </a:r>
            <a:r>
              <a:rPr lang="de-DE" altLang="de-DE" dirty="0"/>
              <a:t> simple</a:t>
            </a:r>
          </a:p>
        </p:txBody>
      </p:sp>
      <p:sp>
        <p:nvSpPr>
          <p:cNvPr id="72707" name="Title 3">
            <a:extLst>
              <a:ext uri="{FF2B5EF4-FFF2-40B4-BE49-F238E27FC236}">
                <a16:creationId xmlns:a16="http://schemas.microsoft.com/office/drawing/2014/main" id="{90FF5661-FD79-4BF5-83D7-6BA658D60ED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2</a:t>
            </a:r>
          </a:p>
        </p:txBody>
      </p:sp>
      <p:pic>
        <p:nvPicPr>
          <p:cNvPr id="72712" name="Picture 8">
            <a:extLst>
              <a:ext uri="{FF2B5EF4-FFF2-40B4-BE49-F238E27FC236}">
                <a16:creationId xmlns:a16="http://schemas.microsoft.com/office/drawing/2014/main" id="{7E289008-6A88-4E1E-B809-1E7E941D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98875"/>
            <a:ext cx="7370762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76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2: </a:t>
            </a:r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659082395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1957C2-932D-4686-B87D-E984D8BA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72001"/>
              </p:ext>
            </p:extLst>
          </p:nvPr>
        </p:nvGraphicFramePr>
        <p:xfrm>
          <a:off x="1475656" y="1381904"/>
          <a:ext cx="20162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388.814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277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opt2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18.258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3339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4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2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2: </a:t>
            </a:r>
            <a:r>
              <a:rPr lang="de-DE" dirty="0" err="1"/>
              <a:t>Results</a:t>
            </a:r>
            <a:r>
              <a:rPr lang="de-DE" dirty="0"/>
              <a:t> – Power &amp; Energy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794714435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22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B526E6-6283-4149-BA87-C9009D269F1A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basis</a:t>
            </a:r>
            <a:r>
              <a:rPr lang="de-DE" altLang="de-DE" kern="0" dirty="0"/>
              <a:t>:</a:t>
            </a: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endParaRPr lang="de-DE" altLang="de-DE" kern="0" dirty="0"/>
          </a:p>
          <a:p>
            <a:r>
              <a:rPr lang="de-DE" altLang="de-DE" kern="0" dirty="0"/>
              <a:t>opt2: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248650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2: </a:t>
            </a:r>
            <a:r>
              <a:rPr lang="de-DE" dirty="0" err="1"/>
              <a:t>Results</a:t>
            </a:r>
            <a:r>
              <a:rPr lang="de-DE" dirty="0"/>
              <a:t> – Area</a:t>
            </a:r>
          </a:p>
        </p:txBody>
      </p:sp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B0CE52C7-4A61-4390-97C7-16F6A38127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8657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F7514884-E3DE-48CF-B32E-81EF88C7750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40385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73CDCA3A-5DFF-4905-B870-C28C93ABD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29547"/>
              </p:ext>
            </p:extLst>
          </p:nvPr>
        </p:nvGraphicFramePr>
        <p:xfrm>
          <a:off x="5288657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2B45A4C2-BE01-4470-93C9-2EC8594DB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593365"/>
              </p:ext>
            </p:extLst>
          </p:nvPr>
        </p:nvGraphicFramePr>
        <p:xfrm>
          <a:off x="2840385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01602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C09A-CD78-4070-9389-E85B8A4E1A6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/>
              <a:t>Increase the number of samples decoded in one step</a:t>
            </a:r>
          </a:p>
          <a:p>
            <a:pPr lvl="1"/>
            <a:r>
              <a:rPr lang="de-DE" altLang="de-DE"/>
              <a:t>Currently: two output registers holding two decoded samples</a:t>
            </a:r>
          </a:p>
          <a:p>
            <a:pPr lvl="1"/>
            <a:r>
              <a:rPr lang="de-DE" altLang="de-DE"/>
              <a:t>In each register two 16-bit output samples can be stored</a:t>
            </a:r>
          </a:p>
          <a:p>
            <a:pPr lvl="1"/>
            <a:r>
              <a:rPr lang="de-DE" altLang="de-DE"/>
              <a:t>Goal: decode four samples with one instruction</a:t>
            </a:r>
          </a:p>
          <a:p>
            <a:r>
              <a:rPr lang="de-DE" altLang="de-DE"/>
              <a:t>New load instruction loads four input samples</a:t>
            </a:r>
          </a:p>
          <a:p>
            <a:pPr lvl="1"/>
            <a:r>
              <a:rPr lang="de-DE" altLang="de-DE"/>
              <a:t>Also increases address register</a:t>
            </a:r>
          </a:p>
        </p:txBody>
      </p:sp>
      <p:sp>
        <p:nvSpPr>
          <p:cNvPr id="78851" name="Title 3">
            <a:extLst>
              <a:ext uri="{FF2B5EF4-FFF2-40B4-BE49-F238E27FC236}">
                <a16:creationId xmlns:a16="http://schemas.microsoft.com/office/drawing/2014/main" id="{AD03F97F-F170-453F-A048-C9EDFCC12F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/>
              <a:t>Performance Optimization 3</a:t>
            </a:r>
          </a:p>
        </p:txBody>
      </p:sp>
      <p:pic>
        <p:nvPicPr>
          <p:cNvPr id="78853" name="Picture 5">
            <a:extLst>
              <a:ext uri="{FF2B5EF4-FFF2-40B4-BE49-F238E27FC236}">
                <a16:creationId xmlns:a16="http://schemas.microsoft.com/office/drawing/2014/main" id="{7DDF9F0E-C06B-49F2-B885-4CDEFE47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86200"/>
            <a:ext cx="8218487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12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3: </a:t>
            </a:r>
            <a:r>
              <a:rPr lang="de-DE" dirty="0" err="1"/>
              <a:t>Results</a:t>
            </a:r>
            <a:r>
              <a:rPr lang="de-DE" dirty="0"/>
              <a:t> –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849632118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61957C2-932D-4686-B87D-E984D8BA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6881"/>
              </p:ext>
            </p:extLst>
          </p:nvPr>
        </p:nvGraphicFramePr>
        <p:xfrm>
          <a:off x="1475656" y="1381904"/>
          <a:ext cx="201622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388.814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277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Cycles</a:t>
                      </a:r>
                      <a:r>
                        <a:rPr kumimoji="0" lang="de-D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opt3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6.554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3339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59,3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4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68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3: </a:t>
            </a:r>
            <a:r>
              <a:rPr lang="de-DE" dirty="0" err="1"/>
              <a:t>Results</a:t>
            </a:r>
            <a:r>
              <a:rPr lang="de-DE" dirty="0"/>
              <a:t> – Power &amp; Energy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79803723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881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3B526E6-6283-4149-BA87-C9009D269F1A}"/>
              </a:ext>
            </a:extLst>
          </p:cNvPr>
          <p:cNvSpPr txBox="1">
            <a:spLocks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basis</a:t>
            </a:r>
            <a:r>
              <a:rPr lang="de-DE" altLang="de-DE" kern="0" dirty="0"/>
              <a:t>:</a:t>
            </a: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br>
              <a:rPr lang="de-DE" altLang="de-DE" kern="0" dirty="0"/>
            </a:br>
            <a:endParaRPr lang="de-DE" altLang="de-DE" kern="0" dirty="0"/>
          </a:p>
          <a:p>
            <a:r>
              <a:rPr lang="de-DE" altLang="de-DE" kern="0" dirty="0"/>
              <a:t>opt3: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248650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3: </a:t>
            </a:r>
            <a:r>
              <a:rPr lang="de-DE" dirty="0" err="1"/>
              <a:t>Results</a:t>
            </a:r>
            <a:r>
              <a:rPr lang="de-DE" dirty="0"/>
              <a:t> – Area</a:t>
            </a:r>
          </a:p>
        </p:txBody>
      </p:sp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B0CE52C7-4A61-4390-97C7-16F6A381273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8657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F7514884-E3DE-48CF-B32E-81EF88C7750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40385" y="1196752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73CDCA3A-5DFF-4905-B870-C28C93ABD3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209129"/>
              </p:ext>
            </p:extLst>
          </p:nvPr>
        </p:nvGraphicFramePr>
        <p:xfrm>
          <a:off x="5288657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2B45A4C2-BE01-4470-93C9-2EC8594DB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149166"/>
              </p:ext>
            </p:extLst>
          </p:nvPr>
        </p:nvGraphicFramePr>
        <p:xfrm>
          <a:off x="2840385" y="3862859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88407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C09A-CD78-4070-9389-E85B8A4E1A6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altLang="de-DE" dirty="0" err="1"/>
              <a:t>Constrained</a:t>
            </a:r>
            <a:r>
              <a:rPr lang="de-DE" altLang="de-DE" dirty="0"/>
              <a:t> </a:t>
            </a:r>
            <a:r>
              <a:rPr lang="de-DE" altLang="de-DE" dirty="0" err="1"/>
              <a:t>number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operand</a:t>
            </a:r>
            <a:r>
              <a:rPr lang="de-DE" altLang="de-DE" dirty="0"/>
              <a:t> </a:t>
            </a:r>
            <a:r>
              <a:rPr lang="de-DE" altLang="de-DE" dirty="0" err="1"/>
              <a:t>registers</a:t>
            </a:r>
            <a:endParaRPr lang="de-DE" altLang="de-DE" dirty="0"/>
          </a:p>
          <a:p>
            <a:pPr lvl="1"/>
            <a:r>
              <a:rPr lang="de-DE" altLang="de-DE" dirty="0" err="1"/>
              <a:t>With</a:t>
            </a:r>
            <a:r>
              <a:rPr lang="de-DE" altLang="de-DE" dirty="0"/>
              <a:t> 32 </a:t>
            </a:r>
            <a:r>
              <a:rPr lang="de-DE" altLang="de-DE" dirty="0" err="1"/>
              <a:t>bit</a:t>
            </a:r>
            <a:r>
              <a:rPr lang="de-DE" altLang="de-DE" dirty="0"/>
              <a:t> </a:t>
            </a:r>
            <a:r>
              <a:rPr lang="de-DE" altLang="de-DE" dirty="0" err="1"/>
              <a:t>long</a:t>
            </a:r>
            <a:r>
              <a:rPr lang="de-DE" altLang="de-DE" dirty="0"/>
              <a:t> </a:t>
            </a:r>
            <a:r>
              <a:rPr lang="de-DE" altLang="de-DE" dirty="0" err="1"/>
              <a:t>instruction</a:t>
            </a:r>
            <a:r>
              <a:rPr lang="de-DE" altLang="de-DE" dirty="0"/>
              <a:t> </a:t>
            </a:r>
            <a:r>
              <a:rPr lang="de-DE" altLang="de-DE" dirty="0" err="1"/>
              <a:t>words</a:t>
            </a:r>
            <a:r>
              <a:rPr lang="de-DE" altLang="de-DE" dirty="0"/>
              <a:t>, 6 </a:t>
            </a:r>
            <a:r>
              <a:rPr lang="de-DE" altLang="de-DE" dirty="0" err="1"/>
              <a:t>bit</a:t>
            </a:r>
            <a:r>
              <a:rPr lang="de-DE" altLang="de-DE" dirty="0"/>
              <a:t> </a:t>
            </a:r>
            <a:r>
              <a:rPr lang="de-DE" altLang="de-DE" dirty="0" err="1"/>
              <a:t>opcode</a:t>
            </a:r>
            <a:r>
              <a:rPr lang="de-DE" altLang="de-DE" dirty="0"/>
              <a:t> and 5 </a:t>
            </a:r>
            <a:r>
              <a:rPr lang="de-DE" altLang="de-DE" dirty="0" err="1"/>
              <a:t>bit</a:t>
            </a:r>
            <a:r>
              <a:rPr lang="de-DE" altLang="de-DE" dirty="0"/>
              <a:t> </a:t>
            </a:r>
            <a:r>
              <a:rPr lang="de-DE" altLang="de-DE" dirty="0" err="1"/>
              <a:t>register</a:t>
            </a:r>
            <a:r>
              <a:rPr lang="de-DE" altLang="de-DE" dirty="0"/>
              <a:t> </a:t>
            </a:r>
            <a:r>
              <a:rPr lang="de-DE" altLang="de-DE" dirty="0" err="1"/>
              <a:t>addresses</a:t>
            </a:r>
            <a:r>
              <a:rPr lang="de-DE" altLang="de-DE" dirty="0"/>
              <a:t>, </a:t>
            </a:r>
            <a:r>
              <a:rPr lang="de-DE" altLang="de-DE" dirty="0" err="1"/>
              <a:t>only</a:t>
            </a:r>
            <a:r>
              <a:rPr lang="de-DE" altLang="de-DE" dirty="0"/>
              <a:t> 5 </a:t>
            </a:r>
            <a:r>
              <a:rPr lang="de-DE" altLang="de-DE" dirty="0" err="1"/>
              <a:t>register</a:t>
            </a:r>
            <a:r>
              <a:rPr lang="de-DE" altLang="de-DE" dirty="0"/>
              <a:t> </a:t>
            </a:r>
            <a:r>
              <a:rPr lang="de-DE" altLang="de-DE" dirty="0" err="1"/>
              <a:t>operands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supported</a:t>
            </a:r>
          </a:p>
          <a:p>
            <a:pPr lvl="1"/>
            <a:r>
              <a:rPr lang="de-DE" altLang="de-DE" dirty="0" err="1"/>
              <a:t>Used</a:t>
            </a:r>
            <a:r>
              <a:rPr lang="de-DE" altLang="de-DE" dirty="0"/>
              <a:t> </a:t>
            </a:r>
            <a:r>
              <a:rPr lang="de-DE" altLang="de-DE" dirty="0" err="1"/>
              <a:t>operand</a:t>
            </a:r>
            <a:r>
              <a:rPr lang="de-DE" altLang="de-DE" dirty="0"/>
              <a:t> </a:t>
            </a:r>
            <a:r>
              <a:rPr lang="de-DE" altLang="de-DE" dirty="0" err="1"/>
              <a:t>registers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input</a:t>
            </a:r>
            <a:r>
              <a:rPr lang="de-DE" altLang="de-DE" dirty="0"/>
              <a:t> and </a:t>
            </a:r>
            <a:r>
              <a:rPr lang="de-DE" altLang="de-DE" dirty="0" err="1"/>
              <a:t>output</a:t>
            </a:r>
            <a:r>
              <a:rPr lang="de-DE" altLang="de-DE" dirty="0"/>
              <a:t> </a:t>
            </a:r>
            <a:r>
              <a:rPr lang="de-DE" altLang="de-DE" dirty="0" err="1"/>
              <a:t>simultaneously</a:t>
            </a:r>
            <a:endParaRPr lang="de-DE" altLang="de-DE" dirty="0"/>
          </a:p>
          <a:p>
            <a:pPr lvl="1"/>
            <a:r>
              <a:rPr lang="de-DE" altLang="de-DE" dirty="0" err="1"/>
              <a:t>Unproblematic</a:t>
            </a:r>
            <a:r>
              <a:rPr lang="de-DE" altLang="de-DE" dirty="0"/>
              <a:t> due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pipeline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br>
              <a:rPr lang="de-DE" altLang="de-DE" dirty="0"/>
            </a:br>
            <a:endParaRPr lang="de-DE" altLang="de-DE" dirty="0"/>
          </a:p>
          <a:p>
            <a:r>
              <a:rPr lang="de-DE" altLang="de-DE" dirty="0"/>
              <a:t>Standard </a:t>
            </a:r>
            <a:r>
              <a:rPr lang="de-DE" altLang="de-DE" dirty="0" err="1"/>
              <a:t>register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</a:t>
            </a:r>
            <a:r>
              <a:rPr lang="de-DE" altLang="de-DE" dirty="0" err="1"/>
              <a:t>only</a:t>
            </a:r>
            <a:r>
              <a:rPr lang="de-DE" altLang="de-DE" dirty="0"/>
              <a:t> </a:t>
            </a:r>
            <a:r>
              <a:rPr lang="de-DE" altLang="de-DE" dirty="0" err="1"/>
              <a:t>supports</a:t>
            </a:r>
            <a:r>
              <a:rPr lang="de-DE" altLang="de-DE" dirty="0"/>
              <a:t> a maximum </a:t>
            </a:r>
            <a:r>
              <a:rPr lang="de-DE" altLang="de-DE" dirty="0" err="1"/>
              <a:t>of</a:t>
            </a:r>
            <a:r>
              <a:rPr lang="de-DE" altLang="de-DE" dirty="0"/>
              <a:t> 4 </a:t>
            </a:r>
            <a:r>
              <a:rPr lang="de-DE" altLang="de-DE" dirty="0" err="1"/>
              <a:t>read</a:t>
            </a:r>
            <a:r>
              <a:rPr lang="de-DE" altLang="de-DE" dirty="0"/>
              <a:t> and 4 </a:t>
            </a:r>
            <a:r>
              <a:rPr lang="de-DE" altLang="de-DE" dirty="0" err="1"/>
              <a:t>write</a:t>
            </a:r>
            <a:r>
              <a:rPr lang="de-DE" altLang="de-DE" dirty="0"/>
              <a:t> </a:t>
            </a:r>
            <a:r>
              <a:rPr lang="de-DE" altLang="de-DE" dirty="0" err="1"/>
              <a:t>ports</a:t>
            </a:r>
            <a:endParaRPr lang="de-DE" altLang="de-DE" dirty="0"/>
          </a:p>
          <a:p>
            <a:pPr lvl="1"/>
            <a:r>
              <a:rPr lang="de-DE" altLang="de-DE" dirty="0"/>
              <a:t>Data </a:t>
            </a:r>
            <a:r>
              <a:rPr lang="de-DE" altLang="de-DE" dirty="0" err="1"/>
              <a:t>parallelism</a:t>
            </a:r>
            <a:r>
              <a:rPr lang="de-DE" altLang="de-DE" dirty="0"/>
              <a:t> </a:t>
            </a:r>
            <a:r>
              <a:rPr lang="de-DE" altLang="de-DE" dirty="0" err="1"/>
              <a:t>requires</a:t>
            </a:r>
            <a:r>
              <a:rPr lang="de-DE" altLang="de-DE" dirty="0"/>
              <a:t> </a:t>
            </a:r>
            <a:r>
              <a:rPr lang="de-DE" altLang="de-DE" dirty="0" err="1"/>
              <a:t>storing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multiple </a:t>
            </a:r>
            <a:r>
              <a:rPr lang="de-DE" altLang="de-DE" dirty="0" err="1"/>
              <a:t>samples</a:t>
            </a:r>
            <a:r>
              <a:rPr lang="de-DE" altLang="de-DE" dirty="0"/>
              <a:t> in </a:t>
            </a:r>
            <a:r>
              <a:rPr lang="de-DE" altLang="de-DE" dirty="0" err="1"/>
              <a:t>one</a:t>
            </a:r>
            <a:r>
              <a:rPr lang="de-DE" altLang="de-DE" dirty="0"/>
              <a:t> </a:t>
            </a:r>
            <a:r>
              <a:rPr lang="de-DE" altLang="de-DE" dirty="0" err="1"/>
              <a:t>register</a:t>
            </a:r>
            <a:endParaRPr lang="de-DE" altLang="de-DE" dirty="0"/>
          </a:p>
          <a:p>
            <a:pPr lvl="1"/>
            <a:r>
              <a:rPr lang="de-DE" altLang="de-DE" dirty="0" err="1"/>
              <a:t>Theoretical</a:t>
            </a:r>
            <a:r>
              <a:rPr lang="de-DE" altLang="de-DE" dirty="0"/>
              <a:t> </a:t>
            </a:r>
            <a:r>
              <a:rPr lang="de-DE" altLang="de-DE" dirty="0" err="1"/>
              <a:t>limit</a:t>
            </a:r>
            <a:r>
              <a:rPr lang="de-DE" altLang="de-DE" dirty="0"/>
              <a:t>: 7 </a:t>
            </a:r>
            <a:r>
              <a:rPr lang="de-DE" altLang="de-DE" dirty="0" err="1"/>
              <a:t>output</a:t>
            </a:r>
            <a:r>
              <a:rPr lang="de-DE" altLang="de-DE" dirty="0"/>
              <a:t> </a:t>
            </a:r>
            <a:r>
              <a:rPr lang="de-DE" altLang="de-DE" dirty="0" err="1"/>
              <a:t>samples</a:t>
            </a:r>
            <a:r>
              <a:rPr lang="de-DE" altLang="de-DE" dirty="0"/>
              <a:t> </a:t>
            </a:r>
            <a:r>
              <a:rPr lang="de-DE" altLang="de-DE" dirty="0" err="1"/>
              <a:t>written</a:t>
            </a:r>
            <a:r>
              <a:rPr lang="de-DE" altLang="de-DE" dirty="0"/>
              <a:t> in </a:t>
            </a:r>
            <a:r>
              <a:rPr lang="de-DE" altLang="de-DE" dirty="0" err="1"/>
              <a:t>one</a:t>
            </a:r>
            <a:r>
              <a:rPr lang="de-DE" altLang="de-DE" dirty="0"/>
              <a:t> </a:t>
            </a:r>
            <a:r>
              <a:rPr lang="de-DE" altLang="de-DE" dirty="0" err="1"/>
              <a:t>instruction</a:t>
            </a:r>
            <a:endParaRPr lang="de-DE" altLang="de-DE" dirty="0"/>
          </a:p>
          <a:p>
            <a:pPr lvl="1"/>
            <a:r>
              <a:rPr lang="de-DE" altLang="de-DE" dirty="0"/>
              <a:t>The </a:t>
            </a:r>
            <a:r>
              <a:rPr lang="de-DE" altLang="de-DE" dirty="0" err="1"/>
              <a:t>third</a:t>
            </a:r>
            <a:r>
              <a:rPr lang="de-DE" altLang="de-DE" dirty="0"/>
              <a:t> </a:t>
            </a:r>
            <a:r>
              <a:rPr lang="de-DE" altLang="de-DE" dirty="0" err="1"/>
              <a:t>optimized</a:t>
            </a:r>
            <a:r>
              <a:rPr lang="de-DE" altLang="de-DE" dirty="0"/>
              <a:t> CPU </a:t>
            </a:r>
            <a:r>
              <a:rPr lang="de-DE" altLang="de-DE" dirty="0" err="1"/>
              <a:t>supports</a:t>
            </a:r>
            <a:r>
              <a:rPr lang="de-DE" altLang="de-DE" dirty="0"/>
              <a:t> a maximum </a:t>
            </a:r>
            <a:r>
              <a:rPr lang="de-DE" altLang="de-DE" dirty="0" err="1"/>
              <a:t>of</a:t>
            </a:r>
            <a:r>
              <a:rPr lang="de-DE" altLang="de-DE" dirty="0"/>
              <a:t> 4 </a:t>
            </a:r>
            <a:r>
              <a:rPr lang="de-DE" altLang="de-DE" dirty="0" err="1"/>
              <a:t>output</a:t>
            </a:r>
            <a:r>
              <a:rPr lang="de-DE" altLang="de-DE" dirty="0"/>
              <a:t> </a:t>
            </a:r>
            <a:r>
              <a:rPr lang="de-DE" altLang="de-DE" dirty="0" err="1"/>
              <a:t>samples</a:t>
            </a:r>
            <a:endParaRPr lang="de-DE" altLang="de-DE" dirty="0"/>
          </a:p>
        </p:txBody>
      </p:sp>
      <p:sp>
        <p:nvSpPr>
          <p:cNvPr id="78851" name="Title 3">
            <a:extLst>
              <a:ext uri="{FF2B5EF4-FFF2-40B4-BE49-F238E27FC236}">
                <a16:creationId xmlns:a16="http://schemas.microsoft.com/office/drawing/2014/main" id="{AD03F97F-F170-453F-A048-C9EDFCC12F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 dirty="0"/>
              <a:t>Performance </a:t>
            </a:r>
            <a:r>
              <a:rPr lang="de-DE" altLang="de-DE" dirty="0" err="1"/>
              <a:t>Optimization</a:t>
            </a:r>
            <a:r>
              <a:rPr lang="de-DE" altLang="de-DE" dirty="0"/>
              <a:t>: Problems</a:t>
            </a:r>
          </a:p>
        </p:txBody>
      </p:sp>
    </p:spTree>
    <p:extLst>
      <p:ext uri="{BB962C8B-B14F-4D97-AF65-F5344CB8AC3E}">
        <p14:creationId xmlns:p14="http://schemas.microsoft.com/office/powerpoint/2010/main" val="11025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ADPCM Algorithm (pseudo code)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indexTable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stepsizeTable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371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494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544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724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876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963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1060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1166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1282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1411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1552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1707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1878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2066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2272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2499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2749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3024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3327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3660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4026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4428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4871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5358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5894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6484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7132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7845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8630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9493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10442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11487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12635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13899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15289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16818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18500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20350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22385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24623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27086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29794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32767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48860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8357939" cy="561975"/>
          </a:xfrm>
        </p:spPr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Optimization</a:t>
            </a:r>
            <a:r>
              <a:rPr lang="de-DE" dirty="0"/>
              <a:t> 3: Overall </a:t>
            </a:r>
            <a:r>
              <a:rPr lang="de-DE" dirty="0" err="1"/>
              <a:t>Speedup</a:t>
            </a:r>
            <a:endParaRPr lang="de-DE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603229648"/>
              </p:ext>
            </p:extLst>
          </p:nvPr>
        </p:nvGraphicFramePr>
        <p:xfrm>
          <a:off x="609054" y="1124744"/>
          <a:ext cx="792088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4073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optimization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881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Goal: Reducing the needed slices and LUTs</a:t>
            </a:r>
          </a:p>
          <a:p>
            <a:r>
              <a:rPr lang="en-US" dirty="0"/>
              <a:t>Method: Using as few components as possible</a:t>
            </a:r>
          </a:p>
          <a:p>
            <a:pPr lvl="1"/>
            <a:r>
              <a:rPr lang="en-US" dirty="0"/>
              <a:t>By simply removing as many hardware resources as possible from the CPU description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02" y="2847386"/>
            <a:ext cx="4383421" cy="32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en-US" dirty="0"/>
              <a:t>MUL0 and DIV0 resources are removed from the CPU</a:t>
            </a:r>
          </a:p>
          <a:p>
            <a:pPr lvl="1"/>
            <a:r>
              <a:rPr lang="en-US"/>
              <a:t> </a:t>
            </a:r>
            <a:r>
              <a:rPr lang="en-US" dirty="0"/>
              <a:t>A</a:t>
            </a:r>
            <a:r>
              <a:rPr lang="en-US"/>
              <a:t>long </a:t>
            </a:r>
            <a:r>
              <a:rPr lang="en-US" dirty="0"/>
              <a:t>with the instructions that use these </a:t>
            </a:r>
            <a:r>
              <a:rPr lang="de-DE" dirty="0" err="1"/>
              <a:t>resources</a:t>
            </a:r>
            <a:endParaRPr lang="de-DE" dirty="0"/>
          </a:p>
          <a:p>
            <a:pPr marL="476250" lvl="1" indent="0">
              <a:buNone/>
            </a:pPr>
            <a:endParaRPr lang="de-DE" dirty="0"/>
          </a:p>
          <a:p>
            <a:r>
              <a:rPr lang="en-US" dirty="0"/>
              <a:t>The size of the register file is reduced from 32 to only 16 registers.</a:t>
            </a:r>
          </a:p>
          <a:p>
            <a:pPr lvl="1"/>
            <a:r>
              <a:rPr lang="en-US" dirty="0"/>
              <a:t>Registers are addressed using only 4 bits instead of 5 bits.</a:t>
            </a:r>
          </a:p>
          <a:p>
            <a:pPr lvl="2"/>
            <a:r>
              <a:rPr lang="en-US" dirty="0"/>
              <a:t>The micro operations </a:t>
            </a:r>
            <a:r>
              <a:rPr lang="de-DE" dirty="0"/>
              <a:t>which use the register address is modified </a:t>
            </a:r>
          </a:p>
          <a:p>
            <a:pPr lvl="2"/>
            <a:r>
              <a:rPr lang="en-US" dirty="0"/>
              <a:t>In those macros we simply removed the most significant bit before calling </a:t>
            </a:r>
            <a:r>
              <a:rPr lang="en-US" dirty="0" err="1"/>
              <a:t>GPR.read</a:t>
            </a:r>
            <a:r>
              <a:rPr lang="en-US" dirty="0"/>
              <a:t>() or </a:t>
            </a:r>
            <a:r>
              <a:rPr lang="en-US" dirty="0" err="1"/>
              <a:t>GPR.write</a:t>
            </a:r>
            <a:r>
              <a:rPr lang="en-US" dirty="0"/>
              <a:t>() with a register address</a:t>
            </a:r>
          </a:p>
          <a:p>
            <a:pPr lvl="1"/>
            <a:r>
              <a:rPr lang="en-US" dirty="0"/>
              <a:t>The dedicated link register, and hence the </a:t>
            </a:r>
            <a:r>
              <a:rPr lang="en-US" dirty="0" err="1"/>
              <a:t>jal</a:t>
            </a:r>
            <a:r>
              <a:rPr lang="en-US" dirty="0"/>
              <a:t>, </a:t>
            </a:r>
            <a:r>
              <a:rPr lang="en-US" dirty="0" err="1"/>
              <a:t>jalr</a:t>
            </a:r>
            <a:r>
              <a:rPr lang="en-US" dirty="0"/>
              <a:t>, and </a:t>
            </a:r>
            <a:r>
              <a:rPr lang="en-US" dirty="0" err="1"/>
              <a:t>jr</a:t>
            </a:r>
            <a:r>
              <a:rPr lang="en-US" dirty="0"/>
              <a:t> instructions are removed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 1</a:t>
            </a:r>
          </a:p>
        </p:txBody>
      </p:sp>
    </p:spTree>
    <p:extLst>
      <p:ext uri="{BB962C8B-B14F-4D97-AF65-F5344CB8AC3E}">
        <p14:creationId xmlns:p14="http://schemas.microsoft.com/office/powerpoint/2010/main" val="498444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 1: Results - Slices, LUTs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45647272"/>
              </p:ext>
            </p:extLst>
          </p:nvPr>
        </p:nvGraphicFramePr>
        <p:xfrm>
          <a:off x="1043608" y="1412776"/>
          <a:ext cx="662473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5856" y="213285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(5%)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5487" y="387819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(2,4%)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465313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(6%)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520365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(3%)</a:t>
            </a:r>
          </a:p>
        </p:txBody>
      </p:sp>
    </p:spTree>
    <p:extLst>
      <p:ext uri="{BB962C8B-B14F-4D97-AF65-F5344CB8AC3E}">
        <p14:creationId xmlns:p14="http://schemas.microsoft.com/office/powerpoint/2010/main" val="127059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Yet more </a:t>
            </a:r>
            <a:r>
              <a:rPr lang="en-US" dirty="0"/>
              <a:t>registers are removed from the </a:t>
            </a:r>
            <a:r>
              <a:rPr lang="en-US"/>
              <a:t>register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Registers are generalized and reused as much as possible</a:t>
            </a:r>
          </a:p>
          <a:p>
            <a:pPr lvl="1"/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en-US" dirty="0"/>
              <a:t>in each iteration the base address of the input sample array has to be reloaded</a:t>
            </a:r>
          </a:p>
          <a:p>
            <a:endParaRPr lang="en-US" dirty="0"/>
          </a:p>
          <a:p>
            <a:r>
              <a:rPr lang="en-US" dirty="0"/>
              <a:t>The code is re-implemented in order to use only seven </a:t>
            </a:r>
            <a:r>
              <a:rPr lang="de-DE"/>
              <a:t>registers</a:t>
            </a:r>
            <a:endParaRPr lang="de-DE" dirty="0"/>
          </a:p>
          <a:p>
            <a:endParaRPr lang="en-US" dirty="0"/>
          </a:p>
          <a:p>
            <a:r>
              <a:rPr lang="en-US" dirty="0"/>
              <a:t>This increases the number of required instruction cycles, and hence the execution </a:t>
            </a:r>
            <a:r>
              <a:rPr lang="de-DE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8039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 2: Results - Slices, LUTs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07032353"/>
              </p:ext>
            </p:extLst>
          </p:nvPr>
        </p:nvGraphicFramePr>
        <p:xfrm>
          <a:off x="899592" y="1412776"/>
          <a:ext cx="698477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71800" y="213285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(5%)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465313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(6%)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4552" y="386104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(2,4%)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3816" y="5186513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(3%)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439610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(1,7%)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4636" y="527274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(2,5%)</a:t>
            </a:r>
          </a:p>
        </p:txBody>
      </p:sp>
    </p:spTree>
    <p:extLst>
      <p:ext uri="{BB962C8B-B14F-4D97-AF65-F5344CB8AC3E}">
        <p14:creationId xmlns:p14="http://schemas.microsoft.com/office/powerpoint/2010/main" val="419579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Optimization: Results – Power &amp; Energy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50603477"/>
              </p:ext>
            </p:extLst>
          </p:nvPr>
        </p:nvGraphicFramePr>
        <p:xfrm>
          <a:off x="1475656" y="1340768"/>
          <a:ext cx="6096000" cy="4364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99642"/>
              </p:ext>
            </p:extLst>
          </p:nvPr>
        </p:nvGraphicFramePr>
        <p:xfrm>
          <a:off x="-1" y="5733256"/>
          <a:ext cx="9144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Execution</a:t>
                      </a:r>
                      <a:r>
                        <a:rPr lang="de-DE" sz="14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Time [ms]</a:t>
                      </a:r>
                      <a:endParaRPr lang="de-DE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7,78</a:t>
                      </a:r>
                      <a:endParaRPr lang="de-D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800" b="1" kern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de-DE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4,79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4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</a:t>
            </a:r>
            <a:r>
              <a:rPr lang="de-DE" dirty="0" err="1"/>
              <a:t>Optimization</a:t>
            </a:r>
            <a:r>
              <a:rPr lang="de-DE" dirty="0"/>
              <a:t>: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As we used the registers (from r0 </a:t>
            </a:r>
            <a:r>
              <a:rPr lang="de-DE" dirty="0" err="1"/>
              <a:t>to</a:t>
            </a:r>
            <a:r>
              <a:rPr lang="de-DE" dirty="0"/>
              <a:t> r7), r0 could not be used as a general purpose register.</a:t>
            </a:r>
          </a:p>
          <a:p>
            <a:pPr lvl="1"/>
            <a:r>
              <a:rPr lang="de-DE" dirty="0"/>
              <a:t>Could be hardware coded</a:t>
            </a:r>
          </a:p>
          <a:p>
            <a:endParaRPr lang="de-DE" dirty="0"/>
          </a:p>
          <a:p>
            <a:r>
              <a:rPr lang="de-DE" dirty="0"/>
              <a:t>After re-implementing the code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optmization</a:t>
            </a:r>
            <a:r>
              <a:rPr lang="de-DE" dirty="0"/>
              <a:t>, it was not feasable to debug with dlxsim </a:t>
            </a:r>
          </a:p>
          <a:p>
            <a:pPr lvl="1"/>
            <a:r>
              <a:rPr lang="de-DE" dirty="0" err="1"/>
              <a:t>Dlxsim</a:t>
            </a:r>
            <a:r>
              <a:rPr lang="de-DE" dirty="0"/>
              <a:t> shows correct results, but </a:t>
            </a:r>
            <a:r>
              <a:rPr lang="de-DE" dirty="0" err="1"/>
              <a:t>ModelSim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419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Optimizing performance can be applied on costs of either power and energy or area</a:t>
            </a:r>
          </a:p>
          <a:p>
            <a:pPr lvl="1"/>
            <a:r>
              <a:rPr lang="de-DE" dirty="0"/>
              <a:t>In our project the performance optimization caused a small loss of area</a:t>
            </a:r>
          </a:p>
          <a:p>
            <a:endParaRPr lang="de-DE" dirty="0"/>
          </a:p>
          <a:p>
            <a:r>
              <a:rPr lang="de-DE" dirty="0"/>
              <a:t>Optimizing area can be applied on costs of performance, power or energy</a:t>
            </a:r>
          </a:p>
        </p:txBody>
      </p:sp>
    </p:spTree>
    <p:extLst>
      <p:ext uri="{BB962C8B-B14F-4D97-AF65-F5344CB8AC3E}">
        <p14:creationId xmlns:p14="http://schemas.microsoft.com/office/powerpoint/2010/main" val="196830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ADPCM Algorithm (pseudo code)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adpcm_decoder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indata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len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len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len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--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 {</a:t>
            </a: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 }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193509" y="2172929"/>
            <a:ext cx="5677597" cy="3498576"/>
          </a:xfrm>
          <a:prstGeom prst="rect">
            <a:avLst/>
          </a:prstGeom>
          <a:solidFill>
            <a:srgbClr val="FFFEF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1818096" y="2560836"/>
            <a:ext cx="4598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Step 1 - get the delta value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bufferstep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      delta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inputbuffer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0xf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inputbuffer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/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delta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inputbuffer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0xf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bufferstep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!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bufferstep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1720945" y="2470802"/>
            <a:ext cx="5150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Step 2 - Find new index value (for later)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step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stepsizeTable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index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indexTable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delta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88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index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88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Step 3 - Separate sign and magnitude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sign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delta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delta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delta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1658898" y="2470802"/>
            <a:ext cx="5823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Step 4 - difference and new predicted value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vpdiff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step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delta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vpdiff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delta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vpdiff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delta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vpdiff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&gt;&gt;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sign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valpred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vpdiff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valpred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vpdiff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5118" y="3114834"/>
            <a:ext cx="5823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 Step 5 - clamp output value 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valpred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32767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valpred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32767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valpred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32768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 valpred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de-DE" dirty="0">
                <a:solidFill>
                  <a:srgbClr val="FF8000"/>
                </a:solidFill>
                <a:highlight>
                  <a:srgbClr val="FFFFFF"/>
                </a:highlight>
              </a:rPr>
              <a:t>32768</a:t>
            </a:r>
            <a:r>
              <a:rPr lang="de-DE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8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7" grpId="0"/>
      <p:bldP spid="17" grpId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Benchmark Results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 CPU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Optimized</a:t>
            </a:r>
            <a:r>
              <a:rPr lang="de-DE" dirty="0"/>
              <a:t> Version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65848D-938A-43BE-8BE7-8592D098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7" y="1772816"/>
            <a:ext cx="7740352" cy="15686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1E984D-6918-46C4-8381-E582DD75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7" y="4437112"/>
            <a:ext cx="7740352" cy="15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Benchmark Results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Optimized</a:t>
            </a:r>
            <a:r>
              <a:rPr lang="de-DE" dirty="0"/>
              <a:t> Version 2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Optimized</a:t>
            </a:r>
            <a:r>
              <a:rPr lang="de-DE" dirty="0"/>
              <a:t> Version 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0E165A-3316-4AB4-B8A1-C1428810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7" y="1772816"/>
            <a:ext cx="7740352" cy="1552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6CA91B-4307-4495-807C-76287EB7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509884"/>
            <a:ext cx="7740352" cy="15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2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Benchmark Results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Area </a:t>
            </a:r>
            <a:r>
              <a:rPr lang="de-DE" dirty="0" err="1"/>
              <a:t>Optimized</a:t>
            </a:r>
            <a:r>
              <a:rPr lang="de-DE" dirty="0"/>
              <a:t> Version 1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Area </a:t>
            </a:r>
            <a:r>
              <a:rPr lang="de-DE" dirty="0" err="1"/>
              <a:t>Optimized</a:t>
            </a:r>
            <a:r>
              <a:rPr lang="de-DE" dirty="0"/>
              <a:t> Version 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01C41E-1027-425B-8CB8-3E3DDEA5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04447"/>
            <a:ext cx="7740352" cy="15525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54CA72C-C36E-4DEC-BEE8-FBF7A897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4" y="4476437"/>
            <a:ext cx="7742216" cy="15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6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Simulating ADPCM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compiled with </a:t>
            </a: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/>
              <a:t>and executed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Converted to assembly:</a:t>
            </a:r>
          </a:p>
          <a:p>
            <a:pPr lvl="1"/>
            <a:r>
              <a:rPr lang="en-US" dirty="0"/>
              <a:t>To understand the instructions used for the decoder </a:t>
            </a:r>
          </a:p>
          <a:p>
            <a:pPr lvl="1"/>
            <a:r>
              <a:rPr lang="en-US" dirty="0"/>
              <a:t>Easier to replace group of instructions with new instructions</a:t>
            </a:r>
          </a:p>
          <a:p>
            <a:pPr lvl="1"/>
            <a:r>
              <a:rPr lang="en-US" dirty="0"/>
              <a:t>Very helpful in area optimizing to find out the unneeded components </a:t>
            </a:r>
          </a:p>
          <a:p>
            <a:pPr lvl="1"/>
            <a:endParaRPr lang="en-US" dirty="0"/>
          </a:p>
          <a:p>
            <a:r>
              <a:rPr lang="en-US" dirty="0"/>
              <a:t>Simulated with </a:t>
            </a:r>
            <a:r>
              <a:rPr lang="en-US" b="1" dirty="0" err="1"/>
              <a:t>dlxsim</a:t>
            </a:r>
            <a:r>
              <a:rPr lang="en-US" dirty="0"/>
              <a:t>  and </a:t>
            </a:r>
            <a:r>
              <a:rPr lang="en-US" b="1" dirty="0" err="1"/>
              <a:t>ModelSim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Using the unmodified CPU</a:t>
            </a:r>
          </a:p>
          <a:p>
            <a:endParaRPr lang="en-US" dirty="0"/>
          </a:p>
          <a:p>
            <a:r>
              <a:rPr lang="en-US" dirty="0"/>
              <a:t>The output correctness is verified by comparing results</a:t>
            </a:r>
          </a:p>
        </p:txBody>
      </p:sp>
    </p:spTree>
    <p:extLst>
      <p:ext uri="{BB962C8B-B14F-4D97-AF65-F5344CB8AC3E}">
        <p14:creationId xmlns:p14="http://schemas.microsoft.com/office/powerpoint/2010/main" val="45916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ADPCM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with App loaded to the FPGA and simulated</a:t>
            </a:r>
          </a:p>
          <a:p>
            <a:pPr lvl="1"/>
            <a:r>
              <a:rPr lang="en-US" dirty="0"/>
              <a:t>Bitrate </a:t>
            </a:r>
            <a:r>
              <a:rPr lang="de-DE" dirty="0"/>
              <a:t>in dlx_Toplevel.vhd set to 96 kHz </a:t>
            </a:r>
            <a:r>
              <a:rPr lang="en-US" dirty="0"/>
              <a:t>audio</a:t>
            </a:r>
          </a:p>
          <a:p>
            <a:pPr lvl="1"/>
            <a:r>
              <a:rPr lang="en-US" dirty="0"/>
              <a:t>A </a:t>
            </a:r>
            <a:r>
              <a:rPr lang="de-DE" dirty="0"/>
              <a:t>bitstream is </a:t>
            </a:r>
            <a:r>
              <a:rPr lang="en-US" dirty="0"/>
              <a:t>generated</a:t>
            </a:r>
            <a:r>
              <a:rPr lang="de-DE" dirty="0"/>
              <a:t> using </a:t>
            </a:r>
            <a:r>
              <a:rPr lang="en-US" dirty="0"/>
              <a:t>Xilinx ISE for </a:t>
            </a:r>
            <a:r>
              <a:rPr lang="en-US" dirty="0" err="1"/>
              <a:t>dlx_basis</a:t>
            </a:r>
            <a:r>
              <a:rPr lang="en-US" dirty="0"/>
              <a:t> CPU </a:t>
            </a:r>
            <a:endParaRPr lang="de-DE" dirty="0"/>
          </a:p>
          <a:p>
            <a:pPr lvl="1"/>
            <a:r>
              <a:rPr lang="en-US" dirty="0"/>
              <a:t>The bitstream is initialized with the application and </a:t>
            </a:r>
            <a:r>
              <a:rPr lang="de-DE" dirty="0"/>
              <a:t>uploaded</a:t>
            </a:r>
          </a:p>
          <a:p>
            <a:endParaRPr lang="en-US" dirty="0"/>
          </a:p>
          <a:p>
            <a:r>
              <a:rPr lang="en-US" dirty="0"/>
              <a:t>As a result we could hear the decoded output by the FPGA</a:t>
            </a:r>
          </a:p>
          <a:p>
            <a:pPr lvl="1"/>
            <a:r>
              <a:rPr lang="en-US" dirty="0"/>
              <a:t>Very slow playback at 25, 50, 75 MHz </a:t>
            </a:r>
          </a:p>
          <a:p>
            <a:pPr lvl="1"/>
            <a:r>
              <a:rPr lang="en-US" dirty="0"/>
              <a:t>Yet slow playback at 100 MHz (deep sound) </a:t>
            </a:r>
          </a:p>
          <a:p>
            <a:endParaRPr lang="en-US" dirty="0"/>
          </a:p>
          <a:p>
            <a:r>
              <a:rPr lang="en-US" dirty="0"/>
              <a:t>Sound is encoded with 192 kHz instead of 96 kHz </a:t>
            </a:r>
          </a:p>
          <a:p>
            <a:pPr lvl="1"/>
            <a:r>
              <a:rPr lang="en-US" dirty="0"/>
              <a:t>We resampled the provided audio data by decoding the sound and re-encoding it with 96 kHz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8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Preparing a Benchmark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and the function calling are removed from </a:t>
            </a:r>
            <a:r>
              <a:rPr lang="en-US" dirty="0" err="1"/>
              <a:t>adpcm.c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provided </a:t>
            </a:r>
            <a:r>
              <a:rPr lang="en-US" dirty="0" err="1"/>
              <a:t>adpcmDataStereo_MINI.h</a:t>
            </a:r>
            <a:r>
              <a:rPr lang="en-US" dirty="0"/>
              <a:t> is linked</a:t>
            </a:r>
            <a:endParaRPr lang="de-DE" dirty="0"/>
          </a:p>
          <a:p>
            <a:pPr lvl="1"/>
            <a:r>
              <a:rPr lang="en-US" dirty="0"/>
              <a:t>Converted to Assembly</a:t>
            </a:r>
          </a:p>
          <a:p>
            <a:endParaRPr lang="en-US" dirty="0"/>
          </a:p>
          <a:p>
            <a:r>
              <a:rPr lang="en-US" dirty="0"/>
              <a:t>Simulated with </a:t>
            </a:r>
            <a:r>
              <a:rPr lang="en-US" dirty="0" err="1"/>
              <a:t>ModelSim</a:t>
            </a:r>
            <a:r>
              <a:rPr lang="en-US" dirty="0"/>
              <a:t> to record the count of cycles</a:t>
            </a:r>
          </a:p>
          <a:p>
            <a:pPr lvl="1"/>
            <a:r>
              <a:rPr lang="en-US" dirty="0"/>
              <a:t>(CLK_HALF_PERIOD = 10ns // 50 MHz)</a:t>
            </a:r>
          </a:p>
          <a:p>
            <a:endParaRPr lang="en-US" dirty="0"/>
          </a:p>
          <a:p>
            <a:r>
              <a:rPr lang="en-US" dirty="0"/>
              <a:t>Area and timing reports are generated the using Xilinx ISE</a:t>
            </a:r>
          </a:p>
          <a:p>
            <a:pPr lvl="1"/>
            <a:r>
              <a:rPr lang="en-US" dirty="0"/>
              <a:t>Synthesized VHDL files + benchmark framework are loaded</a:t>
            </a:r>
            <a:endParaRPr lang="de-DE" dirty="0"/>
          </a:p>
          <a:p>
            <a:r>
              <a:rPr lang="de-DE" dirty="0"/>
              <a:t>Power benchmark with Xilinx ISE </a:t>
            </a:r>
          </a:p>
          <a:p>
            <a:pPr lvl="1"/>
            <a:r>
              <a:rPr lang="de-DE" dirty="0"/>
              <a:t>After </a:t>
            </a:r>
            <a:r>
              <a:rPr lang="en-US" dirty="0"/>
              <a:t>creating VCD files using </a:t>
            </a:r>
            <a:r>
              <a:rPr lang="en-US" dirty="0" err="1"/>
              <a:t>ModelSim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 Results (Basis CPU)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71036"/>
              </p:ext>
            </p:extLst>
          </p:nvPr>
        </p:nvGraphicFramePr>
        <p:xfrm>
          <a:off x="2771800" y="1628800"/>
          <a:ext cx="3672408" cy="36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1" u="none" strike="noStrike" dirty="0">
                          <a:effectLst/>
                        </a:rPr>
                        <a:t>Cycles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8301" marR="8301" marT="830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none" strike="noStrike" dirty="0">
                          <a:effectLst/>
                        </a:rPr>
                        <a:t>388.814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8301" marR="8301" marT="830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61820" y="4599345"/>
                <a:ext cx="2820452" cy="41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6,316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𝑀h𝑧</m:t>
                    </m:r>
                  </m:oMath>
                </a14:m>
                <a:r>
                  <a:rPr lang="de-DE" dirty="0"/>
                  <a:t> (Maximum)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20" y="4599345"/>
                <a:ext cx="2820452" cy="413831"/>
              </a:xfrm>
              <a:prstGeom prst="rect">
                <a:avLst/>
              </a:prstGeom>
              <a:blipFill>
                <a:blip r:embed="rId3"/>
                <a:stretch>
                  <a:fillRect l="-2165" t="-5882" r="-4762" b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283968" y="4746879"/>
            <a:ext cx="58147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0145" y="5229200"/>
                <a:ext cx="2505751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388.814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≈300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45" y="5229200"/>
                <a:ext cx="2505751" cy="572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4283968" y="5452796"/>
            <a:ext cx="58147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456073"/>
              </p:ext>
            </p:extLst>
          </p:nvPr>
        </p:nvGraphicFramePr>
        <p:xfrm>
          <a:off x="4591745" y="2204864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94177"/>
              </p:ext>
            </p:extLst>
          </p:nvPr>
        </p:nvGraphicFramePr>
        <p:xfrm>
          <a:off x="2143473" y="2204864"/>
          <a:ext cx="2451695" cy="208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17876"/>
              </p:ext>
            </p:extLst>
          </p:nvPr>
        </p:nvGraphicFramePr>
        <p:xfrm>
          <a:off x="755576" y="4653136"/>
          <a:ext cx="3168352" cy="36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Critical path [ns]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8301" marR="8301" marT="830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u="none" strike="noStrike" dirty="0">
                          <a:effectLst/>
                        </a:rPr>
                        <a:t>6,316</a:t>
                      </a:r>
                      <a:endParaRPr lang="de-DE" sz="20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8301" marR="8301" marT="830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6">
            <a:extLst>
              <a:ext uri="{FF2B5EF4-FFF2-40B4-BE49-F238E27FC236}">
                <a16:creationId xmlns:a16="http://schemas.microsoft.com/office/drawing/2014/main" id="{80B17021-7D7D-41FB-AF5B-83A04CCC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445125"/>
            <a:ext cx="34194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 Results (Basis CPU)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416255869"/>
              </p:ext>
            </p:extLst>
          </p:nvPr>
        </p:nvGraphicFramePr>
        <p:xfrm>
          <a:off x="1475656" y="1268760"/>
          <a:ext cx="6096000" cy="4364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6261"/>
              </p:ext>
            </p:extLst>
          </p:nvPr>
        </p:nvGraphicFramePr>
        <p:xfrm>
          <a:off x="-1" y="5733256"/>
          <a:ext cx="914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7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Execution</a:t>
                      </a:r>
                      <a:r>
                        <a:rPr lang="de-DE" sz="16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Time [ms]</a:t>
                      </a:r>
                      <a:endParaRPr lang="de-DE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7,78</a:t>
                      </a:r>
                      <a:endParaRPr lang="de-D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2,46</a:t>
                      </a:r>
                      <a:endParaRPr lang="de-D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    13,41</a:t>
                      </a:r>
                      <a:endParaRPr lang="de-D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58618"/>
      </p:ext>
    </p:extLst>
  </p:cSld>
  <p:clrMapOvr>
    <a:masterClrMapping/>
  </p:clrMapOvr>
</p:sld>
</file>

<file path=ppt/theme/theme1.xml><?xml version="1.0" encoding="utf-8"?>
<a:theme xmlns:a="http://schemas.openxmlformats.org/drawingml/2006/main" name="CES_Template_201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CES_Template_2012</Template>
  <TotalTime>0</TotalTime>
  <Words>1938</Words>
  <Application>Microsoft Office PowerPoint</Application>
  <PresentationFormat>Bildschirmpräsentation (4:3)</PresentationFormat>
  <Paragraphs>420</Paragraphs>
  <Slides>42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Cambria Math</vt:lpstr>
      <vt:lpstr>Courier New</vt:lpstr>
      <vt:lpstr>Sans</vt:lpstr>
      <vt:lpstr>CES_Template_2012</vt:lpstr>
      <vt:lpstr>PowerPoint-Präsentation</vt:lpstr>
      <vt:lpstr>Outline</vt:lpstr>
      <vt:lpstr>ADPCM Algorithm (pseudo code)</vt:lpstr>
      <vt:lpstr>ADPCM Algorithm (pseudo code)</vt:lpstr>
      <vt:lpstr>Simulating ADPCM</vt:lpstr>
      <vt:lpstr>Implementing ADPCM</vt:lpstr>
      <vt:lpstr>Preparing a Benchmark </vt:lpstr>
      <vt:lpstr>Benchmark Results (Basis CPU)</vt:lpstr>
      <vt:lpstr>Benchmark Results (Basis CPU)</vt:lpstr>
      <vt:lpstr>PERFORMANCE optimization</vt:lpstr>
      <vt:lpstr>Performance Optimization</vt:lpstr>
      <vt:lpstr>Performance Optimization 1</vt:lpstr>
      <vt:lpstr>Performance Optimization 1</vt:lpstr>
      <vt:lpstr>Performance Optimization 1</vt:lpstr>
      <vt:lpstr>Performance Optimization 1</vt:lpstr>
      <vt:lpstr>Performance Optimization 1</vt:lpstr>
      <vt:lpstr>Performance Optimization 1</vt:lpstr>
      <vt:lpstr>Performance Optimization 1: Results – Execution Time</vt:lpstr>
      <vt:lpstr>Performance Optimization 1: Results – Power &amp; Energy</vt:lpstr>
      <vt:lpstr>Performance Optimization 1: Results – Area</vt:lpstr>
      <vt:lpstr>Performance Optimization 2</vt:lpstr>
      <vt:lpstr>Performance Optimization 2: Results – Execution Time</vt:lpstr>
      <vt:lpstr>Performance Optimization 2: Results – Power &amp; Energy</vt:lpstr>
      <vt:lpstr>Performance Optimization 2: Results – Area</vt:lpstr>
      <vt:lpstr>Performance Optimization 3</vt:lpstr>
      <vt:lpstr>Performance Optimization 3: Results – Execution Time</vt:lpstr>
      <vt:lpstr>Performance Optimization 3: Results – Power &amp; Energy</vt:lpstr>
      <vt:lpstr>Performance Optimization 3: Results – Area</vt:lpstr>
      <vt:lpstr>Performance Optimization: Problems</vt:lpstr>
      <vt:lpstr>Performance Optimization 3: Overall Speedup</vt:lpstr>
      <vt:lpstr>Area optimization</vt:lpstr>
      <vt:lpstr>Area Optimization</vt:lpstr>
      <vt:lpstr>Area Optimization 1</vt:lpstr>
      <vt:lpstr>Area Optimization 1: Results - Slices, LUTs</vt:lpstr>
      <vt:lpstr>Area Optimization 2</vt:lpstr>
      <vt:lpstr>Area Optimization 2: Results - Slices, LUTs</vt:lpstr>
      <vt:lpstr>Area Optimization: Results – Power &amp; Energy</vt:lpstr>
      <vt:lpstr>Area Optimization: Problems</vt:lpstr>
      <vt:lpstr>Conclusion</vt:lpstr>
      <vt:lpstr>Appendix: Benchmark Results</vt:lpstr>
      <vt:lpstr>Appendix: Benchmark Results</vt:lpstr>
      <vt:lpstr>Appendix: Benchmark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Amrouch</dc:creator>
  <cp:lastModifiedBy>kit knightfish</cp:lastModifiedBy>
  <cp:revision>1212</cp:revision>
  <dcterms:created xsi:type="dcterms:W3CDTF">2013-05-27T13:49:51Z</dcterms:created>
  <dcterms:modified xsi:type="dcterms:W3CDTF">2017-07-23T19:18:07Z</dcterms:modified>
</cp:coreProperties>
</file>