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25"/>
  </p:notesMasterIdLst>
  <p:handoutMasterIdLst>
    <p:handoutMasterId r:id="rId26"/>
  </p:handoutMasterIdLst>
  <p:sldIdLst>
    <p:sldId id="264" r:id="rId3"/>
    <p:sldId id="282" r:id="rId4"/>
    <p:sldId id="290" r:id="rId5"/>
    <p:sldId id="302" r:id="rId6"/>
    <p:sldId id="283" r:id="rId7"/>
    <p:sldId id="284" r:id="rId8"/>
    <p:sldId id="291" r:id="rId9"/>
    <p:sldId id="292" r:id="rId10"/>
    <p:sldId id="285" r:id="rId11"/>
    <p:sldId id="293" r:id="rId12"/>
    <p:sldId id="286" r:id="rId13"/>
    <p:sldId id="294" r:id="rId14"/>
    <p:sldId id="295" r:id="rId15"/>
    <p:sldId id="296" r:id="rId16"/>
    <p:sldId id="299" r:id="rId17"/>
    <p:sldId id="298" r:id="rId18"/>
    <p:sldId id="287" r:id="rId19"/>
    <p:sldId id="300" r:id="rId20"/>
    <p:sldId id="301" r:id="rId21"/>
    <p:sldId id="288" r:id="rId22"/>
    <p:sldId id="289" r:id="rId23"/>
    <p:sldId id="281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4"/>
    <a:srgbClr val="A01E28"/>
    <a:srgbClr val="A00078"/>
    <a:srgbClr val="00B49A"/>
    <a:srgbClr val="82BE3C"/>
    <a:srgbClr val="FF99FF"/>
    <a:srgbClr val="50AAE6"/>
    <a:srgbClr val="5A6EB4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howGuides="1">
      <p:cViewPr varScale="1">
        <p:scale>
          <a:sx n="88" d="100"/>
          <a:sy n="88" d="100"/>
        </p:scale>
        <p:origin x="52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2334" y="6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en-US"/>
              <a:t>Chair for Embedded Systems (CES)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375A8-4D7F-4C18-9F05-3E69456AC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56263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Fazaia Inter College (FIC) - Jinnah Camp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126" y="331788"/>
            <a:ext cx="1364680" cy="13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720" y="331788"/>
            <a:ext cx="1364680" cy="1364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EE061-B587-484D-B885-217D37F9A591}"/>
              </a:ext>
            </a:extLst>
          </p:cNvPr>
          <p:cNvSpPr txBox="1"/>
          <p:nvPr userDrawn="1"/>
        </p:nvSpPr>
        <p:spPr>
          <a:xfrm>
            <a:off x="2123728" y="620688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kern="1200" noProof="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Fazaia Inter College (FIC) - Jinnah Camp</a:t>
            </a:r>
            <a:endParaRPr lang="en-US" sz="2800" b="1" i="1" noProof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11507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44F5CCA-BCB0-4BCF-A580-F1FE057CF0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44208" y="6333439"/>
            <a:ext cx="2090192" cy="51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zainabsajjad2008@gmail.com</a:t>
            </a:r>
            <a:endParaRPr lang="en-US" sz="1200" dirty="0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06E6E25E-C7E6-4363-A443-21B3AB87A8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200" b="1"/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8C2CBA88-A7E5-44C2-8903-13C7396DC0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7140" y="6324600"/>
            <a:ext cx="41200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/>
              <a:t>Zainab Sajjad, Jun 4, 2021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2201777796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4350-0632-4F67-B357-AFC21C62564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4654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4062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16131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9767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15318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14842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5189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66217"/>
      </p:ext>
    </p:extLst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4523"/>
      </p:ext>
    </p:extLst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220637"/>
      </p:ext>
    </p:extLst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6608"/>
      </p:ext>
    </p:extLst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57383"/>
      </p:ext>
    </p:extLst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8EA-B09F-4C97-9264-D1353869D1EA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35561"/>
      </p:ext>
    </p:extLst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79680"/>
      </p:ext>
    </p:extLst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0885"/>
      </p:ext>
    </p:extLst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646" y="331788"/>
            <a:ext cx="1364680" cy="13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720" y="331788"/>
            <a:ext cx="1364680" cy="1364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3F73C-69CA-4CAE-9081-B3CAE9CDE9C4}"/>
              </a:ext>
            </a:extLst>
          </p:cNvPr>
          <p:cNvSpPr txBox="1"/>
          <p:nvPr userDrawn="1"/>
        </p:nvSpPr>
        <p:spPr>
          <a:xfrm>
            <a:off x="2411760" y="508000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800" b="1" i="1" kern="1200" noProof="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Fazaia Inter College (FIC) - Jinnah Camp</a:t>
            </a:r>
            <a:endParaRPr lang="en-US" sz="2800" b="1" i="1" noProof="0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8F4EE-FAB7-45AF-AF2E-4BA2EF6526C8}"/>
              </a:ext>
            </a:extLst>
          </p:cNvPr>
          <p:cNvSpPr/>
          <p:nvPr userDrawn="1"/>
        </p:nvSpPr>
        <p:spPr>
          <a:xfrm>
            <a:off x="107504" y="116632"/>
            <a:ext cx="8928992" cy="3096344"/>
          </a:xfrm>
          <a:prstGeom prst="rect">
            <a:avLst/>
          </a:prstGeom>
          <a:solidFill>
            <a:schemeClr val="tx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96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300192" y="6333439"/>
            <a:ext cx="2234208" cy="51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Zainab.Sajjad.2008@gmail.com</a:t>
            </a:r>
            <a:endParaRPr lang="en-US" sz="12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200" b="1"/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/>
          </a:p>
        </p:txBody>
      </p:sp>
      <p:pic>
        <p:nvPicPr>
          <p:cNvPr id="1037" name="Picture 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20" y="116631"/>
            <a:ext cx="1082079" cy="108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7140" y="6324600"/>
            <a:ext cx="41200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/>
              <a:t>Zainab Sajjad, June 4, 2021</a:t>
            </a:r>
            <a:endParaRPr lang="de-DE" sz="1200" b="1" dirty="0"/>
          </a:p>
        </p:txBody>
      </p:sp>
      <p:pic>
        <p:nvPicPr>
          <p:cNvPr id="11" name="Picture 10" descr="CES-Logo.t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7743" y="6332538"/>
            <a:ext cx="525462" cy="525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3271E-F4A3-4CDE-BCDE-FEFD705E7AFA}"/>
              </a:ext>
            </a:extLst>
          </p:cNvPr>
          <p:cNvCxnSpPr/>
          <p:nvPr userDrawn="1"/>
        </p:nvCxnSpPr>
        <p:spPr>
          <a:xfrm>
            <a:off x="390525" y="1052736"/>
            <a:ext cx="74938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D96A21-250D-43DF-A5BD-B7808611A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5643" y="273206"/>
            <a:ext cx="685799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40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53106" y="1988840"/>
            <a:ext cx="3742830" cy="36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400" b="1" spc="600" dirty="0">
                <a:solidFill>
                  <a:schemeClr val="bg1"/>
                </a:solidFill>
              </a:rPr>
              <a:t>Early Muslims</a:t>
            </a:r>
            <a:endParaRPr lang="en-US" sz="2000" b="1" spc="600" dirty="0">
              <a:solidFill>
                <a:schemeClr val="bg1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253107" y="2492276"/>
            <a:ext cx="3022750" cy="36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by: </a:t>
            </a:r>
            <a:r>
              <a:rPr lang="en-US" sz="1600" b="1" u="sng" dirty="0">
                <a:solidFill>
                  <a:srgbClr val="000000"/>
                </a:solidFill>
              </a:rPr>
              <a:t>Zainab Sajjad,</a:t>
            </a:r>
            <a:r>
              <a:rPr lang="en-US" sz="1600" b="1" dirty="0">
                <a:solidFill>
                  <a:srgbClr val="000000"/>
                </a:solidFill>
              </a:rPr>
              <a:t> Class-7B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A6A12-70EF-4934-BCB5-A7A4F5418786}"/>
              </a:ext>
            </a:extLst>
          </p:cNvPr>
          <p:cNvSpPr txBox="1"/>
          <p:nvPr/>
        </p:nvSpPr>
        <p:spPr>
          <a:xfrm>
            <a:off x="467544" y="324433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Secondary Social Studies -SST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926-DDCA-4ECB-B295-C9223872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Crusades</a:t>
            </a:r>
            <a:endParaRPr lang="en-DE" dirty="0"/>
          </a:p>
        </p:txBody>
      </p:sp>
      <p:pic>
        <p:nvPicPr>
          <p:cNvPr id="8194" name="Picture 2" descr="Reliquary Cross">
            <a:extLst>
              <a:ext uri="{FF2B5EF4-FFF2-40B4-BE49-F238E27FC236}">
                <a16:creationId xmlns:a16="http://schemas.microsoft.com/office/drawing/2014/main" id="{5E8A0456-523D-4E8E-8657-05B4DCC4F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2815386" cy="35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585D2-A83F-46FB-AE6F-2F347F892AF0}"/>
              </a:ext>
            </a:extLst>
          </p:cNvPr>
          <p:cNvSpPr txBox="1"/>
          <p:nvPr/>
        </p:nvSpPr>
        <p:spPr>
          <a:xfrm>
            <a:off x="3275856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Crusades Symbol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7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980-FC72-40AB-B623-1CC4A7CA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Crusades</a:t>
            </a:r>
            <a:endParaRPr lang="en-DE" dirty="0"/>
          </a:p>
        </p:txBody>
      </p:sp>
      <p:pic>
        <p:nvPicPr>
          <p:cNvPr id="7170" name="Picture 2" descr="Photograph of three crusader coins from the British Museum. Left: A Denier in European style with Holy Sepulchre (1162–75). Centre: a Kufic gold bezant (1140–80). Right: gold bezant with Christian symbol (1250s)">
            <a:extLst>
              <a:ext uri="{FF2B5EF4-FFF2-40B4-BE49-F238E27FC236}">
                <a16:creationId xmlns:a16="http://schemas.microsoft.com/office/drawing/2014/main" id="{81BBB644-FF4C-4129-A475-2CD4ADFE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8" y="1700808"/>
            <a:ext cx="6372200" cy="27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43CF3-F8B0-494A-8270-3955ED2FA827}"/>
              </a:ext>
            </a:extLst>
          </p:cNvPr>
          <p:cNvSpPr txBox="1"/>
          <p:nvPr/>
        </p:nvSpPr>
        <p:spPr>
          <a:xfrm>
            <a:off x="971600" y="439133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Crusader coins of the Kingdom of Jerusalem. Left: Denier in European style with Holy Sepulchre (1162–75). Centre: Kufic gold bezant (1140–80). Right: gold bezant with Christian symbol (1250s). (British Museum)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85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C87F-716F-4E4C-B0BD-6DC49E8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Crusades</a:t>
            </a:r>
            <a:endParaRPr lang="en-DE" dirty="0"/>
          </a:p>
        </p:txBody>
      </p:sp>
      <p:pic>
        <p:nvPicPr>
          <p:cNvPr id="9218" name="Picture 2" descr="map of the Crusader States (1135)">
            <a:extLst>
              <a:ext uri="{FF2B5EF4-FFF2-40B4-BE49-F238E27FC236}">
                <a16:creationId xmlns:a16="http://schemas.microsoft.com/office/drawing/2014/main" id="{261254B0-B3A6-4052-A92E-F65713E4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04" y="1152983"/>
            <a:ext cx="266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363B5-F935-4396-B5F7-1EE31ED4B196}"/>
              </a:ext>
            </a:extLst>
          </p:cNvPr>
          <p:cNvSpPr txBox="1"/>
          <p:nvPr/>
        </p:nvSpPr>
        <p:spPr>
          <a:xfrm>
            <a:off x="2878304" y="4951227"/>
            <a:ext cx="284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Crusader States in 1135</a:t>
            </a:r>
          </a:p>
        </p:txBody>
      </p:sp>
    </p:spTree>
    <p:extLst>
      <p:ext uri="{BB962C8B-B14F-4D97-AF65-F5344CB8AC3E}">
        <p14:creationId xmlns:p14="http://schemas.microsoft.com/office/powerpoint/2010/main" val="225698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968D-0BD3-4E30-8889-9F542BC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Crusades</a:t>
            </a:r>
            <a:endParaRPr lang="en-DE" dirty="0"/>
          </a:p>
        </p:txBody>
      </p:sp>
      <p:pic>
        <p:nvPicPr>
          <p:cNvPr id="10242" name="Picture 2" descr="Image of siege of Constantinople">
            <a:extLst>
              <a:ext uri="{FF2B5EF4-FFF2-40B4-BE49-F238E27FC236}">
                <a16:creationId xmlns:a16="http://schemas.microsoft.com/office/drawing/2014/main" id="{33627D18-677D-4950-B8C3-3A443041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86" y="1628800"/>
            <a:ext cx="5256584" cy="32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EFB28-2F08-4B30-8A22-248408EA3641}"/>
              </a:ext>
            </a:extLst>
          </p:cNvPr>
          <p:cNvSpPr txBox="1"/>
          <p:nvPr/>
        </p:nvSpPr>
        <p:spPr>
          <a:xfrm>
            <a:off x="1712674" y="497865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Conquest of the Orthodox city of Constantinople by the crusaders in 1204 (BNF Arsenal MS 5090, 15th century)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9972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47BC-A1E6-4E26-A581-5FA427E5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Salahuddin</a:t>
            </a:r>
            <a:endParaRPr lang="en-D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BFC49BE-F788-4AE1-93CB-E2C4DBCD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27" y="1340768"/>
            <a:ext cx="2880320" cy="34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1AE5F-B07F-4386-92D0-D5D8A8F97802}"/>
              </a:ext>
            </a:extLst>
          </p:cNvPr>
          <p:cNvSpPr txBox="1"/>
          <p:nvPr/>
        </p:nvSpPr>
        <p:spPr>
          <a:xfrm>
            <a:off x="1149728" y="475384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possible portrait of Saladin by André </a:t>
            </a:r>
            <a:r>
              <a:rPr lang="en-GB" dirty="0" err="1"/>
              <a:t>Thevet</a:t>
            </a:r>
            <a:r>
              <a:rPr lang="en-GB" dirty="0"/>
              <a:t>, c. 1584</a:t>
            </a:r>
            <a:endParaRPr lang="en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99434C-9B62-4713-BAE9-ECAF82DD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88" y="1355846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655A9-EDC5-4125-A78E-B849C4565F88}"/>
              </a:ext>
            </a:extLst>
          </p:cNvPr>
          <p:cNvSpPr txBox="1"/>
          <p:nvPr/>
        </p:nvSpPr>
        <p:spPr>
          <a:xfrm>
            <a:off x="5026689" y="3580567"/>
            <a:ext cx="22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Saladin as depicted on a dirham coin, c. 1190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961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EF5-9531-4616-A694-963F12C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Salahuddin</a:t>
            </a:r>
            <a:endParaRPr lang="en-DE" dirty="0"/>
          </a:p>
        </p:txBody>
      </p:sp>
      <p:pic>
        <p:nvPicPr>
          <p:cNvPr id="6" name="Picture 1" descr="Screen Clipping">
            <a:extLst>
              <a:ext uri="{FF2B5EF4-FFF2-40B4-BE49-F238E27FC236}">
                <a16:creationId xmlns:a16="http://schemas.microsoft.com/office/drawing/2014/main" id="{81CE5476-5FB9-4C66-9364-C483B66B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75" y="1152983"/>
            <a:ext cx="5567536" cy="429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7D855-5757-426D-9060-125A0E89B3E3}"/>
              </a:ext>
            </a:extLst>
          </p:cNvPr>
          <p:cNvSpPr txBox="1"/>
          <p:nvPr/>
        </p:nvSpPr>
        <p:spPr>
          <a:xfrm>
            <a:off x="1503175" y="5661248"/>
            <a:ext cx="522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History of Crusades and Saladin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98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7C0D-E315-4745-84A6-2D081042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Q/A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8FA5-EFDD-4BAF-9F90-410FC66B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556792"/>
            <a:ext cx="6711654" cy="4195481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The crusades began as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Jewish efforts to reclaim Palestine.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Muslim efforts to reclaim Iberia.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Christian efforts to reclaim Jerusalem.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efforts by all groups to convert non-believers.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What Muslim group brought an end to the Byzantine Empire?</a:t>
            </a:r>
          </a:p>
          <a:p>
            <a:pPr marL="609600" indent="-609600" eaLnBrk="1" hangingPunct="1"/>
            <a:endParaRPr lang="en-US" dirty="0">
              <a:latin typeface="Arial" charset="0"/>
            </a:endParaRP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Mongols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Mughals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Ottomans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Seljuks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318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5EFB-F256-41F9-A447-2AB500B5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Affects of Crusades and Muslim Rule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77CE-0304-41DF-BD39-6A0CAEDC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Exchange of Science and Culture</a:t>
            </a:r>
          </a:p>
          <a:p>
            <a:pPr>
              <a:lnSpc>
                <a:spcPct val="150000"/>
              </a:lnSpc>
            </a:pPr>
            <a:r>
              <a:rPr lang="en-GB" dirty="0"/>
              <a:t>Muslims and Europeans learned each others knowledge and ideas</a:t>
            </a:r>
          </a:p>
          <a:p>
            <a:pPr>
              <a:lnSpc>
                <a:spcPct val="150000"/>
              </a:lnSpc>
            </a:pPr>
            <a:r>
              <a:rPr lang="en-GB" dirty="0"/>
              <a:t>European learned cartography, use of compass and astrolabe navigation</a:t>
            </a:r>
          </a:p>
          <a:p>
            <a:pPr>
              <a:lnSpc>
                <a:spcPct val="150000"/>
              </a:lnSpc>
            </a:pPr>
            <a:r>
              <a:rPr lang="en-GB" dirty="0"/>
              <a:t>There were exchange of trade for various species between Europeans and Arabs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2032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54EF-7CEA-44F8-871A-F35BD18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Affects of Crusades and Muslim Rule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44EF-49AC-4C05-AB42-367445CD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4542655" cy="35993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</a:rPr>
              <a:t>It renewed interest in Classical culture.</a:t>
            </a:r>
          </a:p>
          <a:p>
            <a:r>
              <a:rPr lang="en-US" sz="2400" dirty="0">
                <a:latin typeface="Arial" charset="0"/>
              </a:rPr>
              <a:t>Ancient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Roman</a:t>
            </a:r>
            <a:r>
              <a:rPr lang="en-US" sz="2400" dirty="0">
                <a:latin typeface="Arial" charset="0"/>
              </a:rPr>
              <a:t> art, architecture, etc. forgotten in the Dark Ages (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medieval times</a:t>
            </a:r>
            <a:r>
              <a:rPr lang="en-US" sz="2400" dirty="0">
                <a:latin typeface="Arial" charset="0"/>
              </a:rPr>
              <a:t>), were seen by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traveling</a:t>
            </a:r>
            <a:r>
              <a:rPr lang="en-US" sz="2400" dirty="0">
                <a:latin typeface="Arial" charset="0"/>
              </a:rPr>
              <a:t> soldiers and brought back to Europe.</a:t>
            </a:r>
          </a:p>
          <a:p>
            <a:endParaRPr lang="en-DE" dirty="0"/>
          </a:p>
        </p:txBody>
      </p:sp>
      <p:pic>
        <p:nvPicPr>
          <p:cNvPr id="6" name="Picture 5" descr="ANd9GcSENgB_hvhRFUSk-AhTB3KTRrdPlGQXdZn8IZqQu4Djv-Kq8rpIEQ">
            <a:extLst>
              <a:ext uri="{FF2B5EF4-FFF2-40B4-BE49-F238E27FC236}">
                <a16:creationId xmlns:a16="http://schemas.microsoft.com/office/drawing/2014/main" id="{1B990C14-0014-48CC-AA37-D6B97318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56389"/>
            <a:ext cx="25892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3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31E-A34F-4CF5-8C4B-58954EE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Affects of Crusades and Muslim Rule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021B-47CB-4A56-BF51-245753F0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336873"/>
            <a:ext cx="3318519" cy="359931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charset="0"/>
              </a:rPr>
              <a:t>Contact with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Eastern Cultures</a:t>
            </a:r>
            <a:r>
              <a:rPr lang="en-US" sz="2400" dirty="0">
                <a:latin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As knights moved through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Constantinople</a:t>
            </a:r>
            <a:r>
              <a:rPr lang="en-US" sz="2400" dirty="0">
                <a:latin typeface="Arial" charset="0"/>
              </a:rPr>
              <a:t> and the Holy Land, they learned of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new foods</a:t>
            </a:r>
            <a:r>
              <a:rPr lang="en-US" sz="2400" dirty="0">
                <a:latin typeface="Arial" charset="0"/>
              </a:rPr>
              <a:t>, clothing, and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ways of doing things</a:t>
            </a:r>
            <a:r>
              <a:rPr lang="en-US" sz="2400" dirty="0">
                <a:latin typeface="Arial" charset="0"/>
              </a:rPr>
              <a:t> that they brought back to Europe with them.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Some of these goods were: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Apricots, rice, cotton cloth, and sesame seeds.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E448-AD0A-43F9-BE5B-321545C554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5935663"/>
            <a:ext cx="2057400" cy="365125"/>
          </a:xfrm>
          <a:prstGeom prst="rect">
            <a:avLst/>
          </a:prstGeom>
        </p:spPr>
        <p:txBody>
          <a:bodyPr/>
          <a:lstStyle/>
          <a:p>
            <a:fld id="{DC735EDE-E402-4F22-9F23-51563BE819BC}" type="datetime1">
              <a:rPr lang="en-US" smtClean="0"/>
              <a:t>6/3/2021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E09EB9-5939-4A19-8993-C182BE30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41" y="3306019"/>
            <a:ext cx="2981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666519F-9EE4-48F1-ADDD-0ED770B1C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41" y="4839544"/>
            <a:ext cx="2466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A8FD5C-AA80-41C5-AA8D-1BBE8CFB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24193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4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2854-8A7F-4880-8B3F-3BFDBB3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C6AE-A125-4646-8848-EA940754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90" y="1556792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Abbasside Dynasty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Q/A</a:t>
            </a:r>
          </a:p>
          <a:p>
            <a:r>
              <a:rPr lang="en-GB" dirty="0"/>
              <a:t>The Crusades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Q/A</a:t>
            </a:r>
          </a:p>
          <a:p>
            <a:r>
              <a:rPr lang="en-GB" dirty="0"/>
              <a:t>Affects of Crusades and Muslim Rule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Q/A</a:t>
            </a:r>
          </a:p>
          <a:p>
            <a:r>
              <a:rPr lang="en-GB" dirty="0"/>
              <a:t>Summary</a:t>
            </a:r>
          </a:p>
          <a:p>
            <a:r>
              <a:rPr lang="en-GB" dirty="0"/>
              <a:t>Home-work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1761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5EFB-F256-41F9-A447-2AB500B5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Q/A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77CE-0304-41DF-BD39-6A0CAEDC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556792"/>
            <a:ext cx="6711654" cy="4195481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How were Muslims affected by the crusades?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Many earned money by trading with Europeans.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Muslims often had their property destroyed.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Muslims began to keep permanent armies.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All of the above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How did the crusades affect Jews?</a:t>
            </a:r>
          </a:p>
          <a:p>
            <a:pPr marL="609600" indent="-609600"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Many Christians converted to Judaism.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Many Jews left Europe and went to Palestine.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Jews were persecuted throughout Europe.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Jews joined Christians to fight Muslims.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299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5EFB-F256-41F9-A447-2AB500B5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Home-Work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77CE-0304-41DF-BD39-6A0CAEDC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9" y="1628800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Write 1-2 line answers to following questions: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Write three historical achievement of Salahuddin </a:t>
            </a:r>
            <a:r>
              <a:rPr lang="en-GB" dirty="0" err="1"/>
              <a:t>Ayubi</a:t>
            </a:r>
            <a:r>
              <a:rPr lang="en-GB" dirty="0"/>
              <a:t>.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What are Crusades?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What are the famous rulers of the Abbasid dynasty?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What are technological benefits Muslims captured from Europeans?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What are the major knowledge learned by European?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GB" dirty="0"/>
              <a:t>What was the important trade between after crusades and Muslim rules?</a:t>
            </a:r>
          </a:p>
          <a:p>
            <a:r>
              <a:rPr lang="en-GB" sz="2100" dirty="0"/>
              <a:t>Collect the historical was names and pictures from Abbasid and Crusades fights</a:t>
            </a:r>
          </a:p>
          <a:p>
            <a:r>
              <a:rPr lang="en-GB" sz="2100" dirty="0"/>
              <a:t>Collect the pictures of the heroes of these era</a:t>
            </a:r>
          </a:p>
        </p:txBody>
      </p:sp>
    </p:spTree>
    <p:extLst>
      <p:ext uri="{BB962C8B-B14F-4D97-AF65-F5344CB8AC3E}">
        <p14:creationId xmlns:p14="http://schemas.microsoft.com/office/powerpoint/2010/main" val="10262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10599-E198-4BBE-9BED-BAEFED469648}"/>
              </a:ext>
            </a:extLst>
          </p:cNvPr>
          <p:cNvSpPr txBox="1"/>
          <p:nvPr/>
        </p:nvSpPr>
        <p:spPr>
          <a:xfrm>
            <a:off x="2555776" y="23488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30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93D6-F824-4358-B239-446C3B72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Abbasid Dynasty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89B9-E1EF-41D8-B41A-F2DC1FBE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Period: 8</a:t>
            </a:r>
            <a:r>
              <a:rPr lang="en-GB" baseline="30000" dirty="0"/>
              <a:t>th</a:t>
            </a:r>
            <a:r>
              <a:rPr lang="en-GB" dirty="0"/>
              <a:t> century (750–1258)</a:t>
            </a:r>
          </a:p>
          <a:p>
            <a:pPr>
              <a:lnSpc>
                <a:spcPct val="150000"/>
              </a:lnSpc>
            </a:pPr>
            <a:r>
              <a:rPr lang="en-GB" dirty="0"/>
              <a:t>Founded Capital City: Baghdad in Iraq</a:t>
            </a:r>
          </a:p>
          <a:p>
            <a:pPr>
              <a:lnSpc>
                <a:spcPct val="150000"/>
              </a:lnSpc>
            </a:pPr>
            <a:r>
              <a:rPr lang="en-GB" dirty="0"/>
              <a:t>Two famous rules: 1. Haroon-al-Rashid, 2. Mamoon</a:t>
            </a:r>
          </a:p>
          <a:p>
            <a:pPr>
              <a:lnSpc>
                <a:spcPct val="150000"/>
              </a:lnSpc>
            </a:pPr>
            <a:r>
              <a:rPr lang="en-GB" dirty="0"/>
              <a:t>Abbasid period is commonly known as the “Age of Wealth and Culture”</a:t>
            </a:r>
          </a:p>
          <a:p>
            <a:pPr>
              <a:lnSpc>
                <a:spcPct val="150000"/>
              </a:lnSpc>
            </a:pPr>
            <a:r>
              <a:rPr lang="en-GB" dirty="0"/>
              <a:t>Flourished in Mathematics, Science and Arts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88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01E-DE39-4ACB-8E6A-E1D29AE0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Q/A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CE66-C131-4796-B245-34E85E1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73" y="1412776"/>
            <a:ext cx="6711654" cy="419548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Which was the capital of Abbasid Empire: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Baghdad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Damascus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 err="1">
                <a:latin typeface="Arial" charset="0"/>
              </a:rPr>
              <a:t>Kufah</a:t>
            </a:r>
            <a:endParaRPr lang="en-US" dirty="0">
              <a:latin typeface="Arial" charset="0"/>
            </a:endParaRP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Makkah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Who is the predecessor of Abbasid Empire: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Ottoman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Mughals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>
                <a:latin typeface="Arial" charset="0"/>
              </a:rPr>
              <a:t>Ottomans</a:t>
            </a:r>
          </a:p>
          <a:p>
            <a:pPr marL="990600" lvl="1" indent="-533400" eaLnBrk="1" hangingPunct="1">
              <a:buFontTx/>
              <a:buAutoNum type="alphaUcPeriod"/>
            </a:pPr>
            <a:r>
              <a:rPr lang="en-US" dirty="0" err="1">
                <a:latin typeface="Arial" charset="0"/>
              </a:rPr>
              <a:t>Ummaid</a:t>
            </a:r>
            <a:endParaRPr lang="en-US" dirty="0">
              <a:latin typeface="Arial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881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207B-4135-40A5-A79C-ACA4833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Abbasid Dynasty</a:t>
            </a:r>
            <a:endParaRPr lang="en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4D5E5-7D0B-417C-ABDA-C5E460402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412776"/>
            <a:ext cx="61245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1BCEEE-FCDD-43C2-8BBB-17BE5FC7C261}"/>
              </a:ext>
            </a:extLst>
          </p:cNvPr>
          <p:cNvSpPr txBox="1"/>
          <p:nvPr/>
        </p:nvSpPr>
        <p:spPr>
          <a:xfrm>
            <a:off x="971601" y="5323114"/>
            <a:ext cx="65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of Abbasid empire and other world empires in 9th century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8339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687-5532-4302-BAAB-2CDD9288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Abbasid Dynasty</a:t>
            </a:r>
            <a:endParaRPr lang="en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3FDA1B-4572-4897-AA0B-07F19357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3813537" cy="38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9E96C-43F9-452A-BDC7-E0CC92AF026A}"/>
              </a:ext>
            </a:extLst>
          </p:cNvPr>
          <p:cNvSpPr txBox="1"/>
          <p:nvPr/>
        </p:nvSpPr>
        <p:spPr>
          <a:xfrm>
            <a:off x="2194292" y="525711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Coin of the Abbasids, Baghdad, 1244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43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4DA0-2A1B-4924-B92A-5EC56BFC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Abbasid Dynasty</a:t>
            </a:r>
            <a:endParaRPr lang="en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6F33F0-1BCC-4A9C-96F9-99511C44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0008"/>
            <a:ext cx="5803553" cy="36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25B51-10CE-46FF-933F-570945A26EBD}"/>
              </a:ext>
            </a:extLst>
          </p:cNvPr>
          <p:cNvSpPr txBox="1"/>
          <p:nvPr/>
        </p:nvSpPr>
        <p:spPr>
          <a:xfrm>
            <a:off x="1403648" y="5100459"/>
            <a:ext cx="6136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Harun al-Rashid receiving a delegation sent by Charlemagne at his court in Baghdad. Painting by German painter Julius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21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C00C-7E45-49CF-AC61-3D4D64E3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Abbasid Dynasty</a:t>
            </a:r>
            <a:endParaRPr lang="en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FD423A-A45D-4A0D-AF07-B0BB32E6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36" y="1916832"/>
            <a:ext cx="4962128" cy="35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94EDC-D179-4B06-8094-9BC46C9D82CA}"/>
              </a:ext>
            </a:extLst>
          </p:cNvPr>
          <p:cNvSpPr txBox="1"/>
          <p:nvPr/>
        </p:nvSpPr>
        <p:spPr>
          <a:xfrm>
            <a:off x="2339752" y="5483362"/>
            <a:ext cx="4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Manuscript from the Abbasid era</a:t>
            </a:r>
          </a:p>
        </p:txBody>
      </p:sp>
    </p:spTree>
    <p:extLst>
      <p:ext uri="{BB962C8B-B14F-4D97-AF65-F5344CB8AC3E}">
        <p14:creationId xmlns:p14="http://schemas.microsoft.com/office/powerpoint/2010/main" val="36311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980-FC72-40AB-B623-1CC4A7CA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Crusades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7396-D19A-420B-9D1A-31E66281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817345"/>
            <a:ext cx="6711654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crusades were a series of religious wars between European Christians and Muslims.</a:t>
            </a:r>
          </a:p>
          <a:p>
            <a:pPr>
              <a:lnSpc>
                <a:spcPct val="150000"/>
              </a:lnSpc>
            </a:pPr>
            <a:r>
              <a:rPr lang="en-GB" dirty="0"/>
              <a:t>Crusades are Christian European invaders</a:t>
            </a:r>
          </a:p>
          <a:p>
            <a:pPr>
              <a:lnSpc>
                <a:spcPct val="150000"/>
              </a:lnSpc>
            </a:pPr>
            <a:r>
              <a:rPr lang="en-GB" dirty="0"/>
              <a:t>Invaded the Muslim world: 11th – 13th century</a:t>
            </a:r>
          </a:p>
          <a:p>
            <a:pPr>
              <a:lnSpc>
                <a:spcPct val="150000"/>
              </a:lnSpc>
            </a:pPr>
            <a:r>
              <a:rPr lang="en-GB" dirty="0"/>
              <a:t>Famous Muslim Leader of this Era: Salahuddin Al-</a:t>
            </a:r>
            <a:r>
              <a:rPr lang="en-GB" dirty="0" err="1"/>
              <a:t>Ayubi</a:t>
            </a:r>
            <a:r>
              <a:rPr lang="en-GB" dirty="0"/>
              <a:t> (1174-93)</a:t>
            </a:r>
          </a:p>
          <a:p>
            <a:pPr>
              <a:lnSpc>
                <a:spcPct val="150000"/>
              </a:lnSpc>
            </a:pPr>
            <a:r>
              <a:rPr lang="en-GB" dirty="0"/>
              <a:t>Recapitulated Jerusalem in 1188</a:t>
            </a:r>
          </a:p>
          <a:p>
            <a:pPr>
              <a:lnSpc>
                <a:spcPct val="150000"/>
              </a:lnSpc>
            </a:pPr>
            <a:r>
              <a:rPr lang="en-GB" dirty="0"/>
              <a:t>Ruled Egypt and Syria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428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ES_Template_201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671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 3</vt:lpstr>
      <vt:lpstr>CES_Template_2012</vt:lpstr>
      <vt:lpstr>Ion</vt:lpstr>
      <vt:lpstr>PowerPoint Presentation</vt:lpstr>
      <vt:lpstr>Outline</vt:lpstr>
      <vt:lpstr>Abbasid Dynasty</vt:lpstr>
      <vt:lpstr>Q/A</vt:lpstr>
      <vt:lpstr>Abbasid Dynasty</vt:lpstr>
      <vt:lpstr>Abbasid Dynasty</vt:lpstr>
      <vt:lpstr>Abbasid Dynasty</vt:lpstr>
      <vt:lpstr>Abbasid Dynasty</vt:lpstr>
      <vt:lpstr>The Crusades</vt:lpstr>
      <vt:lpstr>The Crusades</vt:lpstr>
      <vt:lpstr>The Crusades</vt:lpstr>
      <vt:lpstr>The Crusades</vt:lpstr>
      <vt:lpstr>The Crusades</vt:lpstr>
      <vt:lpstr>Salahuddin</vt:lpstr>
      <vt:lpstr>Salahuddin</vt:lpstr>
      <vt:lpstr>Q/A</vt:lpstr>
      <vt:lpstr>Affects of Crusades and Muslim Rule</vt:lpstr>
      <vt:lpstr>Affects of Crusades and Muslim Rule</vt:lpstr>
      <vt:lpstr>Affects of Crusades and Muslim Rule</vt:lpstr>
      <vt:lpstr>Q/A</vt:lpstr>
      <vt:lpstr>Home-Work</vt:lpstr>
      <vt:lpstr>PowerPoint Presentation</vt:lpstr>
    </vt:vector>
  </TitlesOfParts>
  <Company>Karlsruher Institut für Technologie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Rapp, Martin (ITEC)</dc:creator>
  <cp:lastModifiedBy>Sajjad Hussain</cp:lastModifiedBy>
  <cp:revision>111</cp:revision>
  <dcterms:created xsi:type="dcterms:W3CDTF">2019-03-12T10:43:57Z</dcterms:created>
  <dcterms:modified xsi:type="dcterms:W3CDTF">2021-06-03T22:16:29Z</dcterms:modified>
</cp:coreProperties>
</file>